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1.jpg" ContentType="image/jpg"/>
  <Override PartName="/ppt/notesSlides/notesSlide4.xml" ContentType="application/vnd.openxmlformats-officedocument.presentationml.notesSlide+xml"/>
  <Override PartName="/ppt/media/image72.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Lst>
  <p:notesMasterIdLst>
    <p:notesMasterId r:id="rId120"/>
  </p:notesMasterIdLst>
  <p:sldIdLst>
    <p:sldId id="576" r:id="rId2"/>
    <p:sldId id="257" r:id="rId3"/>
    <p:sldId id="1163" r:id="rId4"/>
    <p:sldId id="1164" r:id="rId5"/>
    <p:sldId id="1170" r:id="rId6"/>
    <p:sldId id="1171" r:id="rId7"/>
    <p:sldId id="1172" r:id="rId8"/>
    <p:sldId id="1173" r:id="rId9"/>
    <p:sldId id="1174" r:id="rId10"/>
    <p:sldId id="1165" r:id="rId11"/>
    <p:sldId id="1195" r:id="rId12"/>
    <p:sldId id="1196" r:id="rId13"/>
    <p:sldId id="1167" r:id="rId14"/>
    <p:sldId id="1169" r:id="rId15"/>
    <p:sldId id="1168" r:id="rId16"/>
    <p:sldId id="1190" r:id="rId17"/>
    <p:sldId id="1191" r:id="rId18"/>
    <p:sldId id="1193" r:id="rId19"/>
    <p:sldId id="1192" r:id="rId20"/>
    <p:sldId id="1194" r:id="rId21"/>
    <p:sldId id="272" r:id="rId22"/>
    <p:sldId id="273" r:id="rId23"/>
    <p:sldId id="274" r:id="rId24"/>
    <p:sldId id="1175" r:id="rId25"/>
    <p:sldId id="275" r:id="rId26"/>
    <p:sldId id="1155" r:id="rId27"/>
    <p:sldId id="1182" r:id="rId28"/>
    <p:sldId id="1205" r:id="rId29"/>
    <p:sldId id="1183" r:id="rId30"/>
    <p:sldId id="1215" r:id="rId31"/>
    <p:sldId id="1207" r:id="rId32"/>
    <p:sldId id="1208" r:id="rId33"/>
    <p:sldId id="267" r:id="rId34"/>
    <p:sldId id="269" r:id="rId35"/>
    <p:sldId id="1209" r:id="rId36"/>
    <p:sldId id="423" r:id="rId37"/>
    <p:sldId id="424" r:id="rId38"/>
    <p:sldId id="429" r:id="rId39"/>
    <p:sldId id="410" r:id="rId40"/>
    <p:sldId id="411" r:id="rId41"/>
    <p:sldId id="417" r:id="rId42"/>
    <p:sldId id="413" r:id="rId43"/>
    <p:sldId id="419" r:id="rId44"/>
    <p:sldId id="418" r:id="rId45"/>
    <p:sldId id="416" r:id="rId46"/>
    <p:sldId id="421" r:id="rId47"/>
    <p:sldId id="412" r:id="rId48"/>
    <p:sldId id="2504" r:id="rId49"/>
    <p:sldId id="2505" r:id="rId50"/>
    <p:sldId id="2486" r:id="rId51"/>
    <p:sldId id="264" r:id="rId52"/>
    <p:sldId id="2497" r:id="rId53"/>
    <p:sldId id="266" r:id="rId54"/>
    <p:sldId id="2506" r:id="rId55"/>
    <p:sldId id="268" r:id="rId56"/>
    <p:sldId id="2507" r:id="rId57"/>
    <p:sldId id="2508" r:id="rId58"/>
    <p:sldId id="2509" r:id="rId59"/>
    <p:sldId id="2510" r:id="rId60"/>
    <p:sldId id="2511" r:id="rId61"/>
    <p:sldId id="2512" r:id="rId62"/>
    <p:sldId id="276" r:id="rId63"/>
    <p:sldId id="2498" r:id="rId64"/>
    <p:sldId id="2499" r:id="rId65"/>
    <p:sldId id="279" r:id="rId66"/>
    <p:sldId id="2513" r:id="rId67"/>
    <p:sldId id="2514" r:id="rId68"/>
    <p:sldId id="399" r:id="rId69"/>
    <p:sldId id="315" r:id="rId70"/>
    <p:sldId id="316" r:id="rId71"/>
    <p:sldId id="290" r:id="rId72"/>
    <p:sldId id="291"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2515" r:id="rId87"/>
    <p:sldId id="2516" r:id="rId88"/>
    <p:sldId id="307" r:id="rId89"/>
    <p:sldId id="2517" r:id="rId90"/>
    <p:sldId id="309" r:id="rId91"/>
    <p:sldId id="2518" r:id="rId92"/>
    <p:sldId id="2519" r:id="rId93"/>
    <p:sldId id="426" r:id="rId94"/>
    <p:sldId id="427" r:id="rId95"/>
    <p:sldId id="425" r:id="rId96"/>
    <p:sldId id="428" r:id="rId97"/>
    <p:sldId id="422" r:id="rId98"/>
    <p:sldId id="431" r:id="rId99"/>
    <p:sldId id="430" r:id="rId100"/>
    <p:sldId id="432" r:id="rId101"/>
    <p:sldId id="433" r:id="rId102"/>
    <p:sldId id="434" r:id="rId103"/>
    <p:sldId id="435" r:id="rId104"/>
    <p:sldId id="436" r:id="rId105"/>
    <p:sldId id="437" r:id="rId106"/>
    <p:sldId id="438" r:id="rId107"/>
    <p:sldId id="439" r:id="rId108"/>
    <p:sldId id="440" r:id="rId109"/>
    <p:sldId id="441" r:id="rId110"/>
    <p:sldId id="442" r:id="rId111"/>
    <p:sldId id="443" r:id="rId112"/>
    <p:sldId id="444" r:id="rId113"/>
    <p:sldId id="445" r:id="rId114"/>
    <p:sldId id="446" r:id="rId115"/>
    <p:sldId id="447" r:id="rId116"/>
    <p:sldId id="448" r:id="rId117"/>
    <p:sldId id="449" r:id="rId118"/>
    <p:sldId id="1154" r:id="rId1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8A85"/>
    <a:srgbClr val="0054FF"/>
    <a:srgbClr val="00297C"/>
    <a:srgbClr val="002164"/>
    <a:srgbClr val="FF9300"/>
    <a:srgbClr val="002060"/>
    <a:srgbClr val="284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5780" autoAdjust="0"/>
  </p:normalViewPr>
  <p:slideViewPr>
    <p:cSldViewPr snapToGrid="0" snapToObjects="1">
      <p:cViewPr varScale="1">
        <p:scale>
          <a:sx n="93" d="100"/>
          <a:sy n="93" d="100"/>
        </p:scale>
        <p:origin x="216" y="264"/>
      </p:cViewPr>
      <p:guideLst>
        <p:guide orient="horz" pos="2160"/>
        <p:guide pos="3840"/>
      </p:guideLst>
    </p:cSldViewPr>
  </p:slideViewPr>
  <p:outlineViewPr>
    <p:cViewPr>
      <p:scale>
        <a:sx n="33" d="100"/>
        <a:sy n="33" d="100"/>
      </p:scale>
      <p:origin x="0" y="-19040"/>
    </p:cViewPr>
  </p:outlineViewPr>
  <p:notesTextViewPr>
    <p:cViewPr>
      <p:scale>
        <a:sx n="1" d="1"/>
        <a:sy n="1" d="1"/>
      </p:scale>
      <p:origin x="0" y="0"/>
    </p:cViewPr>
  </p:notesTextViewPr>
  <p:sorterViewPr>
    <p:cViewPr>
      <p:scale>
        <a:sx n="66" d="100"/>
        <a:sy n="66" d="100"/>
      </p:scale>
      <p:origin x="0" y="6060"/>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1/28/25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380604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28</a:t>
            </a:fld>
            <a:endParaRPr lang="en-US"/>
          </a:p>
        </p:txBody>
      </p:sp>
    </p:spTree>
    <p:extLst>
      <p:ext uri="{BB962C8B-B14F-4D97-AF65-F5344CB8AC3E}">
        <p14:creationId xmlns:p14="http://schemas.microsoft.com/office/powerpoint/2010/main" val="416977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EEFB98-D007-9D4F-9FC5-D0CAFFE8369D}"/>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894977F0-396F-DD43-9B30-794B62472E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Calculation = &lt;number of possible characters&gt; to the &lt;password length&gt; power</a:t>
            </a:r>
          </a:p>
          <a:p>
            <a:r>
              <a:rPr lang="en-US" altLang="en-US"/>
              <a:t>Result is maximum number of guesses needed to find the right password.</a:t>
            </a:r>
          </a:p>
          <a:p>
            <a:r>
              <a:rPr lang="en-US" altLang="en-US"/>
              <a:t>This is taken from NIST, and assumes many computers are used in parallel to crack a password.  Think criminal effort potentially using bots.</a:t>
            </a:r>
          </a:p>
          <a:p>
            <a:endParaRPr lang="en-US" altLang="en-US"/>
          </a:p>
          <a:p>
            <a:endParaRPr lang="en-US" altLang="en-US"/>
          </a:p>
        </p:txBody>
      </p:sp>
      <p:sp>
        <p:nvSpPr>
          <p:cNvPr id="72708" name="Slide Number Placeholder 3">
            <a:extLst>
              <a:ext uri="{FF2B5EF4-FFF2-40B4-BE49-F238E27FC236}">
                <a16:creationId xmlns:a16="http://schemas.microsoft.com/office/drawing/2014/main" id="{1386E8AF-0822-524B-B2AF-B3CCB32794E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427014A-2FFE-BF4B-A13D-6D61FE64B6F0}" type="slidenum">
              <a:rPr lang="en-US" altLang="en-US"/>
              <a:pPr eaLnBrk="1" hangingPunct="1">
                <a:spcBef>
                  <a:spcPct val="0"/>
                </a:spcBef>
              </a:pPr>
              <a:t>67</a:t>
            </a:fld>
            <a:endParaRPr lang="en-US" altLang="en-US"/>
          </a:p>
        </p:txBody>
      </p:sp>
    </p:spTree>
    <p:extLst>
      <p:ext uri="{BB962C8B-B14F-4D97-AF65-F5344CB8AC3E}">
        <p14:creationId xmlns:p14="http://schemas.microsoft.com/office/powerpoint/2010/main" val="318738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69</a:t>
            </a:fld>
            <a:endParaRPr lang="en-US"/>
          </a:p>
        </p:txBody>
      </p:sp>
    </p:spTree>
    <p:extLst>
      <p:ext uri="{BB962C8B-B14F-4D97-AF65-F5344CB8AC3E}">
        <p14:creationId xmlns:p14="http://schemas.microsoft.com/office/powerpoint/2010/main" val="60991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102</a:t>
            </a:fld>
            <a:endParaRPr lang="en-US"/>
          </a:p>
        </p:txBody>
      </p:sp>
    </p:spTree>
    <p:extLst>
      <p:ext uri="{BB962C8B-B14F-4D97-AF65-F5344CB8AC3E}">
        <p14:creationId xmlns:p14="http://schemas.microsoft.com/office/powerpoint/2010/main" val="283323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4DEAB-767F-2B44-9E44-636CFE91381B}"/>
              </a:ext>
            </a:extLst>
          </p:cNvPr>
          <p:cNvSpPr>
            <a:spLocks noGrp="1" noChangeArrowheads="1"/>
          </p:cNvSpPr>
          <p:nvPr>
            <p:ph type="sldNum" sz="quarter" idx="5"/>
          </p:nvPr>
        </p:nvSpPr>
        <p:spPr>
          <a:ln/>
        </p:spPr>
        <p:txBody>
          <a:bodyPr/>
          <a:lstStyle/>
          <a:p>
            <a:fld id="{32524B24-D3E5-2749-9FAE-320A120198D1}" type="slidenum">
              <a:rPr lang="en-US" altLang="en-US"/>
              <a:pPr/>
              <a:t>117</a:t>
            </a:fld>
            <a:endParaRPr lang="en-US" altLang="en-US"/>
          </a:p>
        </p:txBody>
      </p:sp>
      <p:sp>
        <p:nvSpPr>
          <p:cNvPr id="1438722" name="Rectangle 2">
            <a:extLst>
              <a:ext uri="{FF2B5EF4-FFF2-40B4-BE49-F238E27FC236}">
                <a16:creationId xmlns:a16="http://schemas.microsoft.com/office/drawing/2014/main" id="{A4DCFE25-EE47-3047-9B64-1C7BD5FA3E8A}"/>
              </a:ext>
            </a:extLst>
          </p:cNvPr>
          <p:cNvSpPr>
            <a:spLocks noGrp="1" noRot="1" noChangeAspect="1" noChangeArrowheads="1" noTextEdit="1"/>
          </p:cNvSpPr>
          <p:nvPr>
            <p:ph type="sldImg"/>
          </p:nvPr>
        </p:nvSpPr>
        <p:spPr>
          <a:ln/>
        </p:spPr>
      </p:sp>
      <p:sp>
        <p:nvSpPr>
          <p:cNvPr id="1438723" name="Rectangle 3">
            <a:extLst>
              <a:ext uri="{FF2B5EF4-FFF2-40B4-BE49-F238E27FC236}">
                <a16:creationId xmlns:a16="http://schemas.microsoft.com/office/drawing/2014/main" id="{70A225D3-83DF-434B-87CA-7A206F4B3B6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321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z="1400" smtClean="0"/>
              <a:pPr/>
              <a:t>28 January 2025</a:t>
            </a:fld>
            <a:endParaRPr lang="en-US" sz="1400" dirty="0"/>
          </a:p>
        </p:txBody>
      </p:sp>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11D6757A-4C64-05CE-51C7-9F03CF3A357A}"/>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86228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594F7EBF-96FA-0AC8-DD50-22510A5A73D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7882" y="0"/>
            <a:ext cx="12199882" cy="890015"/>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Content Placeholder 2"/>
          <p:cNvSpPr>
            <a:spLocks noGrp="1"/>
          </p:cNvSpPr>
          <p:nvPr>
            <p:ph idx="1"/>
          </p:nvPr>
        </p:nvSpPr>
        <p:spPr>
          <a:xfrm>
            <a:off x="1676399" y="1052876"/>
            <a:ext cx="10163502"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00750" y="6374958"/>
            <a:ext cx="4114800" cy="365125"/>
          </a:xfrm>
        </p:spPr>
        <p:txBody>
          <a:bodyPr/>
          <a:lstStyle/>
          <a:p>
            <a:r>
              <a:rPr lang="en-US" dirty="0"/>
              <a:t>Md Mizanur Rahman</a:t>
            </a:r>
          </a:p>
        </p:txBody>
      </p:sp>
      <p:sp>
        <p:nvSpPr>
          <p:cNvPr id="6" name="Slide Number Placeholder 5"/>
          <p:cNvSpPr>
            <a:spLocks noGrp="1"/>
          </p:cNvSpPr>
          <p:nvPr>
            <p:ph type="sldNum" sz="quarter" idx="12"/>
          </p:nvPr>
        </p:nvSpPr>
        <p:spPr>
          <a:xfrm>
            <a:off x="9096702" y="6356348"/>
            <a:ext cx="2743200" cy="365125"/>
          </a:xfrm>
        </p:spPr>
        <p:txBody>
          <a:bodyPr/>
          <a:lstStyle/>
          <a:p>
            <a:fld id="{6113E31D-E2AB-40D1-8B51-AFA5AFEF393A}" type="slidenum">
              <a:rPr lang="en-US" smtClean="0"/>
              <a:t>‹#›</a:t>
            </a:fld>
            <a:endParaRPr lang="en-US" dirty="0"/>
          </a:p>
        </p:txBody>
      </p:sp>
      <p:sp>
        <p:nvSpPr>
          <p:cNvPr id="20" name="Title 1"/>
          <p:cNvSpPr>
            <a:spLocks noGrp="1"/>
          </p:cNvSpPr>
          <p:nvPr>
            <p:ph type="title"/>
          </p:nvPr>
        </p:nvSpPr>
        <p:spPr>
          <a:xfrm>
            <a:off x="1676399"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28 January 2025</a:t>
            </a:fld>
            <a:endParaRPr lang="en-US" dirty="0"/>
          </a:p>
        </p:txBody>
      </p:sp>
      <p:sp>
        <p:nvSpPr>
          <p:cNvPr id="16" name="Text Placeholder 2"/>
          <p:cNvSpPr>
            <a:spLocks noGrp="1"/>
          </p:cNvSpPr>
          <p:nvPr>
            <p:ph type="body" idx="13"/>
          </p:nvPr>
        </p:nvSpPr>
        <p:spPr>
          <a:xfrm>
            <a:off x="0" y="1052876"/>
            <a:ext cx="1353205" cy="4815909"/>
          </a:xfrm>
        </p:spPr>
        <p:txBody>
          <a:bodyPr>
            <a:normAutofit/>
          </a:bodyPr>
          <a:lstStyle>
            <a:lvl1pPr marL="0" indent="0">
              <a:buNone/>
              <a:defRPr sz="13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2" name="Picture 1">
            <a:extLst>
              <a:ext uri="{FF2B5EF4-FFF2-40B4-BE49-F238E27FC236}">
                <a16:creationId xmlns:a16="http://schemas.microsoft.com/office/drawing/2014/main" id="{DC022D9A-9E17-DA61-742D-4ECBDA7204CA}"/>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874187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ctrTitle"/>
          </p:nvPr>
        </p:nvSpPr>
        <p:spPr>
          <a:xfrm>
            <a:off x="1523999" y="154983"/>
            <a:ext cx="10502685" cy="141034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Date Placeholder 3"/>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28 January 2025</a:t>
            </a:fld>
            <a:endParaRPr lang="en-US" dirty="0"/>
          </a:p>
        </p:txBody>
      </p:sp>
      <p:pic>
        <p:nvPicPr>
          <p:cNvPr id="4" name="Picture 3">
            <a:extLst>
              <a:ext uri="{FF2B5EF4-FFF2-40B4-BE49-F238E27FC236}">
                <a16:creationId xmlns:a16="http://schemas.microsoft.com/office/drawing/2014/main" id="{36EA9BD0-4DB2-9607-E260-ECC6558A8802}"/>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52228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41694" y="2922835"/>
            <a:ext cx="7341445" cy="276999"/>
          </a:xfrm>
          <a:prstGeom prst="rect">
            <a:avLst/>
          </a:prstGeom>
        </p:spPr>
        <p:txBody>
          <a:bodyPr wrap="square" lIns="0" tIns="0" rIns="0" bIns="0">
            <a:spAutoFit/>
          </a:bodyPr>
          <a:lstStyle>
            <a:lvl1pPr>
              <a:defRPr sz="2000" b="0" i="0">
                <a:solidFill>
                  <a:schemeClr val="tx1"/>
                </a:solidFill>
                <a:latin typeface="Century"/>
                <a:cs typeface="Century"/>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9522FA7C-A23F-9710-3CFE-566F2CE352F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073241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63C0-0AB8-6A4F-879E-8E748AB6CADD}"/>
              </a:ext>
            </a:extLst>
          </p:cNvPr>
          <p:cNvSpPr>
            <a:spLocks noGrp="1"/>
          </p:cNvSpPr>
          <p:nvPr>
            <p:ph type="title"/>
          </p:nvPr>
        </p:nvSpPr>
        <p:spPr>
          <a:xfrm>
            <a:off x="541867" y="228600"/>
            <a:ext cx="103632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C99CA903-7933-0F4A-AEDA-D42A7F583EF6}"/>
              </a:ext>
            </a:extLst>
          </p:cNvPr>
          <p:cNvSpPr>
            <a:spLocks noGrp="1"/>
          </p:cNvSpPr>
          <p:nvPr>
            <p:ph type="tbl" idx="1"/>
          </p:nvPr>
        </p:nvSpPr>
        <p:spPr>
          <a:xfrm>
            <a:off x="609600" y="1885950"/>
            <a:ext cx="10905067" cy="4171950"/>
          </a:xfrm>
        </p:spPr>
        <p:txBody>
          <a:bodyPr/>
          <a:lstStyle/>
          <a:p>
            <a:endParaRPr lang="en-US"/>
          </a:p>
        </p:txBody>
      </p:sp>
      <p:sp>
        <p:nvSpPr>
          <p:cNvPr id="4" name="Date Placeholder 3">
            <a:extLst>
              <a:ext uri="{FF2B5EF4-FFF2-40B4-BE49-F238E27FC236}">
                <a16:creationId xmlns:a16="http://schemas.microsoft.com/office/drawing/2014/main" id="{FEA184A4-BE14-DB4D-81F5-6604E5D2757E}"/>
              </a:ext>
            </a:extLst>
          </p:cNvPr>
          <p:cNvSpPr>
            <a:spLocks noGrp="1"/>
          </p:cNvSpPr>
          <p:nvPr>
            <p:ph type="dt" sz="half" idx="10"/>
          </p:nvPr>
        </p:nvSpPr>
        <p:spPr>
          <a:xfrm>
            <a:off x="575733" y="6229350"/>
            <a:ext cx="2540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8F788D-418D-A04B-A14A-3D5CB485F8F4}"/>
              </a:ext>
            </a:extLst>
          </p:cNvPr>
          <p:cNvSpPr>
            <a:spLocks noGrp="1"/>
          </p:cNvSpPr>
          <p:nvPr>
            <p:ph type="ftr" sz="quarter" idx="11"/>
          </p:nvPr>
        </p:nvSpPr>
        <p:spPr>
          <a:xfrm>
            <a:off x="3251200" y="6229350"/>
            <a:ext cx="5588000" cy="457200"/>
          </a:xfrm>
        </p:spPr>
        <p:txBody>
          <a:bodyPr/>
          <a:lstStyle>
            <a:lvl1pPr>
              <a:defRPr/>
            </a:lvl1pPr>
          </a:lstStyle>
          <a:p>
            <a:r>
              <a:rPr lang="en-US" altLang="en-US"/>
              <a:t>ECE 4112 - Internetwork Security</a:t>
            </a:r>
          </a:p>
        </p:txBody>
      </p:sp>
      <p:sp>
        <p:nvSpPr>
          <p:cNvPr id="6" name="Slide Number Placeholder 5">
            <a:extLst>
              <a:ext uri="{FF2B5EF4-FFF2-40B4-BE49-F238E27FC236}">
                <a16:creationId xmlns:a16="http://schemas.microsoft.com/office/drawing/2014/main" id="{BEC9CF5A-ACD7-FF4D-B930-E0AC57F08AAB}"/>
              </a:ext>
            </a:extLst>
          </p:cNvPr>
          <p:cNvSpPr>
            <a:spLocks noGrp="1"/>
          </p:cNvSpPr>
          <p:nvPr>
            <p:ph type="sldNum" sz="quarter" idx="12"/>
          </p:nvPr>
        </p:nvSpPr>
        <p:spPr>
          <a:xfrm>
            <a:off x="8974667" y="6229350"/>
            <a:ext cx="2540000" cy="457200"/>
          </a:xfrm>
        </p:spPr>
        <p:txBody>
          <a:bodyPr/>
          <a:lstStyle>
            <a:lvl1pPr>
              <a:defRPr/>
            </a:lvl1pPr>
          </a:lstStyle>
          <a:p>
            <a:fld id="{25EAA4C1-0950-8D42-B6E4-8F7A14FFAD05}" type="slidenum">
              <a:rPr lang="en-US" altLang="en-US"/>
              <a:pPr/>
              <a:t>‹#›</a:t>
            </a:fld>
            <a:endParaRPr lang="en-US" altLang="en-US"/>
          </a:p>
        </p:txBody>
      </p:sp>
      <p:pic>
        <p:nvPicPr>
          <p:cNvPr id="8" name="Picture 7">
            <a:extLst>
              <a:ext uri="{FF2B5EF4-FFF2-40B4-BE49-F238E27FC236}">
                <a16:creationId xmlns:a16="http://schemas.microsoft.com/office/drawing/2014/main" id="{359A8700-0389-8730-F329-CB98E6C0B84B}"/>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441572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28 January 2025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F64C545F-CC6B-1746-B1DD-CD203D6E1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7" name="Picture 2" descr="UTEP Miners Logo PNG Transparent &amp; SVG Vector - Freebie Supply">
            <a:extLst>
              <a:ext uri="{FF2B5EF4-FFF2-40B4-BE49-F238E27FC236}">
                <a16:creationId xmlns:a16="http://schemas.microsoft.com/office/drawing/2014/main" id="{01E42E08-4E1A-675C-3C44-0E78BD44BB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219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28 January 2025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6E5B12A9-5CF9-064C-8729-E8B1E5279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7" name="Picture 2" descr="UTEP Miners Logo PNG Transparent &amp; SVG Vector - Freebie Supply">
            <a:extLst>
              <a:ext uri="{FF2B5EF4-FFF2-40B4-BE49-F238E27FC236}">
                <a16:creationId xmlns:a16="http://schemas.microsoft.com/office/drawing/2014/main" id="{5C269B38-C145-11F5-76B3-FCF2C51844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28 January 2025</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870A5B93-F407-3F45-ADD5-EA1A0B384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6" name="Picture 5">
            <a:extLst>
              <a:ext uri="{FF2B5EF4-FFF2-40B4-BE49-F238E27FC236}">
                <a16:creationId xmlns:a16="http://schemas.microsoft.com/office/drawing/2014/main" id="{ED47B1C4-617C-2308-7CCC-4A4839D65B1C}"/>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28 January 2025</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Footer Placeholder 4">
            <a:extLst>
              <a:ext uri="{FF2B5EF4-FFF2-40B4-BE49-F238E27FC236}">
                <a16:creationId xmlns:a16="http://schemas.microsoft.com/office/drawing/2014/main" id="{0416BF52-7EED-6B45-B23D-85F58128E882}"/>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8" name="Picture 7">
            <a:extLst>
              <a:ext uri="{FF2B5EF4-FFF2-40B4-BE49-F238E27FC236}">
                <a16:creationId xmlns:a16="http://schemas.microsoft.com/office/drawing/2014/main" id="{C3ED5CDC-CBB8-19D1-EC94-7F399BFF7E2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28 January 2025</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Footer Placeholder 4">
            <a:extLst>
              <a:ext uri="{FF2B5EF4-FFF2-40B4-BE49-F238E27FC236}">
                <a16:creationId xmlns:a16="http://schemas.microsoft.com/office/drawing/2014/main" id="{FB1D8A86-AF7E-8C48-825A-10A9BC40B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6" name="Picture 2" descr="UTEP Miners Logo PNG Transparent &amp; SVG Vector - Freebie Supply">
            <a:extLst>
              <a:ext uri="{FF2B5EF4-FFF2-40B4-BE49-F238E27FC236}">
                <a16:creationId xmlns:a16="http://schemas.microsoft.com/office/drawing/2014/main" id="{46870865-2931-8C45-7114-889DAE5777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11A0-C4D5-0A41-96FB-B1A622FC2FA8}" type="datetime3">
              <a:rPr lang="en-US" smtClean="0"/>
              <a:t>28 January 2025</a:t>
            </a:fld>
            <a:endParaRPr lang="en-US" dirty="0"/>
          </a:p>
        </p:txBody>
      </p:sp>
      <p:sp>
        <p:nvSpPr>
          <p:cNvPr id="3" name="Footer Placeholder 2"/>
          <p:cNvSpPr>
            <a:spLocks noGrp="1"/>
          </p:cNvSpPr>
          <p:nvPr>
            <p:ph type="ftr" sz="quarter" idx="11"/>
          </p:nvPr>
        </p:nvSpPr>
        <p:spPr/>
        <p:txBody>
          <a:bodyPr/>
          <a:lstStyle/>
          <a:p>
            <a:r>
              <a:rPr lang="en-US"/>
              <a:t>Md Mizanur Rahman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pic>
        <p:nvPicPr>
          <p:cNvPr id="6" name="Picture 5">
            <a:extLst>
              <a:ext uri="{FF2B5EF4-FFF2-40B4-BE49-F238E27FC236}">
                <a16:creationId xmlns:a16="http://schemas.microsoft.com/office/drawing/2014/main" id="{7BA11C7B-53DE-14BF-455E-FC2DE7B4C36F}"/>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0954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A0961CA6-5455-C111-7664-EBF708096DC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8275EB7A-749B-9C48-3D84-C77F6F1B7C2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9544" y="-41275"/>
            <a:ext cx="10204255" cy="9379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28 January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662" r:id="rId13"/>
    <p:sldLayoutId id="2147483843" r:id="rId14"/>
    <p:sldLayoutId id="2147483844"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github.com/defuse/password-hashin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top-password.com/blog/reset-windows-10-password-with-sticky-keys/" TargetMode="External"/><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hyperlink" Target="https://www.thewindowsclub.com/reset-administrator-password-windows-sticky-keys" TargetMode="External"/><Relationship Id="rId4" Type="http://schemas.openxmlformats.org/officeDocument/2006/relationships/hyperlink" Target="https://www.youtube.com/watch?v=gxLTKD0qZxc"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hesslstore.com/blog/brute-force-attack-definition-how-brute-force-works/"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rackstation.net/"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ailto:YaL@agf.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9.pn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0.png"/></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freerainbowtables.com/" TargetMode="External"/><Relationship Id="rId2" Type="http://schemas.openxmlformats.org/officeDocument/2006/relationships/hyperlink" Target="https://project-rainbowcrack.com/table.htm"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b="1" dirty="0"/>
              <a:t>Cryptographic Hash Function </a:t>
            </a:r>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4" name="Title 1">
            <a:extLst>
              <a:ext uri="{FF2B5EF4-FFF2-40B4-BE49-F238E27FC236}">
                <a16:creationId xmlns:a16="http://schemas.microsoft.com/office/drawing/2014/main" id="{01F9436F-0DA4-5DCA-3C64-AEDBAF5EA5A2}"/>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5352/6352 Computer Security</a:t>
            </a:r>
          </a:p>
        </p:txBody>
      </p:sp>
    </p:spTree>
    <p:extLst>
      <p:ext uri="{BB962C8B-B14F-4D97-AF65-F5344CB8AC3E}">
        <p14:creationId xmlns:p14="http://schemas.microsoft.com/office/powerpoint/2010/main" val="35117357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1492" y="1391262"/>
            <a:ext cx="9963600" cy="4814138"/>
          </a:xfrm>
          <a:prstGeom prst="rect">
            <a:avLst/>
          </a:prstGeom>
        </p:spPr>
        <p:txBody>
          <a:bodyPr vert="horz" wrap="square" lIns="0" tIns="12700" rIns="0" bIns="0" rtlCol="0">
            <a:spAutoFit/>
          </a:bodyPr>
          <a:lstStyle/>
          <a:p>
            <a:pPr marL="342900" indent="-342900">
              <a:buFont typeface="Arial" panose="020B0604020202020204" pitchFamily="34" charset="0"/>
              <a:buChar char="•"/>
            </a:pPr>
            <a:r>
              <a:rPr lang="en-US" sz="2400" dirty="0"/>
              <a:t>When designing and implementing hash functions the common building blocks typically used are bitwise operations, mathematical operations and look-up tables.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These operations are applied either to individual bytes or blocks of bytes (words </a:t>
            </a:r>
            <a:r>
              <a:rPr lang="en-US" sz="2400" dirty="0" err="1"/>
              <a:t>etc</a:t>
            </a:r>
            <a:r>
              <a:rPr lang="en-US" sz="2400" dirty="0"/>
              <a:t>), furthermore they are fast, deterministic and readily available on most CPU architecture, making them ideal for implementing hash functions.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following is a list of the commonly used operations:</a:t>
            </a:r>
          </a:p>
          <a:p>
            <a:pPr marL="800100" lvl="1" indent="-342900">
              <a:buFont typeface="Arial" panose="020B0604020202020204" pitchFamily="34" charset="0"/>
              <a:buChar char="•"/>
            </a:pPr>
            <a:r>
              <a:rPr lang="en-US" sz="2400" b="1" dirty="0"/>
              <a:t>Bitwise Operations: </a:t>
            </a:r>
            <a:r>
              <a:rPr lang="en-US" sz="2400" dirty="0"/>
              <a:t>Not (!), Or (|), And (&amp;), </a:t>
            </a:r>
            <a:r>
              <a:rPr lang="en-US" sz="2400" dirty="0" err="1"/>
              <a:t>Xor</a:t>
            </a:r>
            <a:r>
              <a:rPr lang="en-US" sz="2400" dirty="0"/>
              <a:t> (^), Shift-Left/Right (&lt;&lt;, &gt;&gt;), Rotate-Left/Right (&lt;&lt;&lt;, &gt;&gt;&gt;)</a:t>
            </a:r>
          </a:p>
          <a:p>
            <a:pPr marL="800100" lvl="1" indent="-342900">
              <a:buFont typeface="Arial" panose="020B0604020202020204" pitchFamily="34" charset="0"/>
              <a:buChar char="•"/>
            </a:pPr>
            <a:r>
              <a:rPr lang="en-US" sz="2400" b="1" dirty="0"/>
              <a:t>Mathematical Operations:</a:t>
            </a:r>
            <a:r>
              <a:rPr lang="en-US" sz="2400" dirty="0"/>
              <a:t> Addition (+), Multiplication (*)</a:t>
            </a:r>
          </a:p>
          <a:p>
            <a:pPr marL="800100" lvl="1" indent="-342900">
              <a:buFont typeface="Arial" panose="020B0604020202020204" pitchFamily="34" charset="0"/>
              <a:buChar char="•"/>
            </a:pPr>
            <a:r>
              <a:rPr lang="en-US" sz="2400" b="1" dirty="0"/>
              <a:t>Lookup Tables: </a:t>
            </a:r>
            <a:r>
              <a:rPr lang="en-US" sz="2400" dirty="0"/>
              <a:t>List of prime numbers, List of magic numbers, S-Box, P-Box</a:t>
            </a:r>
          </a:p>
        </p:txBody>
      </p:sp>
      <p:sp>
        <p:nvSpPr>
          <p:cNvPr id="3" name="object 3"/>
          <p:cNvSpPr txBox="1">
            <a:spLocks noGrp="1"/>
          </p:cNvSpPr>
          <p:nvPr>
            <p:ph type="title"/>
          </p:nvPr>
        </p:nvSpPr>
        <p:spPr>
          <a:xfrm>
            <a:off x="897989" y="110979"/>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Hash</a:t>
            </a:r>
            <a:r>
              <a:rPr lang="en-US" sz="4800" spc="-5" dirty="0"/>
              <a:t>ing</a:t>
            </a:r>
            <a:r>
              <a:rPr sz="4800" spc="-50" dirty="0"/>
              <a:t> </a:t>
            </a:r>
            <a:r>
              <a:rPr lang="en-US" sz="4800" spc="-5" dirty="0"/>
              <a:t>Methodologies</a:t>
            </a:r>
            <a:endParaRPr sz="4800" dirty="0"/>
          </a:p>
        </p:txBody>
      </p:sp>
    </p:spTree>
    <p:extLst>
      <p:ext uri="{BB962C8B-B14F-4D97-AF65-F5344CB8AC3E}">
        <p14:creationId xmlns:p14="http://schemas.microsoft.com/office/powerpoint/2010/main" val="32078934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2EF9-260F-4DAC-B798-458AAE497209}"/>
              </a:ext>
            </a:extLst>
          </p:cNvPr>
          <p:cNvSpPr>
            <a:spLocks noGrp="1"/>
          </p:cNvSpPr>
          <p:nvPr>
            <p:ph type="title"/>
          </p:nvPr>
        </p:nvSpPr>
        <p:spPr/>
        <p:txBody>
          <a:bodyPr/>
          <a:lstStyle/>
          <a:p>
            <a:r>
              <a:rPr lang="en-US" dirty="0"/>
              <a:t>Slow Hash Functions</a:t>
            </a:r>
          </a:p>
        </p:txBody>
      </p:sp>
      <p:sp>
        <p:nvSpPr>
          <p:cNvPr id="3" name="Content Placeholder 2">
            <a:extLst>
              <a:ext uri="{FF2B5EF4-FFF2-40B4-BE49-F238E27FC236}">
                <a16:creationId xmlns:a16="http://schemas.microsoft.com/office/drawing/2014/main" id="{1E6BDFF9-A433-4797-AE95-972049249BCC}"/>
              </a:ext>
            </a:extLst>
          </p:cNvPr>
          <p:cNvSpPr>
            <a:spLocks noGrp="1"/>
          </p:cNvSpPr>
          <p:nvPr>
            <p:ph idx="1"/>
          </p:nvPr>
        </p:nvSpPr>
        <p:spPr>
          <a:xfrm>
            <a:off x="1097280" y="1845733"/>
            <a:ext cx="10058400" cy="3722309"/>
          </a:xfrm>
        </p:spPr>
        <p:txBody>
          <a:bodyPr/>
          <a:lstStyle/>
          <a:p>
            <a:r>
              <a:rPr lang="en-US" dirty="0"/>
              <a:t>The idea is to make the hash function very slow, so that even with a fast GPU or custom hardware, dictionary and brute-force </a:t>
            </a:r>
            <a:r>
              <a:rPr lang="en-US" u="sng" dirty="0"/>
              <a:t>attacks are too slow</a:t>
            </a:r>
            <a:r>
              <a:rPr lang="en-US" dirty="0"/>
              <a:t> to be worthwhile</a:t>
            </a:r>
          </a:p>
          <a:p>
            <a:pPr lvl="1"/>
            <a:r>
              <a:rPr lang="en-US" dirty="0"/>
              <a:t>But still </a:t>
            </a:r>
            <a:r>
              <a:rPr lang="en-US" u="sng" dirty="0"/>
              <a:t>fast enough</a:t>
            </a:r>
            <a:r>
              <a:rPr lang="en-US" dirty="0"/>
              <a:t> to not cause a noticeable delay </a:t>
            </a:r>
            <a:r>
              <a:rPr lang="en-US" u="sng" dirty="0"/>
              <a:t>for the user</a:t>
            </a:r>
          </a:p>
          <a:p>
            <a:r>
              <a:rPr lang="en-US" dirty="0"/>
              <a:t>Example: PBKDF2 </a:t>
            </a:r>
          </a:p>
          <a:p>
            <a:pPr lvl="1"/>
            <a:r>
              <a:rPr lang="en-US" dirty="0"/>
              <a:t>For PHP</a:t>
            </a:r>
          </a:p>
          <a:p>
            <a:endParaRPr lang="en-US" dirty="0"/>
          </a:p>
        </p:txBody>
      </p:sp>
      <p:sp>
        <p:nvSpPr>
          <p:cNvPr id="4" name="Date Placeholder 3">
            <a:extLst>
              <a:ext uri="{FF2B5EF4-FFF2-40B4-BE49-F238E27FC236}">
                <a16:creationId xmlns:a16="http://schemas.microsoft.com/office/drawing/2014/main" id="{687A80F9-42A4-41AE-8FB5-E59EDFE5B665}"/>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AB1811FB-73A6-4BA0-BA31-5ED4E5086A6E}"/>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29CD4356-1DFB-4897-871B-68D0B55DDF25}"/>
              </a:ext>
            </a:extLst>
          </p:cNvPr>
          <p:cNvSpPr>
            <a:spLocks noGrp="1"/>
          </p:cNvSpPr>
          <p:nvPr>
            <p:ph type="sldNum" sz="quarter" idx="12"/>
          </p:nvPr>
        </p:nvSpPr>
        <p:spPr/>
        <p:txBody>
          <a:bodyPr/>
          <a:lstStyle/>
          <a:p>
            <a:fld id="{96E0BC51-A275-4FC5-9FC3-F7A764066967}" type="slidenum">
              <a:rPr lang="en-US" smtClean="0"/>
              <a:pPr/>
              <a:t>99</a:t>
            </a:fld>
            <a:endParaRPr lang="en-US" dirty="0"/>
          </a:p>
        </p:txBody>
      </p:sp>
      <p:sp>
        <p:nvSpPr>
          <p:cNvPr id="7" name="Rectangle 6">
            <a:extLst>
              <a:ext uri="{FF2B5EF4-FFF2-40B4-BE49-F238E27FC236}">
                <a16:creationId xmlns:a16="http://schemas.microsoft.com/office/drawing/2014/main" id="{1275F071-939D-468F-9D70-47101271C0CC}"/>
              </a:ext>
            </a:extLst>
          </p:cNvPr>
          <p:cNvSpPr/>
          <p:nvPr/>
        </p:nvSpPr>
        <p:spPr>
          <a:xfrm>
            <a:off x="2750665" y="4736359"/>
            <a:ext cx="4845429" cy="369332"/>
          </a:xfrm>
          <a:prstGeom prst="rect">
            <a:avLst/>
          </a:prstGeom>
        </p:spPr>
        <p:txBody>
          <a:bodyPr wrap="none">
            <a:spAutoFit/>
          </a:bodyPr>
          <a:lstStyle/>
          <a:p>
            <a:r>
              <a:rPr lang="en-US" dirty="0">
                <a:hlinkClick r:id="rId2"/>
              </a:rPr>
              <a:t>https://github.com/defuse/password-hashing</a:t>
            </a:r>
            <a:r>
              <a:rPr lang="en-US" dirty="0"/>
              <a:t> </a:t>
            </a:r>
          </a:p>
        </p:txBody>
      </p:sp>
    </p:spTree>
    <p:extLst>
      <p:ext uri="{BB962C8B-B14F-4D97-AF65-F5344CB8AC3E}">
        <p14:creationId xmlns:p14="http://schemas.microsoft.com/office/powerpoint/2010/main" val="1543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BD49-9411-45E8-B4A1-14D3B6417CFD}"/>
              </a:ext>
            </a:extLst>
          </p:cNvPr>
          <p:cNvSpPr>
            <a:spLocks noGrp="1"/>
          </p:cNvSpPr>
          <p:nvPr>
            <p:ph type="title"/>
          </p:nvPr>
        </p:nvSpPr>
        <p:spPr/>
        <p:txBody>
          <a:bodyPr/>
          <a:lstStyle/>
          <a:p>
            <a:r>
              <a:rPr lang="en-US" dirty="0"/>
              <a:t>PBKDF2 For PHP</a:t>
            </a:r>
          </a:p>
        </p:txBody>
      </p:sp>
      <p:sp>
        <p:nvSpPr>
          <p:cNvPr id="3" name="Content Placeholder 2">
            <a:extLst>
              <a:ext uri="{FF2B5EF4-FFF2-40B4-BE49-F238E27FC236}">
                <a16:creationId xmlns:a16="http://schemas.microsoft.com/office/drawing/2014/main" id="{02AB7CD3-FFDC-4AD3-8CF5-357A5F225C43}"/>
              </a:ext>
            </a:extLst>
          </p:cNvPr>
          <p:cNvSpPr>
            <a:spLocks noGrp="1"/>
          </p:cNvSpPr>
          <p:nvPr>
            <p:ph idx="1"/>
          </p:nvPr>
        </p:nvSpPr>
        <p:spPr>
          <a:xfrm>
            <a:off x="1097280" y="1845734"/>
            <a:ext cx="6590782" cy="4023360"/>
          </a:xfrm>
        </p:spPr>
        <p:txBody>
          <a:bodyPr/>
          <a:lstStyle/>
          <a:p>
            <a:r>
              <a:rPr lang="en-US" dirty="0"/>
              <a:t>SHA256 hash function were run on an AMD Phenom 9600 2.3GHz CPU</a:t>
            </a:r>
          </a:p>
        </p:txBody>
      </p:sp>
      <p:sp>
        <p:nvSpPr>
          <p:cNvPr id="4" name="Date Placeholder 3">
            <a:extLst>
              <a:ext uri="{FF2B5EF4-FFF2-40B4-BE49-F238E27FC236}">
                <a16:creationId xmlns:a16="http://schemas.microsoft.com/office/drawing/2014/main" id="{0197E20B-74EB-4A05-B677-8D46EDA39CA2}"/>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64734608-59A9-4B81-9E4D-4E3CF91524E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9D8D1FCD-3FFF-41A5-A82F-C0F4C4E9EF6F}"/>
              </a:ext>
            </a:extLst>
          </p:cNvPr>
          <p:cNvSpPr>
            <a:spLocks noGrp="1"/>
          </p:cNvSpPr>
          <p:nvPr>
            <p:ph type="sldNum" sz="quarter" idx="12"/>
          </p:nvPr>
        </p:nvSpPr>
        <p:spPr/>
        <p:txBody>
          <a:bodyPr/>
          <a:lstStyle/>
          <a:p>
            <a:fld id="{96E0BC51-A275-4FC5-9FC3-F7A764066967}" type="slidenum">
              <a:rPr lang="en-US" smtClean="0"/>
              <a:pPr/>
              <a:t>100</a:t>
            </a:fld>
            <a:endParaRPr lang="en-US" dirty="0"/>
          </a:p>
        </p:txBody>
      </p:sp>
      <p:pic>
        <p:nvPicPr>
          <p:cNvPr id="8" name="Picture 7">
            <a:extLst>
              <a:ext uri="{FF2B5EF4-FFF2-40B4-BE49-F238E27FC236}">
                <a16:creationId xmlns:a16="http://schemas.microsoft.com/office/drawing/2014/main" id="{DCC21276-C20E-4B9B-A5D0-C860B94EF879}"/>
              </a:ext>
            </a:extLst>
          </p:cNvPr>
          <p:cNvPicPr>
            <a:picLocks noChangeAspect="1"/>
          </p:cNvPicPr>
          <p:nvPr/>
        </p:nvPicPr>
        <p:blipFill>
          <a:blip r:embed="rId2"/>
          <a:stretch>
            <a:fillRect/>
          </a:stretch>
        </p:blipFill>
        <p:spPr>
          <a:xfrm>
            <a:off x="7652550" y="1785690"/>
            <a:ext cx="4283526" cy="4556710"/>
          </a:xfrm>
          <a:prstGeom prst="rect">
            <a:avLst/>
          </a:prstGeom>
        </p:spPr>
      </p:pic>
    </p:spTree>
    <p:extLst>
      <p:ext uri="{BB962C8B-B14F-4D97-AF65-F5344CB8AC3E}">
        <p14:creationId xmlns:p14="http://schemas.microsoft.com/office/powerpoint/2010/main" val="36805859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64CE-80E6-4244-9C10-992BD66DC606}"/>
              </a:ext>
            </a:extLst>
          </p:cNvPr>
          <p:cNvSpPr>
            <a:spLocks noGrp="1"/>
          </p:cNvSpPr>
          <p:nvPr>
            <p:ph type="title"/>
          </p:nvPr>
        </p:nvSpPr>
        <p:spPr/>
        <p:txBody>
          <a:bodyPr/>
          <a:lstStyle/>
          <a:p>
            <a:r>
              <a:rPr lang="en-US" dirty="0"/>
              <a:t>Problem with Slow Hash Functions </a:t>
            </a:r>
          </a:p>
        </p:txBody>
      </p:sp>
      <p:sp>
        <p:nvSpPr>
          <p:cNvPr id="3" name="Content Placeholder 2">
            <a:extLst>
              <a:ext uri="{FF2B5EF4-FFF2-40B4-BE49-F238E27FC236}">
                <a16:creationId xmlns:a16="http://schemas.microsoft.com/office/drawing/2014/main" id="{70FAAB93-7DF4-4914-B44A-E344BBBFAA9C}"/>
              </a:ext>
            </a:extLst>
          </p:cNvPr>
          <p:cNvSpPr>
            <a:spLocks noGrp="1"/>
          </p:cNvSpPr>
          <p:nvPr>
            <p:ph idx="1"/>
          </p:nvPr>
        </p:nvSpPr>
        <p:spPr/>
        <p:txBody>
          <a:bodyPr/>
          <a:lstStyle/>
          <a:p>
            <a:r>
              <a:rPr lang="en-US" dirty="0"/>
              <a:t>Potential DoS attack</a:t>
            </a:r>
          </a:p>
          <a:p>
            <a:r>
              <a:rPr lang="en-US" dirty="0"/>
              <a:t>Solution: </a:t>
            </a:r>
          </a:p>
          <a:p>
            <a:pPr lvl="1"/>
            <a:r>
              <a:rPr lang="en-US" dirty="0"/>
              <a:t>Use Captcha for each login</a:t>
            </a:r>
          </a:p>
        </p:txBody>
      </p:sp>
      <p:sp>
        <p:nvSpPr>
          <p:cNvPr id="4" name="Date Placeholder 3">
            <a:extLst>
              <a:ext uri="{FF2B5EF4-FFF2-40B4-BE49-F238E27FC236}">
                <a16:creationId xmlns:a16="http://schemas.microsoft.com/office/drawing/2014/main" id="{37BA572B-B866-41B7-80B3-29016FC0DDEE}"/>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4D12046B-A15D-4A0F-9C06-E3B9F9EF35BE}"/>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F67F860C-3F5A-4B0A-AE5E-E3F75DB01000}"/>
              </a:ext>
            </a:extLst>
          </p:cNvPr>
          <p:cNvSpPr>
            <a:spLocks noGrp="1"/>
          </p:cNvSpPr>
          <p:nvPr>
            <p:ph type="sldNum" sz="quarter" idx="12"/>
          </p:nvPr>
        </p:nvSpPr>
        <p:spPr/>
        <p:txBody>
          <a:bodyPr/>
          <a:lstStyle/>
          <a:p>
            <a:fld id="{96E0BC51-A275-4FC5-9FC3-F7A764066967}" type="slidenum">
              <a:rPr lang="en-US" smtClean="0"/>
              <a:pPr/>
              <a:t>101</a:t>
            </a:fld>
            <a:endParaRPr lang="en-US" dirty="0"/>
          </a:p>
        </p:txBody>
      </p:sp>
      <p:pic>
        <p:nvPicPr>
          <p:cNvPr id="1026" name="Picture 2" descr="How CAPTCHAs work | What does CAPTCHA mean? | Cloudflare">
            <a:extLst>
              <a:ext uri="{FF2B5EF4-FFF2-40B4-BE49-F238E27FC236}">
                <a16:creationId xmlns:a16="http://schemas.microsoft.com/office/drawing/2014/main" id="{420AE65F-8242-EAA2-A0D4-E73EC60E3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954" y="3849832"/>
            <a:ext cx="38862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2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1649-FE86-4B9E-BAA3-821FC3F5EBA1}"/>
              </a:ext>
            </a:extLst>
          </p:cNvPr>
          <p:cNvSpPr>
            <a:spLocks noGrp="1"/>
          </p:cNvSpPr>
          <p:nvPr>
            <p:ph type="title"/>
          </p:nvPr>
        </p:nvSpPr>
        <p:spPr/>
        <p:txBody>
          <a:bodyPr/>
          <a:lstStyle/>
          <a:p>
            <a:r>
              <a:rPr lang="en-US" dirty="0"/>
              <a:t>Keyed Hashes</a:t>
            </a:r>
          </a:p>
        </p:txBody>
      </p:sp>
      <p:sp>
        <p:nvSpPr>
          <p:cNvPr id="3" name="Content Placeholder 2">
            <a:extLst>
              <a:ext uri="{FF2B5EF4-FFF2-40B4-BE49-F238E27FC236}">
                <a16:creationId xmlns:a16="http://schemas.microsoft.com/office/drawing/2014/main" id="{72553BBF-E6B7-43A6-90F0-FA7AF6EB64E9}"/>
              </a:ext>
            </a:extLst>
          </p:cNvPr>
          <p:cNvSpPr>
            <a:spLocks noGrp="1"/>
          </p:cNvSpPr>
          <p:nvPr>
            <p:ph idx="1"/>
          </p:nvPr>
        </p:nvSpPr>
        <p:spPr>
          <a:xfrm>
            <a:off x="1097280" y="1845733"/>
            <a:ext cx="10058400" cy="4377514"/>
          </a:xfrm>
        </p:spPr>
        <p:txBody>
          <a:bodyPr>
            <a:normAutofit/>
          </a:bodyPr>
          <a:lstStyle/>
          <a:p>
            <a:r>
              <a:rPr lang="en-US" dirty="0"/>
              <a:t>As long as an attacker can use a hash to check whether a password guess is right or wrong, they can run a dictionary or brute-force attack on the hash</a:t>
            </a:r>
          </a:p>
          <a:p>
            <a:r>
              <a:rPr lang="en-US" dirty="0"/>
              <a:t>The next step is to add a </a:t>
            </a:r>
            <a:r>
              <a:rPr lang="en-US" u="sng" dirty="0"/>
              <a:t>secret key</a:t>
            </a:r>
            <a:r>
              <a:rPr lang="en-US" dirty="0"/>
              <a:t> to the hash so that only someone who knows the key can use the hash to validate a password</a:t>
            </a:r>
          </a:p>
          <a:p>
            <a:r>
              <a:rPr lang="en-US" dirty="0"/>
              <a:t>This can be accomplished two ways</a:t>
            </a:r>
          </a:p>
          <a:p>
            <a:pPr lvl="1"/>
            <a:r>
              <a:rPr lang="en-US" dirty="0"/>
              <a:t>Either the </a:t>
            </a:r>
            <a:r>
              <a:rPr lang="en-US" u="sng" dirty="0"/>
              <a:t>hash</a:t>
            </a:r>
            <a:r>
              <a:rPr lang="en-US" dirty="0"/>
              <a:t> can be </a:t>
            </a:r>
            <a:r>
              <a:rPr lang="en-US" u="sng" dirty="0"/>
              <a:t>encrypted</a:t>
            </a:r>
            <a:r>
              <a:rPr lang="en-US" dirty="0"/>
              <a:t> using a cipher like AES</a:t>
            </a:r>
          </a:p>
          <a:p>
            <a:pPr lvl="1"/>
            <a:r>
              <a:rPr lang="en-US" dirty="0"/>
              <a:t>Or the secret key can be included in the hash using a keyed hash algorithm like HMAC = </a:t>
            </a:r>
            <a:r>
              <a:rPr lang="en-US" b="1" dirty="0"/>
              <a:t>H</a:t>
            </a:r>
            <a:r>
              <a:rPr lang="en-US" dirty="0"/>
              <a:t>(</a:t>
            </a:r>
            <a:r>
              <a:rPr lang="en-US" i="1" dirty="0"/>
              <a:t>key</a:t>
            </a:r>
            <a:r>
              <a:rPr lang="en-US" dirty="0"/>
              <a:t> ∥ </a:t>
            </a:r>
            <a:r>
              <a:rPr lang="en-US" i="1" dirty="0"/>
              <a:t>message</a:t>
            </a:r>
            <a:r>
              <a:rPr lang="en-US" dirty="0"/>
              <a:t>)</a:t>
            </a:r>
          </a:p>
          <a:p>
            <a:endParaRPr lang="en-US" dirty="0"/>
          </a:p>
          <a:p>
            <a:endParaRPr lang="en-US" dirty="0"/>
          </a:p>
        </p:txBody>
      </p:sp>
      <p:sp>
        <p:nvSpPr>
          <p:cNvPr id="4" name="Date Placeholder 3">
            <a:extLst>
              <a:ext uri="{FF2B5EF4-FFF2-40B4-BE49-F238E27FC236}">
                <a16:creationId xmlns:a16="http://schemas.microsoft.com/office/drawing/2014/main" id="{E2010BD7-8594-4D82-A336-6D746F8F5DAE}"/>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D838D5C9-E5E8-427F-BA0E-1DA3B256ED27}"/>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46F3DEB2-FA2C-4D04-BDDE-F448974F6CA5}"/>
              </a:ext>
            </a:extLst>
          </p:cNvPr>
          <p:cNvSpPr>
            <a:spLocks noGrp="1"/>
          </p:cNvSpPr>
          <p:nvPr>
            <p:ph type="sldNum" sz="quarter" idx="12"/>
          </p:nvPr>
        </p:nvSpPr>
        <p:spPr/>
        <p:txBody>
          <a:bodyPr/>
          <a:lstStyle/>
          <a:p>
            <a:fld id="{96E0BC51-A275-4FC5-9FC3-F7A764066967}" type="slidenum">
              <a:rPr lang="en-US" smtClean="0"/>
              <a:pPr/>
              <a:t>102</a:t>
            </a:fld>
            <a:endParaRPr lang="en-US" dirty="0"/>
          </a:p>
        </p:txBody>
      </p:sp>
    </p:spTree>
    <p:extLst>
      <p:ext uri="{BB962C8B-B14F-4D97-AF65-F5344CB8AC3E}">
        <p14:creationId xmlns:p14="http://schemas.microsoft.com/office/powerpoint/2010/main" val="32601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4D8E-13DB-4C85-ABC6-4151F543A3B0}"/>
              </a:ext>
            </a:extLst>
          </p:cNvPr>
          <p:cNvSpPr>
            <a:spLocks noGrp="1"/>
          </p:cNvSpPr>
          <p:nvPr>
            <p:ph type="title"/>
          </p:nvPr>
        </p:nvSpPr>
        <p:spPr/>
        <p:txBody>
          <a:bodyPr/>
          <a:lstStyle/>
          <a:p>
            <a:r>
              <a:rPr lang="en-US" dirty="0"/>
              <a:t>Cracking Windows Passwords</a:t>
            </a:r>
          </a:p>
        </p:txBody>
      </p:sp>
      <p:sp>
        <p:nvSpPr>
          <p:cNvPr id="3" name="Content Placeholder 2">
            <a:extLst>
              <a:ext uri="{FF2B5EF4-FFF2-40B4-BE49-F238E27FC236}">
                <a16:creationId xmlns:a16="http://schemas.microsoft.com/office/drawing/2014/main" id="{55D602EF-BAD2-49DB-BE1B-78A970AB24C9}"/>
              </a:ext>
            </a:extLst>
          </p:cNvPr>
          <p:cNvSpPr>
            <a:spLocks noGrp="1"/>
          </p:cNvSpPr>
          <p:nvPr>
            <p:ph idx="1"/>
          </p:nvPr>
        </p:nvSpPr>
        <p:spPr/>
        <p:txBody>
          <a:bodyPr/>
          <a:lstStyle/>
          <a:p>
            <a:r>
              <a:rPr lang="en-US" dirty="0"/>
              <a:t>L0phtCrack (LC7) can extract hashes from local or remote machine </a:t>
            </a:r>
          </a:p>
          <a:p>
            <a:r>
              <a:rPr lang="en-US" dirty="0"/>
              <a:t>Cain and Abel: variety of tasks including password cracking</a:t>
            </a:r>
          </a:p>
          <a:p>
            <a:r>
              <a:rPr lang="en-US" dirty="0"/>
              <a:t>John the Ripper: password auditing for 11 types of UNIX plus Windows</a:t>
            </a:r>
          </a:p>
          <a:p>
            <a:r>
              <a:rPr lang="en-US" dirty="0" err="1"/>
              <a:t>RainbowCrack</a:t>
            </a:r>
            <a:r>
              <a:rPr lang="en-US" dirty="0"/>
              <a:t> and </a:t>
            </a:r>
            <a:r>
              <a:rPr lang="en-US" dirty="0" err="1"/>
              <a:t>Ophcrack</a:t>
            </a:r>
            <a:r>
              <a:rPr lang="en-US" dirty="0"/>
              <a:t> -&gt; get the password by hash entered</a:t>
            </a:r>
          </a:p>
        </p:txBody>
      </p:sp>
      <p:sp>
        <p:nvSpPr>
          <p:cNvPr id="4" name="Date Placeholder 3">
            <a:extLst>
              <a:ext uri="{FF2B5EF4-FFF2-40B4-BE49-F238E27FC236}">
                <a16:creationId xmlns:a16="http://schemas.microsoft.com/office/drawing/2014/main" id="{73CBC6C4-7B90-4279-A786-167E480BD847}"/>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E5E71AAE-F038-43A2-BB6D-33CDB46F53EB}"/>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20F14F66-5726-4F5A-AD5A-A1843DB020C7}"/>
              </a:ext>
            </a:extLst>
          </p:cNvPr>
          <p:cNvSpPr>
            <a:spLocks noGrp="1"/>
          </p:cNvSpPr>
          <p:nvPr>
            <p:ph type="sldNum" sz="quarter" idx="12"/>
          </p:nvPr>
        </p:nvSpPr>
        <p:spPr/>
        <p:txBody>
          <a:bodyPr/>
          <a:lstStyle/>
          <a:p>
            <a:fld id="{96E0BC51-A275-4FC5-9FC3-F7A764066967}" type="slidenum">
              <a:rPr lang="en-US" smtClean="0"/>
              <a:pPr/>
              <a:t>103</a:t>
            </a:fld>
            <a:endParaRPr lang="en-US" dirty="0"/>
          </a:p>
        </p:txBody>
      </p:sp>
    </p:spTree>
    <p:extLst>
      <p:ext uri="{BB962C8B-B14F-4D97-AF65-F5344CB8AC3E}">
        <p14:creationId xmlns:p14="http://schemas.microsoft.com/office/powerpoint/2010/main" val="22732102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7A38-BC6F-4DF6-B06F-C9D17C46BA34}"/>
              </a:ext>
            </a:extLst>
          </p:cNvPr>
          <p:cNvSpPr>
            <a:spLocks noGrp="1"/>
          </p:cNvSpPr>
          <p:nvPr>
            <p:ph type="title"/>
          </p:nvPr>
        </p:nvSpPr>
        <p:spPr/>
        <p:txBody>
          <a:bodyPr/>
          <a:lstStyle/>
          <a:p>
            <a:r>
              <a:rPr lang="en-US" dirty="0"/>
              <a:t>Privilege Escalation</a:t>
            </a:r>
          </a:p>
        </p:txBody>
      </p:sp>
      <p:sp>
        <p:nvSpPr>
          <p:cNvPr id="3" name="Content Placeholder 2">
            <a:extLst>
              <a:ext uri="{FF2B5EF4-FFF2-40B4-BE49-F238E27FC236}">
                <a16:creationId xmlns:a16="http://schemas.microsoft.com/office/drawing/2014/main" id="{E802A265-E0EF-4DF2-8687-B28A89609D59}"/>
              </a:ext>
            </a:extLst>
          </p:cNvPr>
          <p:cNvSpPr>
            <a:spLocks noGrp="1"/>
          </p:cNvSpPr>
          <p:nvPr>
            <p:ph idx="1"/>
          </p:nvPr>
        </p:nvSpPr>
        <p:spPr/>
        <p:txBody>
          <a:bodyPr/>
          <a:lstStyle/>
          <a:p>
            <a:r>
              <a:rPr lang="en-US" dirty="0"/>
              <a:t>Exploiting OS or application</a:t>
            </a:r>
          </a:p>
          <a:p>
            <a:r>
              <a:rPr lang="en-US" dirty="0"/>
              <a:t>Path interception</a:t>
            </a:r>
          </a:p>
          <a:p>
            <a:r>
              <a:rPr lang="en-US" dirty="0"/>
              <a:t>Through DLL (Dynamic link library) injection</a:t>
            </a:r>
          </a:p>
          <a:p>
            <a:pPr lvl="1"/>
            <a:r>
              <a:rPr lang="en-US" dirty="0"/>
              <a:t>If attacker can change real DLL with malicious one</a:t>
            </a:r>
          </a:p>
          <a:p>
            <a:pPr lvl="1"/>
            <a:endParaRPr lang="en-US" dirty="0"/>
          </a:p>
        </p:txBody>
      </p:sp>
      <p:sp>
        <p:nvSpPr>
          <p:cNvPr id="4" name="Date Placeholder 3">
            <a:extLst>
              <a:ext uri="{FF2B5EF4-FFF2-40B4-BE49-F238E27FC236}">
                <a16:creationId xmlns:a16="http://schemas.microsoft.com/office/drawing/2014/main" id="{F11352C4-80D6-4DF6-A188-EF2CA4037AD1}"/>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4D917B9B-B1D6-4494-9830-D0B2B69EF76F}"/>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542AC265-BC71-49C6-91FA-ACE0F649793A}"/>
              </a:ext>
            </a:extLst>
          </p:cNvPr>
          <p:cNvSpPr>
            <a:spLocks noGrp="1"/>
          </p:cNvSpPr>
          <p:nvPr>
            <p:ph type="sldNum" sz="quarter" idx="12"/>
          </p:nvPr>
        </p:nvSpPr>
        <p:spPr/>
        <p:txBody>
          <a:bodyPr/>
          <a:lstStyle/>
          <a:p>
            <a:fld id="{96E0BC51-A275-4FC5-9FC3-F7A764066967}" type="slidenum">
              <a:rPr lang="en-US" smtClean="0"/>
              <a:pPr/>
              <a:t>104</a:t>
            </a:fld>
            <a:endParaRPr lang="en-US" dirty="0"/>
          </a:p>
        </p:txBody>
      </p:sp>
    </p:spTree>
    <p:extLst>
      <p:ext uri="{BB962C8B-B14F-4D97-AF65-F5344CB8AC3E}">
        <p14:creationId xmlns:p14="http://schemas.microsoft.com/office/powerpoint/2010/main" val="136046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4205-72AF-49B4-9025-88287803FF49}"/>
              </a:ext>
            </a:extLst>
          </p:cNvPr>
          <p:cNvSpPr>
            <a:spLocks noGrp="1"/>
          </p:cNvSpPr>
          <p:nvPr>
            <p:ph type="title"/>
          </p:nvPr>
        </p:nvSpPr>
        <p:spPr/>
        <p:txBody>
          <a:bodyPr/>
          <a:lstStyle/>
          <a:p>
            <a:r>
              <a:rPr lang="en-US" dirty="0"/>
              <a:t>Exploiting an Application</a:t>
            </a:r>
          </a:p>
        </p:txBody>
      </p:sp>
      <p:sp>
        <p:nvSpPr>
          <p:cNvPr id="3" name="Content Placeholder 2">
            <a:extLst>
              <a:ext uri="{FF2B5EF4-FFF2-40B4-BE49-F238E27FC236}">
                <a16:creationId xmlns:a16="http://schemas.microsoft.com/office/drawing/2014/main" id="{CD4F352C-E2C3-4C39-8FDA-F8F222B15284}"/>
              </a:ext>
            </a:extLst>
          </p:cNvPr>
          <p:cNvSpPr>
            <a:spLocks noGrp="1"/>
          </p:cNvSpPr>
          <p:nvPr>
            <p:ph idx="1"/>
          </p:nvPr>
        </p:nvSpPr>
        <p:spPr>
          <a:xfrm>
            <a:off x="1097280" y="1845734"/>
            <a:ext cx="10058400" cy="4395268"/>
          </a:xfrm>
        </p:spPr>
        <p:txBody>
          <a:bodyPr>
            <a:normAutofit/>
          </a:bodyPr>
          <a:lstStyle/>
          <a:p>
            <a:r>
              <a:rPr lang="en-US" dirty="0"/>
              <a:t>Using </a:t>
            </a:r>
            <a:r>
              <a:rPr lang="en-US" u="sng" dirty="0" err="1"/>
              <a:t>StickyKeys</a:t>
            </a:r>
            <a:r>
              <a:rPr lang="en-US" dirty="0"/>
              <a:t> to Reset a Password</a:t>
            </a:r>
          </a:p>
          <a:p>
            <a:r>
              <a:rPr lang="en-US" dirty="0"/>
              <a:t>Sticky Keys enables users to enter key combinations by pressing keys in sequence rather than simultaneously</a:t>
            </a:r>
          </a:p>
          <a:p>
            <a:pPr lvl="1"/>
            <a:r>
              <a:rPr lang="en-US" dirty="0"/>
              <a:t>5 times shift key</a:t>
            </a:r>
          </a:p>
          <a:p>
            <a:r>
              <a:rPr lang="en-US" dirty="0"/>
              <a:t>Although the method of enabling Sticky keys helps in simplifying various tasks, its </a:t>
            </a:r>
            <a:r>
              <a:rPr lang="en-US" u="sng" dirty="0"/>
              <a:t>system files can be replaced</a:t>
            </a:r>
          </a:p>
          <a:p>
            <a:pPr lvl="1"/>
            <a:r>
              <a:rPr lang="en-US" dirty="0"/>
              <a:t>You can replace system file </a:t>
            </a:r>
            <a:r>
              <a:rPr lang="en-US" u="sng" dirty="0"/>
              <a:t>sethc.exe</a:t>
            </a:r>
            <a:r>
              <a:rPr lang="en-US" dirty="0"/>
              <a:t>, with a Command Prompt, and then use </a:t>
            </a:r>
            <a:r>
              <a:rPr lang="en-US" u="sng" dirty="0"/>
              <a:t>cmd.exe</a:t>
            </a:r>
            <a:r>
              <a:rPr lang="en-US" dirty="0"/>
              <a:t> to make system changes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8363CBD-A617-4491-8CED-2A3D24E440EE}"/>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DDE9C409-C0FE-40AF-B2EF-B013990D2986}"/>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478E48A-FC32-4283-B4DB-30D3B44C0699}"/>
              </a:ext>
            </a:extLst>
          </p:cNvPr>
          <p:cNvSpPr>
            <a:spLocks noGrp="1"/>
          </p:cNvSpPr>
          <p:nvPr>
            <p:ph type="sldNum" sz="quarter" idx="12"/>
          </p:nvPr>
        </p:nvSpPr>
        <p:spPr/>
        <p:txBody>
          <a:bodyPr/>
          <a:lstStyle/>
          <a:p>
            <a:fld id="{96E0BC51-A275-4FC5-9FC3-F7A764066967}" type="slidenum">
              <a:rPr lang="en-US" smtClean="0"/>
              <a:pPr/>
              <a:t>105</a:t>
            </a:fld>
            <a:endParaRPr lang="en-US" dirty="0"/>
          </a:p>
        </p:txBody>
      </p:sp>
    </p:spTree>
    <p:extLst>
      <p:ext uri="{BB962C8B-B14F-4D97-AF65-F5344CB8AC3E}">
        <p14:creationId xmlns:p14="http://schemas.microsoft.com/office/powerpoint/2010/main" val="103047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p:txBody>
          <a:bodyPr/>
          <a:lstStyle/>
          <a:p>
            <a:r>
              <a:rPr lang="en-US" dirty="0"/>
              <a:t>1. Boot your locked computer using your Windows 10 installation (or Linux) DVD</a:t>
            </a:r>
          </a:p>
          <a:p>
            <a:pPr lvl="1"/>
            <a:r>
              <a:rPr lang="en-US" dirty="0"/>
              <a:t>If your computer doesn’t boot from it, you might need to change the boot order and disable UEFI secure boot</a:t>
            </a:r>
          </a:p>
          <a:p>
            <a:endParaRPr lang="en-US" dirty="0"/>
          </a:p>
          <a:p>
            <a:endParaRPr lang="en-US" dirty="0"/>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106</a:t>
            </a:fld>
            <a:endParaRPr lang="en-US" dirty="0"/>
          </a:p>
        </p:txBody>
      </p:sp>
      <p:pic>
        <p:nvPicPr>
          <p:cNvPr id="1026" name="Picture 2" descr="press-key-boot-from-cd">
            <a:extLst>
              <a:ext uri="{FF2B5EF4-FFF2-40B4-BE49-F238E27FC236}">
                <a16:creationId xmlns:a16="http://schemas.microsoft.com/office/drawing/2014/main" id="{1C0788F8-63FB-42F7-BD21-6EBA1777D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537" y="4077647"/>
            <a:ext cx="7915921" cy="1899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8D5856D-AAA0-4CC9-A5D3-12C00A432FF8}"/>
              </a:ext>
            </a:extLst>
          </p:cNvPr>
          <p:cNvSpPr/>
          <p:nvPr/>
        </p:nvSpPr>
        <p:spPr>
          <a:xfrm>
            <a:off x="30480" y="6090480"/>
            <a:ext cx="6096000" cy="276999"/>
          </a:xfrm>
          <a:prstGeom prst="rect">
            <a:avLst/>
          </a:prstGeom>
        </p:spPr>
        <p:txBody>
          <a:bodyPr>
            <a:spAutoFit/>
          </a:bodyPr>
          <a:lstStyle/>
          <a:p>
            <a:r>
              <a:rPr lang="en-US" sz="1200" dirty="0">
                <a:hlinkClick r:id="rId3"/>
              </a:rPr>
              <a:t>https://www.top-password.com/blog/reset-windows-10-password-with-sticky-keys/</a:t>
            </a:r>
            <a:r>
              <a:rPr lang="en-US" sz="1200" dirty="0"/>
              <a:t> </a:t>
            </a:r>
          </a:p>
        </p:txBody>
      </p:sp>
      <p:sp>
        <p:nvSpPr>
          <p:cNvPr id="8" name="Rectangle 7">
            <a:extLst>
              <a:ext uri="{FF2B5EF4-FFF2-40B4-BE49-F238E27FC236}">
                <a16:creationId xmlns:a16="http://schemas.microsoft.com/office/drawing/2014/main" id="{F14308FC-43A9-4ABC-9C62-BA962E7E9D3F}"/>
              </a:ext>
            </a:extLst>
          </p:cNvPr>
          <p:cNvSpPr/>
          <p:nvPr/>
        </p:nvSpPr>
        <p:spPr>
          <a:xfrm>
            <a:off x="8502528" y="5700469"/>
            <a:ext cx="3689472" cy="276999"/>
          </a:xfrm>
          <a:prstGeom prst="rect">
            <a:avLst/>
          </a:prstGeom>
        </p:spPr>
        <p:txBody>
          <a:bodyPr wrap="none">
            <a:spAutoFit/>
          </a:bodyPr>
          <a:lstStyle/>
          <a:p>
            <a:r>
              <a:rPr lang="en-US" sz="1200" dirty="0">
                <a:hlinkClick r:id="rId4"/>
              </a:rPr>
              <a:t>https://www.youtube.com/watch?v=gxLTKD0qZxc</a:t>
            </a:r>
            <a:r>
              <a:rPr lang="en-US" sz="1200" dirty="0"/>
              <a:t> </a:t>
            </a:r>
          </a:p>
        </p:txBody>
      </p:sp>
      <p:sp>
        <p:nvSpPr>
          <p:cNvPr id="9" name="Rectangle 8">
            <a:extLst>
              <a:ext uri="{FF2B5EF4-FFF2-40B4-BE49-F238E27FC236}">
                <a16:creationId xmlns:a16="http://schemas.microsoft.com/office/drawing/2014/main" id="{AD6F3417-81DF-49FB-8AEA-DFEEC4541EBD}"/>
              </a:ext>
            </a:extLst>
          </p:cNvPr>
          <p:cNvSpPr/>
          <p:nvPr/>
        </p:nvSpPr>
        <p:spPr>
          <a:xfrm>
            <a:off x="6096000" y="6080127"/>
            <a:ext cx="6096000" cy="276999"/>
          </a:xfrm>
          <a:prstGeom prst="rect">
            <a:avLst/>
          </a:prstGeom>
        </p:spPr>
        <p:txBody>
          <a:bodyPr>
            <a:spAutoFit/>
          </a:bodyPr>
          <a:lstStyle/>
          <a:p>
            <a:r>
              <a:rPr lang="en-US" sz="1200" dirty="0">
                <a:hlinkClick r:id="rId5"/>
              </a:rPr>
              <a:t>https://www.thewindowsclub.com/reset-administrator-password-windows-sticky-keys</a:t>
            </a:r>
            <a:r>
              <a:rPr lang="en-US" sz="1200" dirty="0"/>
              <a:t> </a:t>
            </a:r>
          </a:p>
        </p:txBody>
      </p:sp>
    </p:spTree>
    <p:extLst>
      <p:ext uri="{BB962C8B-B14F-4D97-AF65-F5344CB8AC3E}">
        <p14:creationId xmlns:p14="http://schemas.microsoft.com/office/powerpoint/2010/main" val="64034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a:xfrm>
            <a:off x="1149545" y="317100"/>
            <a:ext cx="10204255" cy="937943"/>
          </a:xfrm>
        </p:spPr>
        <p:txBody>
          <a:bodyPr>
            <a:normAutofit fontScale="90000"/>
          </a:bodyPr>
          <a:lstStyle/>
          <a:p>
            <a:r>
              <a:rPr lang="en-US" dirty="0"/>
              <a:t>Using </a:t>
            </a:r>
            <a:r>
              <a:rPr lang="en-US" dirty="0" err="1"/>
              <a:t>StickyKeys</a:t>
            </a:r>
            <a:r>
              <a:rPr lang="en-US" dirty="0"/>
              <a:t> to </a:t>
            </a:r>
            <a:br>
              <a:rPr lang="en-US" dirty="0"/>
            </a:br>
            <a:r>
              <a:rPr lang="en-US" dirty="0"/>
              <a:t>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a:xfrm>
            <a:off x="1097281" y="1845734"/>
            <a:ext cx="4433508" cy="4023360"/>
          </a:xfrm>
        </p:spPr>
        <p:txBody>
          <a:bodyPr/>
          <a:lstStyle/>
          <a:p>
            <a:r>
              <a:rPr lang="en-US" dirty="0"/>
              <a:t>2. After loading the installation files from the DVD, you’ll be shown the language setup screen</a:t>
            </a:r>
          </a:p>
          <a:p>
            <a:pPr lvl="1"/>
            <a:r>
              <a:rPr lang="en-US" dirty="0"/>
              <a:t>Just press SHIFT + F10 key combinations to launch the Command Prompt</a:t>
            </a:r>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107</a:t>
            </a:fld>
            <a:endParaRPr lang="en-US" dirty="0"/>
          </a:p>
        </p:txBody>
      </p:sp>
      <p:pic>
        <p:nvPicPr>
          <p:cNvPr id="2050" name="Picture 2" descr="https://www.top-password.com/blog/wp-content/uploads/2016/05/windows-10-setup-screen.png">
            <a:extLst>
              <a:ext uri="{FF2B5EF4-FFF2-40B4-BE49-F238E27FC236}">
                <a16:creationId xmlns:a16="http://schemas.microsoft.com/office/drawing/2014/main" id="{F792857E-1223-4AC3-AC56-5FE1FE371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799" y="1118587"/>
            <a:ext cx="6717202" cy="522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p:txBody>
          <a:bodyPr/>
          <a:lstStyle/>
          <a:p>
            <a:r>
              <a:rPr lang="en-US" dirty="0"/>
              <a:t>3. Enter the following two commands one by one, press Enter after each</a:t>
            </a:r>
          </a:p>
          <a:p>
            <a:pPr lvl="1"/>
            <a:r>
              <a:rPr lang="en-US" dirty="0"/>
              <a:t>Replace c:\ with the correct drive letter if Windows is not mounted on </a:t>
            </a:r>
          </a:p>
          <a:p>
            <a:r>
              <a:rPr lang="en-US" i="1" dirty="0"/>
              <a:t>copy c:\windows\system32\sethc.exe c:\ </a:t>
            </a:r>
          </a:p>
          <a:p>
            <a:r>
              <a:rPr lang="en-US" i="1" dirty="0"/>
              <a:t>copy /y c:\windows\system32\cmd.exe c:\windows\system32\sethc.exe</a:t>
            </a:r>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108</a:t>
            </a:fld>
            <a:endParaRPr lang="en-US" dirty="0"/>
          </a:p>
        </p:txBody>
      </p:sp>
    </p:spTree>
    <p:extLst>
      <p:ext uri="{BB962C8B-B14F-4D97-AF65-F5344CB8AC3E}">
        <p14:creationId xmlns:p14="http://schemas.microsoft.com/office/powerpoint/2010/main" val="4038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1492" y="1280051"/>
            <a:ext cx="9963600" cy="2382704"/>
          </a:xfrm>
          <a:prstGeom prst="rect">
            <a:avLst/>
          </a:prstGeom>
        </p:spPr>
        <p:txBody>
          <a:bodyPr vert="horz" wrap="square" lIns="0" tIns="12700" rIns="0" bIns="0" rtlCol="0">
            <a:spAutoFit/>
          </a:bodyPr>
          <a:lstStyle/>
          <a:p>
            <a:pPr marL="285750" indent="-285750">
              <a:buFont typeface="Arial" panose="020B0604020202020204" pitchFamily="34" charset="0"/>
              <a:buChar char="•"/>
            </a:pPr>
            <a:r>
              <a:rPr lang="en-US" sz="2200" dirty="0"/>
              <a:t>Initialize an internal state</a:t>
            </a:r>
          </a:p>
          <a:p>
            <a:pPr marL="285750" indent="-285750">
              <a:buFont typeface="Arial" panose="020B0604020202020204" pitchFamily="34" charset="0"/>
              <a:buChar char="•"/>
            </a:pPr>
            <a:r>
              <a:rPr lang="en-US" sz="2200" dirty="0"/>
              <a:t>Consume the message N-bits at a time (aka block size typically 32-bits, 64-bits, 128-bits etc..)</a:t>
            </a:r>
          </a:p>
          <a:p>
            <a:pPr marL="285750" indent="-285750">
              <a:buFont typeface="Arial" panose="020B0604020202020204" pitchFamily="34" charset="0"/>
              <a:buChar char="•"/>
            </a:pPr>
            <a:r>
              <a:rPr lang="en-US" sz="2200" dirty="0"/>
              <a:t>Perform a mixing operation with the current block and the internal state</a:t>
            </a:r>
          </a:p>
          <a:p>
            <a:pPr marL="285750" indent="-285750">
              <a:buFont typeface="Arial" panose="020B0604020202020204" pitchFamily="34" charset="0"/>
              <a:buChar char="•"/>
            </a:pPr>
            <a:r>
              <a:rPr lang="en-US" sz="2200" dirty="0"/>
              <a:t>Update the internal state with the the result of </a:t>
            </a:r>
            <a:r>
              <a:rPr lang="en-US" sz="2200" b="1" dirty="0"/>
              <a:t>previous step</a:t>
            </a:r>
            <a:endParaRPr lang="en-US" sz="2200" dirty="0"/>
          </a:p>
          <a:p>
            <a:pPr marL="285750" indent="-285750">
              <a:buFont typeface="Arial" panose="020B0604020202020204" pitchFamily="34" charset="0"/>
              <a:buChar char="•"/>
            </a:pPr>
            <a:r>
              <a:rPr lang="en-US" sz="2200" dirty="0"/>
              <a:t>If there are any remaining bytes in the message proceed to </a:t>
            </a:r>
            <a:r>
              <a:rPr lang="en-US" sz="2200" b="1" dirty="0"/>
              <a:t>step 2</a:t>
            </a:r>
            <a:endParaRPr lang="en-US" sz="2200" dirty="0"/>
          </a:p>
          <a:p>
            <a:pPr marL="285750" indent="-285750">
              <a:buFont typeface="Arial" panose="020B0604020202020204" pitchFamily="34" charset="0"/>
              <a:buChar char="•"/>
            </a:pPr>
            <a:r>
              <a:rPr lang="en-US" sz="2200" dirty="0"/>
              <a:t>Finalize the internal state and return the hash value</a:t>
            </a:r>
          </a:p>
        </p:txBody>
      </p:sp>
      <p:sp>
        <p:nvSpPr>
          <p:cNvPr id="3" name="object 3"/>
          <p:cNvSpPr txBox="1">
            <a:spLocks noGrp="1"/>
          </p:cNvSpPr>
          <p:nvPr>
            <p:ph type="title"/>
          </p:nvPr>
        </p:nvSpPr>
        <p:spPr>
          <a:xfrm>
            <a:off x="897989" y="110979"/>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Hash</a:t>
            </a:r>
            <a:r>
              <a:rPr lang="en-US" sz="4800" spc="-5" dirty="0"/>
              <a:t>ing</a:t>
            </a:r>
            <a:r>
              <a:rPr sz="4800" spc="-50" dirty="0"/>
              <a:t> </a:t>
            </a:r>
            <a:r>
              <a:rPr lang="en-US" sz="4800" spc="-5" dirty="0"/>
              <a:t>Methodologies</a:t>
            </a:r>
            <a:endParaRPr sz="4800" dirty="0"/>
          </a:p>
        </p:txBody>
      </p:sp>
      <p:pic>
        <p:nvPicPr>
          <p:cNvPr id="4" name="Picture 3">
            <a:extLst>
              <a:ext uri="{FF2B5EF4-FFF2-40B4-BE49-F238E27FC236}">
                <a16:creationId xmlns:a16="http://schemas.microsoft.com/office/drawing/2014/main" id="{3827B2F5-313F-A84F-B067-DA915D191A18}"/>
              </a:ext>
            </a:extLst>
          </p:cNvPr>
          <p:cNvPicPr>
            <a:picLocks noChangeAspect="1"/>
          </p:cNvPicPr>
          <p:nvPr/>
        </p:nvPicPr>
        <p:blipFill>
          <a:blip r:embed="rId2"/>
          <a:stretch>
            <a:fillRect/>
          </a:stretch>
        </p:blipFill>
        <p:spPr>
          <a:xfrm>
            <a:off x="1562272" y="3774108"/>
            <a:ext cx="8767977" cy="2856324"/>
          </a:xfrm>
          <a:prstGeom prst="rect">
            <a:avLst/>
          </a:prstGeom>
        </p:spPr>
      </p:pic>
    </p:spTree>
    <p:extLst>
      <p:ext uri="{BB962C8B-B14F-4D97-AF65-F5344CB8AC3E}">
        <p14:creationId xmlns:p14="http://schemas.microsoft.com/office/powerpoint/2010/main" val="2711100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p:txBody>
          <a:bodyPr/>
          <a:lstStyle/>
          <a:p>
            <a:endParaRPr lang="en-US" i="1" dirty="0"/>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109</a:t>
            </a:fld>
            <a:endParaRPr lang="en-US" dirty="0"/>
          </a:p>
        </p:txBody>
      </p:sp>
      <p:pic>
        <p:nvPicPr>
          <p:cNvPr id="4100" name="Picture 4" descr="https://www.top-password.com/blog/wp-content/uploads/2016/05/substitute-cmd-for-sethc.png">
            <a:extLst>
              <a:ext uri="{FF2B5EF4-FFF2-40B4-BE49-F238E27FC236}">
                <a16:creationId xmlns:a16="http://schemas.microsoft.com/office/drawing/2014/main" id="{087DC7FB-976C-4BC2-BCA3-FE3B7FBA6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783542"/>
            <a:ext cx="6661958" cy="463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3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3759-7F20-471A-ACDA-AFAEE4D45E8F}"/>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0380752F-17DA-409A-906E-FF7F2ECCE534}"/>
              </a:ext>
            </a:extLst>
          </p:cNvPr>
          <p:cNvSpPr>
            <a:spLocks noGrp="1"/>
          </p:cNvSpPr>
          <p:nvPr>
            <p:ph idx="1"/>
          </p:nvPr>
        </p:nvSpPr>
        <p:spPr>
          <a:xfrm>
            <a:off x="1097280" y="1845734"/>
            <a:ext cx="10310526" cy="4023360"/>
          </a:xfrm>
        </p:spPr>
        <p:txBody>
          <a:bodyPr>
            <a:normAutofit/>
          </a:bodyPr>
          <a:lstStyle/>
          <a:p>
            <a:r>
              <a:rPr lang="en-US" dirty="0"/>
              <a:t>4. Next, run the following commands to </a:t>
            </a:r>
            <a:r>
              <a:rPr lang="en-US" u="sng" dirty="0"/>
              <a:t>disable Windows Defender</a:t>
            </a:r>
            <a:r>
              <a:rPr lang="en-US" dirty="0"/>
              <a:t> as it may detect the sticky keys trick as a security alert called “Win32/</a:t>
            </a:r>
            <a:r>
              <a:rPr lang="en-US" dirty="0" err="1"/>
              <a:t>AccessibilityEscalation</a:t>
            </a:r>
            <a:r>
              <a:rPr lang="en-US" dirty="0"/>
              <a:t>“</a:t>
            </a:r>
          </a:p>
          <a:p>
            <a:r>
              <a:rPr lang="en-US" i="1" dirty="0"/>
              <a:t>reg load HKLM\temp-hive c:\windows\system32\config\SOFTWARE</a:t>
            </a:r>
          </a:p>
          <a:p>
            <a:r>
              <a:rPr lang="en-US" i="1" dirty="0"/>
              <a:t>reg add "HKLM\temp-hive\Policies\Microsoft\Windows Defender" /v </a:t>
            </a:r>
            <a:r>
              <a:rPr lang="en-US" i="1" dirty="0" err="1"/>
              <a:t>DisableAntiSpyware</a:t>
            </a:r>
            <a:r>
              <a:rPr lang="en-US" i="1" dirty="0"/>
              <a:t> /t REG_DWORD /d 1 /f</a:t>
            </a:r>
          </a:p>
          <a:p>
            <a:r>
              <a:rPr lang="en-US" i="1" dirty="0"/>
              <a:t>reg unload HKLM\temp-hive</a:t>
            </a:r>
          </a:p>
        </p:txBody>
      </p:sp>
      <p:sp>
        <p:nvSpPr>
          <p:cNvPr id="4" name="Date Placeholder 3">
            <a:extLst>
              <a:ext uri="{FF2B5EF4-FFF2-40B4-BE49-F238E27FC236}">
                <a16:creationId xmlns:a16="http://schemas.microsoft.com/office/drawing/2014/main" id="{2A199D1D-2B80-44D1-B1B9-55F31A2A45D9}"/>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5103E5F9-3CF3-4B7F-AC37-8C94A1382DAE}"/>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0A9DDF23-74FD-4587-95D5-065A40D989D0}"/>
              </a:ext>
            </a:extLst>
          </p:cNvPr>
          <p:cNvSpPr>
            <a:spLocks noGrp="1"/>
          </p:cNvSpPr>
          <p:nvPr>
            <p:ph type="sldNum" sz="quarter" idx="12"/>
          </p:nvPr>
        </p:nvSpPr>
        <p:spPr/>
        <p:txBody>
          <a:bodyPr/>
          <a:lstStyle/>
          <a:p>
            <a:fld id="{96E0BC51-A275-4FC5-9FC3-F7A764066967}" type="slidenum">
              <a:rPr lang="en-US" smtClean="0"/>
              <a:pPr/>
              <a:t>110</a:t>
            </a:fld>
            <a:endParaRPr lang="en-US" dirty="0"/>
          </a:p>
        </p:txBody>
      </p:sp>
    </p:spTree>
    <p:extLst>
      <p:ext uri="{BB962C8B-B14F-4D97-AF65-F5344CB8AC3E}">
        <p14:creationId xmlns:p14="http://schemas.microsoft.com/office/powerpoint/2010/main" val="100707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FFBD-5C08-4876-890C-8015FE779A29}"/>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03B6A022-6E87-410F-95BE-E2E98DB070A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C39F144-3A3F-4B1E-9AB4-2961454E36DB}"/>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9D995E28-BF18-4C86-BCFB-17E2BAA840E0}"/>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98898594-B1D9-4D06-97F2-10E9ED750754}"/>
              </a:ext>
            </a:extLst>
          </p:cNvPr>
          <p:cNvSpPr>
            <a:spLocks noGrp="1"/>
          </p:cNvSpPr>
          <p:nvPr>
            <p:ph type="sldNum" sz="quarter" idx="12"/>
          </p:nvPr>
        </p:nvSpPr>
        <p:spPr/>
        <p:txBody>
          <a:bodyPr/>
          <a:lstStyle/>
          <a:p>
            <a:fld id="{96E0BC51-A275-4FC5-9FC3-F7A764066967}" type="slidenum">
              <a:rPr lang="en-US" smtClean="0"/>
              <a:pPr/>
              <a:t>111</a:t>
            </a:fld>
            <a:endParaRPr lang="en-US" dirty="0"/>
          </a:p>
        </p:txBody>
      </p:sp>
      <p:pic>
        <p:nvPicPr>
          <p:cNvPr id="6146" name="Picture 2" descr="https://www.top-password.com/blog/wp-content/uploads/2016/05/disable-windows-defender-with-cmd.png">
            <a:extLst>
              <a:ext uri="{FF2B5EF4-FFF2-40B4-BE49-F238E27FC236}">
                <a16:creationId xmlns:a16="http://schemas.microsoft.com/office/drawing/2014/main" id="{E0612484-E4B3-4D65-B8C9-3EEA7570B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220" y="1775539"/>
            <a:ext cx="6650503" cy="462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948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a:xfrm>
            <a:off x="1097280" y="1845734"/>
            <a:ext cx="4433508" cy="4023360"/>
          </a:xfrm>
        </p:spPr>
        <p:txBody>
          <a:bodyPr/>
          <a:lstStyle/>
          <a:p>
            <a:r>
              <a:rPr lang="en-US" dirty="0"/>
              <a:t>Close everything and cancel Windows Setup</a:t>
            </a:r>
          </a:p>
          <a:p>
            <a:r>
              <a:rPr lang="en-US" dirty="0"/>
              <a:t>Remove the installation disc and reboot</a:t>
            </a:r>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112</a:t>
            </a:fld>
            <a:endParaRPr lang="en-US" dirty="0"/>
          </a:p>
        </p:txBody>
      </p:sp>
      <p:pic>
        <p:nvPicPr>
          <p:cNvPr id="7170" name="Picture 2" descr="https://www.top-password.com/blog/wp-content/uploads/2016/05/quit-windows-setup.png">
            <a:extLst>
              <a:ext uri="{FF2B5EF4-FFF2-40B4-BE49-F238E27FC236}">
                <a16:creationId xmlns:a16="http://schemas.microsoft.com/office/drawing/2014/main" id="{814BE6ED-BF31-4763-922A-34DB726BD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097" y="1758599"/>
            <a:ext cx="6121525" cy="462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anim calcmode="lin" valueType="num">
                                      <p:cBhvr>
                                        <p:cTn id="15" dur="1000" fill="hold"/>
                                        <p:tgtEl>
                                          <p:spTgt spid="7170"/>
                                        </p:tgtEl>
                                        <p:attrNameLst>
                                          <p:attrName>ppt_x</p:attrName>
                                        </p:attrNameLst>
                                      </p:cBhvr>
                                      <p:tavLst>
                                        <p:tav tm="0">
                                          <p:val>
                                            <p:strVal val="#ppt_x"/>
                                          </p:val>
                                        </p:tav>
                                        <p:tav tm="100000">
                                          <p:val>
                                            <p:strVal val="#ppt_x"/>
                                          </p:val>
                                        </p:tav>
                                      </p:tavLst>
                                    </p:anim>
                                    <p:anim calcmode="lin" valueType="num">
                                      <p:cBhvr>
                                        <p:cTn id="16"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a:xfrm>
            <a:off x="1097280" y="1845734"/>
            <a:ext cx="4998720" cy="4023360"/>
          </a:xfrm>
        </p:spPr>
        <p:txBody>
          <a:bodyPr/>
          <a:lstStyle/>
          <a:p>
            <a:r>
              <a:rPr lang="en-US" dirty="0"/>
              <a:t>Once you get back to Windows 10 login screen, press the </a:t>
            </a:r>
            <a:r>
              <a:rPr lang="en-US" u="sng" dirty="0"/>
              <a:t>SHIFT key 5 times</a:t>
            </a:r>
            <a:r>
              <a:rPr lang="en-US" dirty="0"/>
              <a:t> in a row, it will </a:t>
            </a:r>
            <a:r>
              <a:rPr lang="en-US" u="sng" dirty="0"/>
              <a:t>open the Command Prompt in administrator mode</a:t>
            </a:r>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113</a:t>
            </a:fld>
            <a:endParaRPr lang="en-US" dirty="0"/>
          </a:p>
        </p:txBody>
      </p:sp>
      <p:pic>
        <p:nvPicPr>
          <p:cNvPr id="8194" name="Picture 2" descr="https://www.top-password.com/blog/wp-content/uploads/2016/05/windows-10-login-screen.jpg">
            <a:extLst>
              <a:ext uri="{FF2B5EF4-FFF2-40B4-BE49-F238E27FC236}">
                <a16:creationId xmlns:a16="http://schemas.microsoft.com/office/drawing/2014/main" id="{8D80E9B7-AF85-4F1C-97A1-DA2739C64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950" y="1975930"/>
            <a:ext cx="5715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265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p:txBody>
          <a:bodyPr/>
          <a:lstStyle/>
          <a:p>
            <a:r>
              <a:rPr lang="en-US" dirty="0"/>
              <a:t>Enter the following command to reset your lost Windows 10 password</a:t>
            </a:r>
          </a:p>
          <a:p>
            <a:pPr lvl="1"/>
            <a:r>
              <a:rPr lang="en-US" dirty="0"/>
              <a:t>Substitute the name of the account to reset and a new password as appropriate</a:t>
            </a:r>
          </a:p>
          <a:p>
            <a:r>
              <a:rPr lang="en-US" dirty="0"/>
              <a:t>If you don’t know your account name, just type </a:t>
            </a:r>
            <a:r>
              <a:rPr lang="en-US" u="sng" dirty="0"/>
              <a:t>net user</a:t>
            </a:r>
            <a:r>
              <a:rPr lang="en-US" dirty="0"/>
              <a:t> to list the available user names</a:t>
            </a:r>
          </a:p>
          <a:p>
            <a:r>
              <a:rPr lang="en-US" i="1" dirty="0"/>
              <a:t>net user </a:t>
            </a:r>
            <a:r>
              <a:rPr lang="en-US" i="1" dirty="0" err="1"/>
              <a:t>user_name</a:t>
            </a:r>
            <a:r>
              <a:rPr lang="en-US" i="1" dirty="0"/>
              <a:t> </a:t>
            </a:r>
            <a:r>
              <a:rPr lang="en-US" i="1" dirty="0" err="1"/>
              <a:t>new_password</a:t>
            </a:r>
            <a:endParaRPr lang="en-US" i="1" dirty="0"/>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114</a:t>
            </a:fld>
            <a:endParaRPr lang="en-US" dirty="0"/>
          </a:p>
        </p:txBody>
      </p:sp>
    </p:spTree>
    <p:extLst>
      <p:ext uri="{BB962C8B-B14F-4D97-AF65-F5344CB8AC3E}">
        <p14:creationId xmlns:p14="http://schemas.microsoft.com/office/powerpoint/2010/main" val="25486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115</a:t>
            </a:fld>
            <a:endParaRPr lang="en-US" dirty="0"/>
          </a:p>
        </p:txBody>
      </p:sp>
      <p:pic>
        <p:nvPicPr>
          <p:cNvPr id="7" name="Picture 6">
            <a:extLst>
              <a:ext uri="{FF2B5EF4-FFF2-40B4-BE49-F238E27FC236}">
                <a16:creationId xmlns:a16="http://schemas.microsoft.com/office/drawing/2014/main" id="{D1BF3374-4D08-4D92-9DAD-154695F43526}"/>
              </a:ext>
            </a:extLst>
          </p:cNvPr>
          <p:cNvPicPr>
            <a:picLocks noChangeAspect="1"/>
          </p:cNvPicPr>
          <p:nvPr/>
        </p:nvPicPr>
        <p:blipFill>
          <a:blip r:embed="rId2"/>
          <a:stretch>
            <a:fillRect/>
          </a:stretch>
        </p:blipFill>
        <p:spPr>
          <a:xfrm>
            <a:off x="2525901" y="1845734"/>
            <a:ext cx="7767587" cy="4023360"/>
          </a:xfrm>
          <a:prstGeom prst="rect">
            <a:avLst/>
          </a:prstGeom>
        </p:spPr>
      </p:pic>
    </p:spTree>
    <p:extLst>
      <p:ext uri="{BB962C8B-B14F-4D97-AF65-F5344CB8AC3E}">
        <p14:creationId xmlns:p14="http://schemas.microsoft.com/office/powerpoint/2010/main" val="4008974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a:xfrm>
            <a:off x="1097280" y="1845734"/>
            <a:ext cx="10058400" cy="4386390"/>
          </a:xfrm>
        </p:spPr>
        <p:txBody>
          <a:bodyPr>
            <a:normAutofit/>
          </a:bodyPr>
          <a:lstStyle/>
          <a:p>
            <a:r>
              <a:rPr lang="en-US" dirty="0"/>
              <a:t>Close the Command Prompt and you can </a:t>
            </a:r>
            <a:r>
              <a:rPr lang="en-US" u="sng" dirty="0"/>
              <a:t>now login with your new password</a:t>
            </a:r>
          </a:p>
          <a:p>
            <a:r>
              <a:rPr lang="en-US" dirty="0"/>
              <a:t>After logging in, remember to restore the sethc.exe file and turn on Windows Defender real-time protection</a:t>
            </a:r>
          </a:p>
          <a:p>
            <a:r>
              <a:rPr lang="en-US" dirty="0"/>
              <a:t>This sticky keys method is quite well known and could be used to break into any Windows-based computer as long as you have </a:t>
            </a:r>
            <a:r>
              <a:rPr lang="en-US" u="sng" dirty="0"/>
              <a:t>physical access</a:t>
            </a:r>
          </a:p>
          <a:p>
            <a:r>
              <a:rPr lang="en-US" dirty="0"/>
              <a:t>How to prevent this? </a:t>
            </a:r>
          </a:p>
          <a:p>
            <a:pPr lvl="1"/>
            <a:r>
              <a:rPr lang="en-US" dirty="0"/>
              <a:t>Just set a BIOS password to lock the boot sequence so others can’t boot from CD/USB</a:t>
            </a:r>
          </a:p>
          <a:p>
            <a:endParaRPr lang="en-US" dirty="0"/>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116</a:t>
            </a:fld>
            <a:endParaRPr lang="en-US" dirty="0"/>
          </a:p>
        </p:txBody>
      </p:sp>
    </p:spTree>
    <p:extLst>
      <p:ext uri="{BB962C8B-B14F-4D97-AF65-F5344CB8AC3E}">
        <p14:creationId xmlns:p14="http://schemas.microsoft.com/office/powerpoint/2010/main" val="21656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a:extLst>
              <a:ext uri="{FF2B5EF4-FFF2-40B4-BE49-F238E27FC236}">
                <a16:creationId xmlns:a16="http://schemas.microsoft.com/office/drawing/2014/main" id="{60322799-0E7F-C34F-BC0A-B24BBF3A4A69}"/>
              </a:ext>
            </a:extLst>
          </p:cNvPr>
          <p:cNvSpPr>
            <a:spLocks noGrp="1" noChangeArrowheads="1"/>
          </p:cNvSpPr>
          <p:nvPr>
            <p:ph type="ctrTitle"/>
          </p:nvPr>
        </p:nvSpPr>
        <p:spPr>
          <a:xfrm>
            <a:off x="1524000" y="1408113"/>
            <a:ext cx="9144000" cy="2387600"/>
          </a:xfrm>
        </p:spPr>
        <p:txBody>
          <a:bodyPr/>
          <a:lstStyle/>
          <a:p>
            <a:r>
              <a:rPr lang="en-US" altLang="en-US" sz="4000" dirty="0">
                <a:solidFill>
                  <a:srgbClr val="0000FF"/>
                </a:solidFill>
              </a:rPr>
              <a:t>Questions?</a:t>
            </a:r>
          </a:p>
        </p:txBody>
      </p:sp>
    </p:spTree>
    <p:extLst>
      <p:ext uri="{BB962C8B-B14F-4D97-AF65-F5344CB8AC3E}">
        <p14:creationId xmlns:p14="http://schemas.microsoft.com/office/powerpoint/2010/main" val="532641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7988" y="113695"/>
            <a:ext cx="11294011"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t>Hash</a:t>
            </a:r>
            <a:r>
              <a:rPr lang="en-US" sz="4800" spc="-5" dirty="0"/>
              <a:t>ing</a:t>
            </a:r>
            <a:r>
              <a:rPr sz="4800" spc="-50" dirty="0"/>
              <a:t> </a:t>
            </a:r>
            <a:r>
              <a:rPr lang="en-US" sz="4800" spc="-5" dirty="0"/>
              <a:t>Methodologies: Mixing/Compression</a:t>
            </a:r>
            <a:endParaRPr sz="4800" dirty="0"/>
          </a:p>
        </p:txBody>
      </p:sp>
      <p:pic>
        <p:nvPicPr>
          <p:cNvPr id="5" name="Picture 4">
            <a:extLst>
              <a:ext uri="{FF2B5EF4-FFF2-40B4-BE49-F238E27FC236}">
                <a16:creationId xmlns:a16="http://schemas.microsoft.com/office/drawing/2014/main" id="{6B5B2FAB-9FAB-6649-94B2-0D53DDC965E1}"/>
              </a:ext>
            </a:extLst>
          </p:cNvPr>
          <p:cNvPicPr>
            <a:picLocks noChangeAspect="1"/>
          </p:cNvPicPr>
          <p:nvPr/>
        </p:nvPicPr>
        <p:blipFill>
          <a:blip r:embed="rId2"/>
          <a:stretch>
            <a:fillRect/>
          </a:stretch>
        </p:blipFill>
        <p:spPr>
          <a:xfrm>
            <a:off x="1810872" y="1252000"/>
            <a:ext cx="8171870" cy="5606000"/>
          </a:xfrm>
          <a:prstGeom prst="rect">
            <a:avLst/>
          </a:prstGeom>
        </p:spPr>
      </p:pic>
    </p:spTree>
    <p:extLst>
      <p:ext uri="{BB962C8B-B14F-4D97-AF65-F5344CB8AC3E}">
        <p14:creationId xmlns:p14="http://schemas.microsoft.com/office/powerpoint/2010/main" val="2922432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115165"/>
            <a:ext cx="7916985" cy="689932"/>
          </a:xfrm>
          <a:prstGeom prst="rect">
            <a:avLst/>
          </a:prstGeom>
        </p:spPr>
        <p:txBody>
          <a:bodyPr vert="horz" wrap="square" lIns="0" tIns="12700" rIns="0" bIns="0" rtlCol="0" anchor="ctr">
            <a:spAutoFit/>
          </a:bodyPr>
          <a:lstStyle/>
          <a:p>
            <a:pPr marL="1969135" marR="5080" indent="-1957070">
              <a:lnSpc>
                <a:spcPct val="100000"/>
              </a:lnSpc>
              <a:spcBef>
                <a:spcPts val="100"/>
              </a:spcBef>
            </a:pPr>
            <a:r>
              <a:rPr spc="-5" dirty="0"/>
              <a:t>Hash</a:t>
            </a:r>
            <a:r>
              <a:rPr lang="en-US" spc="-5" dirty="0"/>
              <a:t> </a:t>
            </a:r>
            <a:r>
              <a:rPr spc="-5" dirty="0"/>
              <a:t>Function</a:t>
            </a:r>
            <a:r>
              <a:rPr lang="en-US" spc="-5" dirty="0"/>
              <a:t> Properties</a:t>
            </a:r>
            <a:endParaRPr dirty="0"/>
          </a:p>
        </p:txBody>
      </p:sp>
      <p:pic>
        <p:nvPicPr>
          <p:cNvPr id="4" name="Picture 3">
            <a:extLst>
              <a:ext uri="{FF2B5EF4-FFF2-40B4-BE49-F238E27FC236}">
                <a16:creationId xmlns:a16="http://schemas.microsoft.com/office/drawing/2014/main" id="{30E28D25-9428-3A47-8674-282F7F7C4C51}"/>
              </a:ext>
            </a:extLst>
          </p:cNvPr>
          <p:cNvPicPr>
            <a:picLocks noChangeAspect="1"/>
          </p:cNvPicPr>
          <p:nvPr/>
        </p:nvPicPr>
        <p:blipFill>
          <a:blip r:embed="rId2"/>
          <a:stretch>
            <a:fillRect/>
          </a:stretch>
        </p:blipFill>
        <p:spPr>
          <a:xfrm>
            <a:off x="914400" y="1875164"/>
            <a:ext cx="9968753" cy="4276595"/>
          </a:xfrm>
          <a:prstGeom prst="rect">
            <a:avLst/>
          </a:prstGeom>
        </p:spPr>
      </p:pic>
    </p:spTree>
    <p:extLst>
      <p:ext uri="{BB962C8B-B14F-4D97-AF65-F5344CB8AC3E}">
        <p14:creationId xmlns:p14="http://schemas.microsoft.com/office/powerpoint/2010/main" val="373174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390569" y="2381364"/>
            <a:ext cx="7499804" cy="382188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31692" y="1202362"/>
            <a:ext cx="7357109" cy="816610"/>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sz="2400" spc="-5" dirty="0">
                <a:latin typeface="Cambria"/>
                <a:cs typeface="Cambria"/>
              </a:rPr>
              <a:t>When different input message results in the same  hash value, then it is called hash</a:t>
            </a:r>
            <a:r>
              <a:rPr sz="2400" spc="20" dirty="0">
                <a:latin typeface="Cambria"/>
                <a:cs typeface="Cambria"/>
              </a:rPr>
              <a:t> </a:t>
            </a:r>
            <a:r>
              <a:rPr sz="2400" spc="-5" dirty="0">
                <a:latin typeface="Cambria"/>
                <a:cs typeface="Cambria"/>
              </a:rPr>
              <a:t>collision.</a:t>
            </a:r>
            <a:endParaRPr sz="2400" dirty="0">
              <a:latin typeface="Cambria"/>
              <a:cs typeface="Cambria"/>
            </a:endParaRPr>
          </a:p>
        </p:txBody>
      </p:sp>
      <p:sp>
        <p:nvSpPr>
          <p:cNvPr id="6" name="object 3">
            <a:extLst>
              <a:ext uri="{FF2B5EF4-FFF2-40B4-BE49-F238E27FC236}">
                <a16:creationId xmlns:a16="http://schemas.microsoft.com/office/drawing/2014/main" id="{8ED27685-93FD-554D-B92D-0BE97A707F25}"/>
              </a:ext>
            </a:extLst>
          </p:cNvPr>
          <p:cNvSpPr txBox="1">
            <a:spLocks/>
          </p:cNvSpPr>
          <p:nvPr/>
        </p:nvSpPr>
        <p:spPr>
          <a:xfrm>
            <a:off x="931692" y="162350"/>
            <a:ext cx="5610225" cy="6776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2000" b="0" i="0" kern="1200">
                <a:solidFill>
                  <a:schemeClr val="tx1"/>
                </a:solidFill>
                <a:latin typeface="Century"/>
                <a:ea typeface="+mj-ea"/>
                <a:cs typeface="Century"/>
              </a:defRPr>
            </a:lvl1pPr>
          </a:lstStyle>
          <a:p>
            <a:pPr marL="12700">
              <a:spcBef>
                <a:spcPts val="100"/>
              </a:spcBef>
            </a:pPr>
            <a:r>
              <a:rPr lang="en-US" sz="4800" spc="-5" dirty="0">
                <a:latin typeface="+mj-lt"/>
                <a:cs typeface="Cambria"/>
              </a:rPr>
              <a:t>Hash</a:t>
            </a:r>
            <a:r>
              <a:rPr lang="en-US" sz="4800" spc="-75" dirty="0">
                <a:latin typeface="+mj-lt"/>
                <a:cs typeface="Cambria"/>
              </a:rPr>
              <a:t> </a:t>
            </a:r>
            <a:r>
              <a:rPr lang="en-US" sz="4800" spc="-5" dirty="0">
                <a:latin typeface="+mj-lt"/>
                <a:cs typeface="Cambria"/>
              </a:rPr>
              <a:t>Collision</a:t>
            </a:r>
            <a:endParaRPr lang="en-US" sz="4800" dirty="0">
              <a:latin typeface="+mj-lt"/>
              <a:cs typeface="Cambria"/>
            </a:endParaRPr>
          </a:p>
        </p:txBody>
      </p:sp>
    </p:spTree>
    <p:extLst>
      <p:ext uri="{BB962C8B-B14F-4D97-AF65-F5344CB8AC3E}">
        <p14:creationId xmlns:p14="http://schemas.microsoft.com/office/powerpoint/2010/main" val="302620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692" y="1293250"/>
            <a:ext cx="8672195" cy="5007610"/>
          </a:xfrm>
          <a:prstGeom prst="rect">
            <a:avLst/>
          </a:prstGeom>
        </p:spPr>
        <p:txBody>
          <a:bodyPr vert="horz" wrap="square" lIns="0" tIns="12700" rIns="0" bIns="0" rtlCol="0">
            <a:spAutoFit/>
          </a:bodyPr>
          <a:lstStyle/>
          <a:p>
            <a:pPr marL="368300" marR="21590" indent="-342900">
              <a:spcBef>
                <a:spcPts val="100"/>
              </a:spcBef>
              <a:buFont typeface="Symbol"/>
              <a:buChar char=""/>
              <a:tabLst>
                <a:tab pos="367665" algn="l"/>
                <a:tab pos="368300" algn="l"/>
              </a:tabLst>
            </a:pPr>
            <a:r>
              <a:rPr sz="2400" dirty="0">
                <a:latin typeface="Cambria"/>
                <a:cs typeface="Cambria"/>
              </a:rPr>
              <a:t>A </a:t>
            </a:r>
            <a:r>
              <a:rPr sz="2400" spc="-5" dirty="0">
                <a:latin typeface="Cambria"/>
                <a:cs typeface="Cambria"/>
              </a:rPr>
              <a:t>slight change </a:t>
            </a:r>
            <a:r>
              <a:rPr sz="2400" dirty="0">
                <a:latin typeface="Cambria"/>
                <a:cs typeface="Cambria"/>
              </a:rPr>
              <a:t>in an </a:t>
            </a:r>
            <a:r>
              <a:rPr sz="2400" spc="-5" dirty="0">
                <a:latin typeface="Cambria"/>
                <a:cs typeface="Cambria"/>
              </a:rPr>
              <a:t>input </a:t>
            </a:r>
            <a:r>
              <a:rPr sz="2400" dirty="0">
                <a:latin typeface="Cambria"/>
                <a:cs typeface="Cambria"/>
              </a:rPr>
              <a:t>string </a:t>
            </a:r>
            <a:r>
              <a:rPr sz="2400" spc="-5" dirty="0">
                <a:latin typeface="Cambria"/>
                <a:cs typeface="Cambria"/>
              </a:rPr>
              <a:t>should cause the hash value </a:t>
            </a:r>
            <a:r>
              <a:rPr sz="2400" dirty="0">
                <a:latin typeface="Cambria"/>
                <a:cs typeface="Cambria"/>
              </a:rPr>
              <a:t>of  </a:t>
            </a:r>
            <a:r>
              <a:rPr sz="2400" spc="-5" dirty="0">
                <a:latin typeface="Cambria"/>
                <a:cs typeface="Cambria"/>
              </a:rPr>
              <a:t>the function </a:t>
            </a:r>
            <a:r>
              <a:rPr sz="2400" dirty="0">
                <a:latin typeface="Cambria"/>
                <a:cs typeface="Cambria"/>
              </a:rPr>
              <a:t>to </a:t>
            </a:r>
            <a:r>
              <a:rPr sz="2400" spc="-5" dirty="0">
                <a:latin typeface="Cambria"/>
                <a:cs typeface="Cambria"/>
              </a:rPr>
              <a:t>change drastically. Even </a:t>
            </a:r>
            <a:r>
              <a:rPr sz="2400" dirty="0">
                <a:latin typeface="Cambria"/>
                <a:cs typeface="Cambria"/>
              </a:rPr>
              <a:t>if 1 </a:t>
            </a:r>
            <a:r>
              <a:rPr sz="2400" spc="-5" dirty="0">
                <a:latin typeface="Cambria"/>
                <a:cs typeface="Cambria"/>
              </a:rPr>
              <a:t>bit </a:t>
            </a:r>
            <a:r>
              <a:rPr sz="2400" dirty="0">
                <a:latin typeface="Cambria"/>
                <a:cs typeface="Cambria"/>
              </a:rPr>
              <a:t>is </a:t>
            </a:r>
            <a:r>
              <a:rPr sz="2400" spc="-5" dirty="0">
                <a:latin typeface="Cambria"/>
                <a:cs typeface="Cambria"/>
              </a:rPr>
              <a:t>flipped </a:t>
            </a:r>
            <a:r>
              <a:rPr sz="2400" dirty="0">
                <a:latin typeface="Cambria"/>
                <a:cs typeface="Cambria"/>
              </a:rPr>
              <a:t>in the  </a:t>
            </a:r>
            <a:r>
              <a:rPr sz="2400" spc="-5" dirty="0">
                <a:latin typeface="Cambria"/>
                <a:cs typeface="Cambria"/>
              </a:rPr>
              <a:t>input </a:t>
            </a:r>
            <a:r>
              <a:rPr sz="2400" dirty="0">
                <a:latin typeface="Cambria"/>
                <a:cs typeface="Cambria"/>
              </a:rPr>
              <a:t>string, </a:t>
            </a:r>
            <a:r>
              <a:rPr sz="2400" spc="-5" dirty="0">
                <a:latin typeface="Cambria"/>
                <a:cs typeface="Cambria"/>
              </a:rPr>
              <a:t>at least half of the </a:t>
            </a:r>
            <a:r>
              <a:rPr sz="2400" dirty="0">
                <a:latin typeface="Cambria"/>
                <a:cs typeface="Cambria"/>
              </a:rPr>
              <a:t>bits in </a:t>
            </a:r>
            <a:r>
              <a:rPr sz="2400" spc="-5" dirty="0">
                <a:latin typeface="Cambria"/>
                <a:cs typeface="Cambria"/>
              </a:rPr>
              <a:t>the hash value will flip </a:t>
            </a:r>
            <a:r>
              <a:rPr sz="2400" dirty="0">
                <a:latin typeface="Cambria"/>
                <a:cs typeface="Cambria"/>
              </a:rPr>
              <a:t>as  a </a:t>
            </a:r>
            <a:r>
              <a:rPr sz="2400" spc="-5" dirty="0">
                <a:latin typeface="Cambria"/>
                <a:cs typeface="Cambria"/>
              </a:rPr>
              <a:t>result. </a:t>
            </a:r>
            <a:r>
              <a:rPr sz="2400" dirty="0">
                <a:latin typeface="Cambria"/>
                <a:cs typeface="Cambria"/>
              </a:rPr>
              <a:t>This is </a:t>
            </a:r>
            <a:r>
              <a:rPr sz="2400" spc="-5" dirty="0">
                <a:latin typeface="Cambria"/>
                <a:cs typeface="Cambria"/>
              </a:rPr>
              <a:t>called </a:t>
            </a:r>
            <a:r>
              <a:rPr sz="2400" dirty="0">
                <a:latin typeface="Cambria"/>
                <a:cs typeface="Cambria"/>
              </a:rPr>
              <a:t>an </a:t>
            </a:r>
            <a:r>
              <a:rPr sz="2400" b="1" spc="-5" dirty="0">
                <a:latin typeface="Cambria"/>
                <a:cs typeface="Cambria"/>
              </a:rPr>
              <a:t>avalanche effect</a:t>
            </a:r>
            <a:r>
              <a:rPr sz="2400" spc="-5" dirty="0">
                <a:latin typeface="Cambria"/>
                <a:cs typeface="Cambria"/>
              </a:rPr>
              <a:t>.</a:t>
            </a:r>
            <a:endParaRPr sz="2400" dirty="0">
              <a:latin typeface="Cambria"/>
              <a:cs typeface="Cambria"/>
            </a:endParaRPr>
          </a:p>
          <a:p>
            <a:pPr marL="368300" marR="443230" indent="-342900" algn="just">
              <a:spcBef>
                <a:spcPts val="600"/>
              </a:spcBef>
              <a:buFont typeface="Symbol"/>
              <a:buChar char=""/>
              <a:tabLst>
                <a:tab pos="368300" algn="l"/>
              </a:tabLst>
            </a:pPr>
            <a:r>
              <a:rPr sz="2400" spc="-5" dirty="0">
                <a:latin typeface="Cambria"/>
                <a:cs typeface="Cambria"/>
              </a:rPr>
              <a:t>Since </a:t>
            </a:r>
            <a:r>
              <a:rPr sz="2400" dirty="0">
                <a:latin typeface="Cambria"/>
                <a:cs typeface="Cambria"/>
              </a:rPr>
              <a:t>it is </a:t>
            </a:r>
            <a:r>
              <a:rPr sz="2400" spc="-5" dirty="0">
                <a:latin typeface="Cambria"/>
                <a:cs typeface="Cambria"/>
              </a:rPr>
              <a:t>computationally infeasible </a:t>
            </a:r>
            <a:r>
              <a:rPr sz="2400" dirty="0">
                <a:latin typeface="Cambria"/>
                <a:cs typeface="Cambria"/>
              </a:rPr>
              <a:t>to </a:t>
            </a:r>
            <a:r>
              <a:rPr sz="2400" spc="-5" dirty="0">
                <a:latin typeface="Cambria"/>
                <a:cs typeface="Cambria"/>
              </a:rPr>
              <a:t>produce </a:t>
            </a:r>
            <a:r>
              <a:rPr sz="2400" dirty="0">
                <a:latin typeface="Cambria"/>
                <a:cs typeface="Cambria"/>
              </a:rPr>
              <a:t>a </a:t>
            </a:r>
            <a:r>
              <a:rPr sz="2400" spc="-5" dirty="0">
                <a:latin typeface="Cambria"/>
                <a:cs typeface="Cambria"/>
              </a:rPr>
              <a:t>document  that would hash to </a:t>
            </a:r>
            <a:r>
              <a:rPr sz="2400" dirty="0">
                <a:latin typeface="Cambria"/>
                <a:cs typeface="Cambria"/>
              </a:rPr>
              <a:t>a given </a:t>
            </a:r>
            <a:r>
              <a:rPr sz="2400" spc="-5" dirty="0">
                <a:latin typeface="Cambria"/>
                <a:cs typeface="Cambria"/>
              </a:rPr>
              <a:t>value or find </a:t>
            </a:r>
            <a:r>
              <a:rPr sz="2400" dirty="0">
                <a:latin typeface="Cambria"/>
                <a:cs typeface="Cambria"/>
              </a:rPr>
              <a:t>two </a:t>
            </a:r>
            <a:r>
              <a:rPr sz="2400" spc="-5" dirty="0">
                <a:latin typeface="Cambria"/>
                <a:cs typeface="Cambria"/>
              </a:rPr>
              <a:t>documents </a:t>
            </a:r>
            <a:r>
              <a:rPr sz="2400" dirty="0">
                <a:latin typeface="Cambria"/>
                <a:cs typeface="Cambria"/>
              </a:rPr>
              <a:t>with  </a:t>
            </a:r>
            <a:r>
              <a:rPr sz="2400" spc="-5" dirty="0">
                <a:latin typeface="Cambria"/>
                <a:cs typeface="Cambria"/>
              </a:rPr>
              <a:t>the same hash</a:t>
            </a:r>
            <a:r>
              <a:rPr sz="2400" dirty="0">
                <a:latin typeface="Cambria"/>
                <a:cs typeface="Cambria"/>
              </a:rPr>
              <a:t> </a:t>
            </a:r>
            <a:r>
              <a:rPr sz="2400" spc="-5" dirty="0">
                <a:latin typeface="Cambria"/>
                <a:cs typeface="Cambria"/>
              </a:rPr>
              <a:t>value.</a:t>
            </a:r>
            <a:endParaRPr sz="2400" dirty="0">
              <a:latin typeface="Cambria"/>
              <a:cs typeface="Cambria"/>
            </a:endParaRPr>
          </a:p>
          <a:p>
            <a:pPr marL="368300" marR="17780" indent="-342900">
              <a:spcBef>
                <a:spcPts val="590"/>
              </a:spcBef>
              <a:buFont typeface="Symbol"/>
              <a:buChar char=""/>
              <a:tabLst>
                <a:tab pos="367665" algn="l"/>
                <a:tab pos="368300" algn="l"/>
              </a:tabLst>
            </a:pPr>
            <a:r>
              <a:rPr sz="2400" dirty="0">
                <a:latin typeface="Cambria"/>
                <a:cs typeface="Cambria"/>
              </a:rPr>
              <a:t>As </a:t>
            </a:r>
            <a:r>
              <a:rPr sz="2400" spc="-5" dirty="0">
                <a:latin typeface="Cambria"/>
                <a:cs typeface="Cambria"/>
              </a:rPr>
              <a:t>there </a:t>
            </a:r>
            <a:r>
              <a:rPr sz="2400" dirty="0">
                <a:latin typeface="Cambria"/>
                <a:cs typeface="Cambria"/>
              </a:rPr>
              <a:t>is </a:t>
            </a:r>
            <a:r>
              <a:rPr sz="2400" spc="-5" dirty="0">
                <a:latin typeface="Cambria"/>
                <a:cs typeface="Cambria"/>
              </a:rPr>
              <a:t>almost no chance to have </a:t>
            </a:r>
            <a:r>
              <a:rPr sz="2400" dirty="0">
                <a:latin typeface="Cambria"/>
                <a:cs typeface="Cambria"/>
              </a:rPr>
              <a:t>the </a:t>
            </a:r>
            <a:r>
              <a:rPr sz="2400" spc="-5" dirty="0">
                <a:latin typeface="Cambria"/>
                <a:cs typeface="Cambria"/>
              </a:rPr>
              <a:t>same hash value </a:t>
            </a:r>
            <a:r>
              <a:rPr sz="2400" dirty="0">
                <a:latin typeface="Cambria"/>
                <a:cs typeface="Cambria"/>
              </a:rPr>
              <a:t>of </a:t>
            </a:r>
            <a:r>
              <a:rPr sz="2400" spc="-5" dirty="0">
                <a:latin typeface="Cambria"/>
                <a:cs typeface="Cambria"/>
              </a:rPr>
              <a:t>two  </a:t>
            </a:r>
            <a:r>
              <a:rPr sz="2400" dirty="0">
                <a:latin typeface="Cambria"/>
                <a:cs typeface="Cambria"/>
              </a:rPr>
              <a:t>different </a:t>
            </a:r>
            <a:r>
              <a:rPr sz="2400" spc="-5" dirty="0">
                <a:latin typeface="Cambria"/>
                <a:cs typeface="Cambria"/>
              </a:rPr>
              <a:t>messages, </a:t>
            </a:r>
            <a:r>
              <a:rPr sz="2400" dirty="0">
                <a:latin typeface="Cambria"/>
                <a:cs typeface="Cambria"/>
              </a:rPr>
              <a:t>so it </a:t>
            </a:r>
            <a:r>
              <a:rPr sz="2400" spc="5" dirty="0">
                <a:latin typeface="Cambria"/>
                <a:cs typeface="Cambria"/>
              </a:rPr>
              <a:t>is </a:t>
            </a:r>
            <a:r>
              <a:rPr sz="2400" spc="-5" dirty="0">
                <a:latin typeface="Cambria"/>
                <a:cs typeface="Cambria"/>
              </a:rPr>
              <a:t>called </a:t>
            </a:r>
            <a:r>
              <a:rPr sz="2400" b="1" spc="-5" dirty="0">
                <a:solidFill>
                  <a:srgbClr val="FF0000"/>
                </a:solidFill>
                <a:latin typeface="Cambria"/>
                <a:cs typeface="Cambria"/>
              </a:rPr>
              <a:t>collision free </a:t>
            </a:r>
            <a:r>
              <a:rPr sz="2400" spc="-5" dirty="0">
                <a:latin typeface="Cambria"/>
                <a:cs typeface="Cambria"/>
              </a:rPr>
              <a:t>or </a:t>
            </a:r>
            <a:r>
              <a:rPr sz="2400" b="1" spc="-5" dirty="0">
                <a:solidFill>
                  <a:srgbClr val="FF0000"/>
                </a:solidFill>
                <a:latin typeface="Cambria"/>
                <a:cs typeface="Cambria"/>
              </a:rPr>
              <a:t>collision  resistant</a:t>
            </a:r>
            <a:r>
              <a:rPr lang="en-US" sz="2400" b="1" spc="-5" dirty="0">
                <a:solidFill>
                  <a:srgbClr val="FF0000"/>
                </a:solidFill>
                <a:latin typeface="Cambria"/>
                <a:cs typeface="Cambria"/>
              </a:rPr>
              <a:t>.</a:t>
            </a:r>
            <a:endParaRPr lang="en-US" sz="2400" dirty="0">
              <a:latin typeface="Cambria"/>
              <a:cs typeface="Cambria"/>
            </a:endParaRPr>
          </a:p>
          <a:p>
            <a:pPr marL="368300" marR="325755" indent="-342900">
              <a:spcBef>
                <a:spcPts val="600"/>
              </a:spcBef>
              <a:buFont typeface="Symbol"/>
              <a:buChar char=""/>
              <a:tabLst>
                <a:tab pos="367665" algn="l"/>
                <a:tab pos="368300" algn="l"/>
              </a:tabLst>
            </a:pPr>
            <a:r>
              <a:rPr sz="2400" dirty="0">
                <a:latin typeface="Cambria"/>
                <a:cs typeface="Cambria"/>
              </a:rPr>
              <a:t>A </a:t>
            </a:r>
            <a:r>
              <a:rPr sz="2400" spc="-5" dirty="0">
                <a:latin typeface="Cambria"/>
                <a:cs typeface="Cambria"/>
              </a:rPr>
              <a:t>document's hash </a:t>
            </a:r>
            <a:r>
              <a:rPr sz="2400" dirty="0">
                <a:latin typeface="Cambria"/>
                <a:cs typeface="Cambria"/>
              </a:rPr>
              <a:t>can </a:t>
            </a:r>
            <a:r>
              <a:rPr sz="2400" spc="-5" dirty="0">
                <a:latin typeface="Cambria"/>
                <a:cs typeface="Cambria"/>
              </a:rPr>
              <a:t>serve as </a:t>
            </a:r>
            <a:r>
              <a:rPr sz="2400" dirty="0">
                <a:latin typeface="Cambria"/>
                <a:cs typeface="Cambria"/>
              </a:rPr>
              <a:t>a </a:t>
            </a:r>
            <a:r>
              <a:rPr sz="2400" spc="-5" dirty="0">
                <a:latin typeface="Cambria"/>
                <a:cs typeface="Cambria"/>
              </a:rPr>
              <a:t>cryptographic equivalent of  the document. This makes </a:t>
            </a:r>
            <a:r>
              <a:rPr sz="2400" dirty="0">
                <a:latin typeface="Cambria"/>
                <a:cs typeface="Cambria"/>
              </a:rPr>
              <a:t>a </a:t>
            </a:r>
            <a:r>
              <a:rPr sz="2400" spc="-5" dirty="0">
                <a:latin typeface="Cambria"/>
                <a:cs typeface="Cambria"/>
              </a:rPr>
              <a:t>one-way hash function </a:t>
            </a:r>
            <a:r>
              <a:rPr sz="2400" dirty="0">
                <a:latin typeface="Cambria"/>
                <a:cs typeface="Cambria"/>
              </a:rPr>
              <a:t>a </a:t>
            </a:r>
            <a:r>
              <a:rPr sz="2400" spc="-5" dirty="0">
                <a:latin typeface="Cambria"/>
                <a:cs typeface="Cambria"/>
              </a:rPr>
              <a:t>central  notion </a:t>
            </a:r>
            <a:r>
              <a:rPr sz="2400" dirty="0">
                <a:latin typeface="Cambria"/>
                <a:cs typeface="Cambria"/>
              </a:rPr>
              <a:t>in </a:t>
            </a:r>
            <a:r>
              <a:rPr sz="2400" spc="-5" dirty="0">
                <a:latin typeface="Cambria"/>
                <a:cs typeface="Cambria"/>
              </a:rPr>
              <a:t>public-key</a:t>
            </a:r>
            <a:r>
              <a:rPr sz="2400" dirty="0">
                <a:latin typeface="Cambria"/>
                <a:cs typeface="Cambria"/>
              </a:rPr>
              <a:t> </a:t>
            </a:r>
            <a:r>
              <a:rPr sz="2400" spc="-5" dirty="0">
                <a:latin typeface="Cambria"/>
                <a:cs typeface="Cambria"/>
              </a:rPr>
              <a:t>cryptography.</a:t>
            </a:r>
            <a:endParaRPr sz="2400" dirty="0">
              <a:latin typeface="Cambria"/>
              <a:cs typeface="Cambria"/>
            </a:endParaRPr>
          </a:p>
        </p:txBody>
      </p:sp>
      <p:sp>
        <p:nvSpPr>
          <p:cNvPr id="3" name="object 3"/>
          <p:cNvSpPr txBox="1">
            <a:spLocks noGrp="1"/>
          </p:cNvSpPr>
          <p:nvPr>
            <p:ph type="title"/>
          </p:nvPr>
        </p:nvSpPr>
        <p:spPr>
          <a:xfrm>
            <a:off x="931692" y="122701"/>
            <a:ext cx="5610225"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Collision</a:t>
            </a:r>
            <a:r>
              <a:rPr sz="4800" spc="-85" dirty="0"/>
              <a:t> </a:t>
            </a:r>
            <a:r>
              <a:rPr sz="4800" spc="-5" dirty="0"/>
              <a:t>Resistance</a:t>
            </a:r>
            <a:endParaRPr sz="4800" dirty="0"/>
          </a:p>
        </p:txBody>
      </p:sp>
    </p:spTree>
    <p:extLst>
      <p:ext uri="{BB962C8B-B14F-4D97-AF65-F5344CB8AC3E}">
        <p14:creationId xmlns:p14="http://schemas.microsoft.com/office/powerpoint/2010/main" val="51893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1692" y="125418"/>
            <a:ext cx="7285551" cy="751488"/>
          </a:xfrm>
          <a:prstGeom prst="rect">
            <a:avLst/>
          </a:prstGeom>
        </p:spPr>
        <p:txBody>
          <a:bodyPr vert="horz" wrap="square" lIns="0" tIns="12700" rIns="0" bIns="0" rtlCol="0" anchor="ctr">
            <a:spAutoFit/>
          </a:bodyPr>
          <a:lstStyle/>
          <a:p>
            <a:pPr marL="12700">
              <a:lnSpc>
                <a:spcPct val="100000"/>
              </a:lnSpc>
              <a:spcBef>
                <a:spcPts val="100"/>
              </a:spcBef>
            </a:pPr>
            <a:r>
              <a:rPr lang="en-US" sz="4800" spc="-5" dirty="0">
                <a:cs typeface="Cambria"/>
              </a:rPr>
              <a:t>Collision Resistance</a:t>
            </a:r>
            <a:endParaRPr sz="4800" dirty="0"/>
          </a:p>
        </p:txBody>
      </p:sp>
      <p:pic>
        <p:nvPicPr>
          <p:cNvPr id="5" name="Picture 4">
            <a:extLst>
              <a:ext uri="{FF2B5EF4-FFF2-40B4-BE49-F238E27FC236}">
                <a16:creationId xmlns:a16="http://schemas.microsoft.com/office/drawing/2014/main" id="{A541A078-D723-DF4F-9A40-C7D0EB903D03}"/>
              </a:ext>
            </a:extLst>
          </p:cNvPr>
          <p:cNvPicPr>
            <a:picLocks noChangeAspect="1"/>
          </p:cNvPicPr>
          <p:nvPr/>
        </p:nvPicPr>
        <p:blipFill>
          <a:blip r:embed="rId2"/>
          <a:stretch>
            <a:fillRect/>
          </a:stretch>
        </p:blipFill>
        <p:spPr>
          <a:xfrm>
            <a:off x="2239316" y="2094292"/>
            <a:ext cx="6578193" cy="4763708"/>
          </a:xfrm>
          <a:prstGeom prst="rect">
            <a:avLst/>
          </a:prstGeom>
        </p:spPr>
      </p:pic>
      <p:sp>
        <p:nvSpPr>
          <p:cNvPr id="6" name="object 4">
            <a:extLst>
              <a:ext uri="{FF2B5EF4-FFF2-40B4-BE49-F238E27FC236}">
                <a16:creationId xmlns:a16="http://schemas.microsoft.com/office/drawing/2014/main" id="{8A7E9538-603E-A743-8886-EB82FED0F558}"/>
              </a:ext>
            </a:extLst>
          </p:cNvPr>
          <p:cNvSpPr txBox="1"/>
          <p:nvPr/>
        </p:nvSpPr>
        <p:spPr>
          <a:xfrm>
            <a:off x="931692" y="875817"/>
            <a:ext cx="9287346" cy="803874"/>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It is hard to find two inputs that hash to the same output; i.e., it is hard to find any two inputs a and b such that H(a) = H(b), and a ≠ b.</a:t>
            </a:r>
            <a:endParaRPr sz="2400" dirty="0">
              <a:latin typeface="Cambria"/>
              <a:cs typeface="Cambria"/>
            </a:endParaRPr>
          </a:p>
        </p:txBody>
      </p:sp>
    </p:spTree>
    <p:extLst>
      <p:ext uri="{BB962C8B-B14F-4D97-AF65-F5344CB8AC3E}">
        <p14:creationId xmlns:p14="http://schemas.microsoft.com/office/powerpoint/2010/main" val="3683997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1692" y="0"/>
            <a:ext cx="5610225" cy="751488"/>
          </a:xfrm>
          <a:prstGeom prst="rect">
            <a:avLst/>
          </a:prstGeom>
        </p:spPr>
        <p:txBody>
          <a:bodyPr vert="horz" wrap="square" lIns="0" tIns="12700" rIns="0" bIns="0" rtlCol="0" anchor="ctr">
            <a:spAutoFit/>
          </a:bodyPr>
          <a:lstStyle/>
          <a:p>
            <a:pPr marL="12700">
              <a:lnSpc>
                <a:spcPct val="100000"/>
              </a:lnSpc>
              <a:spcBef>
                <a:spcPts val="100"/>
              </a:spcBef>
            </a:pPr>
            <a:r>
              <a:rPr lang="en-US" sz="4800" spc="-5" dirty="0">
                <a:cs typeface="Cambria"/>
              </a:rPr>
              <a:t>Preimage Resistance</a:t>
            </a:r>
            <a:endParaRPr sz="4800" dirty="0"/>
          </a:p>
        </p:txBody>
      </p:sp>
      <p:sp>
        <p:nvSpPr>
          <p:cNvPr id="6" name="object 4">
            <a:extLst>
              <a:ext uri="{FF2B5EF4-FFF2-40B4-BE49-F238E27FC236}">
                <a16:creationId xmlns:a16="http://schemas.microsoft.com/office/drawing/2014/main" id="{2F332456-189D-DA47-A543-B52FC4286C42}"/>
              </a:ext>
            </a:extLst>
          </p:cNvPr>
          <p:cNvSpPr txBox="1"/>
          <p:nvPr/>
        </p:nvSpPr>
        <p:spPr>
          <a:xfrm>
            <a:off x="931692" y="1753147"/>
            <a:ext cx="9287346" cy="3291735"/>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This property means that it should be computationally hard to reverse a hash function.</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1139" baseline="5341" dirty="0">
                <a:latin typeface="Times New Roman"/>
                <a:cs typeface="Times New Roman"/>
              </a:rPr>
              <a:t>	</a:t>
            </a:r>
            <a:r>
              <a:rPr lang="en-US" sz="2400" spc="-5" dirty="0">
                <a:latin typeface="Cambria"/>
                <a:cs typeface="Cambria"/>
              </a:rPr>
              <a:t>In other words, if a hash function h produced a hash value z, then it should be a difficult process to find any input value x that hashes to z.</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5" dirty="0">
                <a:latin typeface="Cambria"/>
                <a:cs typeface="Cambria"/>
              </a:rPr>
              <a:t>	This property protects against an attacker who only has a hash value and is trying to find the input.</a:t>
            </a:r>
            <a:endParaRPr sz="2400" dirty="0">
              <a:latin typeface="Cambria"/>
              <a:cs typeface="Cambria"/>
            </a:endParaRPr>
          </a:p>
        </p:txBody>
      </p:sp>
    </p:spTree>
    <p:extLst>
      <p:ext uri="{BB962C8B-B14F-4D97-AF65-F5344CB8AC3E}">
        <p14:creationId xmlns:p14="http://schemas.microsoft.com/office/powerpoint/2010/main" val="3231054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1692" y="0"/>
            <a:ext cx="5610225" cy="751488"/>
          </a:xfrm>
          <a:prstGeom prst="rect">
            <a:avLst/>
          </a:prstGeom>
        </p:spPr>
        <p:txBody>
          <a:bodyPr vert="horz" wrap="square" lIns="0" tIns="12700" rIns="0" bIns="0" rtlCol="0" anchor="ctr">
            <a:spAutoFit/>
          </a:bodyPr>
          <a:lstStyle/>
          <a:p>
            <a:pPr marL="12700">
              <a:lnSpc>
                <a:spcPct val="100000"/>
              </a:lnSpc>
              <a:spcBef>
                <a:spcPts val="100"/>
              </a:spcBef>
            </a:pPr>
            <a:r>
              <a:rPr lang="en-US" sz="4800" spc="-5" dirty="0">
                <a:cs typeface="Cambria"/>
              </a:rPr>
              <a:t>Preimage Resistance</a:t>
            </a:r>
            <a:endParaRPr sz="4800" dirty="0"/>
          </a:p>
        </p:txBody>
      </p:sp>
      <p:pic>
        <p:nvPicPr>
          <p:cNvPr id="2" name="Picture 1">
            <a:extLst>
              <a:ext uri="{FF2B5EF4-FFF2-40B4-BE49-F238E27FC236}">
                <a16:creationId xmlns:a16="http://schemas.microsoft.com/office/drawing/2014/main" id="{1B419442-C881-A945-9F17-3C6767D4D02E}"/>
              </a:ext>
            </a:extLst>
          </p:cNvPr>
          <p:cNvPicPr>
            <a:picLocks noChangeAspect="1"/>
          </p:cNvPicPr>
          <p:nvPr/>
        </p:nvPicPr>
        <p:blipFill>
          <a:blip r:embed="rId2"/>
          <a:stretch>
            <a:fillRect/>
          </a:stretch>
        </p:blipFill>
        <p:spPr>
          <a:xfrm>
            <a:off x="1559479" y="2009017"/>
            <a:ext cx="7201461" cy="4848983"/>
          </a:xfrm>
          <a:prstGeom prst="rect">
            <a:avLst/>
          </a:prstGeom>
        </p:spPr>
      </p:pic>
      <p:sp>
        <p:nvSpPr>
          <p:cNvPr id="6" name="object 4">
            <a:extLst>
              <a:ext uri="{FF2B5EF4-FFF2-40B4-BE49-F238E27FC236}">
                <a16:creationId xmlns:a16="http://schemas.microsoft.com/office/drawing/2014/main" id="{2F332456-189D-DA47-A543-B52FC4286C42}"/>
              </a:ext>
            </a:extLst>
          </p:cNvPr>
          <p:cNvSpPr txBox="1"/>
          <p:nvPr/>
        </p:nvSpPr>
        <p:spPr>
          <a:xfrm>
            <a:off x="931692" y="875817"/>
            <a:ext cx="9287346" cy="1219565"/>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For essentially all pre-specified outputs, it is computationally infeasible to find any input which hashes to that output, i.e., it is hard to find any message 𝑥 with 𝐻(𝑥) = </a:t>
            </a:r>
            <a:r>
              <a:rPr lang="en-US" sz="2400" spc="-5" dirty="0" err="1">
                <a:latin typeface="Cambria"/>
                <a:cs typeface="Cambria"/>
              </a:rPr>
              <a:t>ℎ</a:t>
            </a:r>
            <a:r>
              <a:rPr lang="en-US" sz="2400" spc="-5" dirty="0">
                <a:latin typeface="Cambria"/>
                <a:cs typeface="Cambria"/>
              </a:rPr>
              <a:t>.</a:t>
            </a:r>
            <a:endParaRPr sz="2400" dirty="0">
              <a:latin typeface="Cambria"/>
              <a:cs typeface="Cambria"/>
            </a:endParaRPr>
          </a:p>
        </p:txBody>
      </p:sp>
    </p:spTree>
    <p:extLst>
      <p:ext uri="{BB962C8B-B14F-4D97-AF65-F5344CB8AC3E}">
        <p14:creationId xmlns:p14="http://schemas.microsoft.com/office/powerpoint/2010/main" val="180202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31692" y="1220544"/>
            <a:ext cx="9287346" cy="4086824"/>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This property means given an input and its hash, it should be hard to find a different input with the same hash.</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5" dirty="0">
                <a:latin typeface="Cambria"/>
                <a:cs typeface="Cambria"/>
              </a:rPr>
              <a:t>	In other words, if a hash function h for an input x produces hash value h(x), then it should be difficult to find any other input value y such that h(y) = h(x).</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5" dirty="0">
                <a:latin typeface="Cambria"/>
                <a:cs typeface="Cambria"/>
              </a:rPr>
              <a:t>	This property of hash function protects against an attacker who has an input value and its hash, and wants to substitute different value as legitimate value in place of original input value.</a:t>
            </a:r>
            <a:endParaRPr sz="2400" dirty="0">
              <a:latin typeface="Cambria"/>
              <a:cs typeface="Cambria"/>
            </a:endParaRPr>
          </a:p>
        </p:txBody>
      </p:sp>
      <p:sp>
        <p:nvSpPr>
          <p:cNvPr id="6" name="object 3">
            <a:extLst>
              <a:ext uri="{FF2B5EF4-FFF2-40B4-BE49-F238E27FC236}">
                <a16:creationId xmlns:a16="http://schemas.microsoft.com/office/drawing/2014/main" id="{8ED27685-93FD-554D-B92D-0BE97A707F25}"/>
              </a:ext>
            </a:extLst>
          </p:cNvPr>
          <p:cNvSpPr txBox="1">
            <a:spLocks/>
          </p:cNvSpPr>
          <p:nvPr/>
        </p:nvSpPr>
        <p:spPr>
          <a:xfrm>
            <a:off x="931692" y="162350"/>
            <a:ext cx="6927205" cy="6776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2000" b="0" i="0" kern="1200">
                <a:solidFill>
                  <a:schemeClr val="tx1"/>
                </a:solidFill>
                <a:latin typeface="Century"/>
                <a:ea typeface="+mj-ea"/>
                <a:cs typeface="Century"/>
              </a:defRPr>
            </a:lvl1pPr>
          </a:lstStyle>
          <a:p>
            <a:pPr marL="12700">
              <a:spcBef>
                <a:spcPts val="100"/>
              </a:spcBef>
            </a:pPr>
            <a:r>
              <a:rPr lang="en-US" sz="4800" spc="-5" dirty="0">
                <a:latin typeface="+mj-lt"/>
                <a:cs typeface="Cambria"/>
              </a:rPr>
              <a:t>Second Preimage Resistance</a:t>
            </a:r>
            <a:endParaRPr lang="en-US" sz="4800" dirty="0">
              <a:latin typeface="+mj-lt"/>
              <a:cs typeface="Cambria"/>
            </a:endParaRPr>
          </a:p>
        </p:txBody>
      </p:sp>
    </p:spTree>
    <p:extLst>
      <p:ext uri="{BB962C8B-B14F-4D97-AF65-F5344CB8AC3E}">
        <p14:creationId xmlns:p14="http://schemas.microsoft.com/office/powerpoint/2010/main" val="49405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6123" y="149020"/>
            <a:ext cx="6663298" cy="622222"/>
          </a:xfrm>
          <a:prstGeom prst="rect">
            <a:avLst/>
          </a:prstGeom>
        </p:spPr>
        <p:txBody>
          <a:bodyPr vert="horz" wrap="square" lIns="0" tIns="12700" rIns="0" bIns="0" rtlCol="0" anchor="ctr">
            <a:spAutoFit/>
          </a:bodyPr>
          <a:lstStyle/>
          <a:p>
            <a:r>
              <a:rPr lang="en-US" dirty="0"/>
              <a:t>Cryptographic Hash Function</a:t>
            </a:r>
          </a:p>
        </p:txBody>
      </p:sp>
      <p:sp>
        <p:nvSpPr>
          <p:cNvPr id="3" name="object 3"/>
          <p:cNvSpPr txBox="1"/>
          <p:nvPr/>
        </p:nvSpPr>
        <p:spPr>
          <a:xfrm>
            <a:off x="926123" y="1299114"/>
            <a:ext cx="8639175" cy="5383525"/>
          </a:xfrm>
          <a:prstGeom prst="rect">
            <a:avLst/>
          </a:prstGeom>
        </p:spPr>
        <p:txBody>
          <a:bodyPr vert="horz" wrap="square" lIns="0" tIns="12700" rIns="0" bIns="0" rtlCol="0">
            <a:spAutoFit/>
          </a:bodyPr>
          <a:lstStyle/>
          <a:p>
            <a:pPr marL="368300" marR="278765" indent="-342900">
              <a:spcBef>
                <a:spcPts val="100"/>
              </a:spcBef>
              <a:buFont typeface="Symbol"/>
              <a:buChar char=""/>
              <a:tabLst>
                <a:tab pos="367665" algn="l"/>
                <a:tab pos="368300" algn="l"/>
              </a:tabLst>
            </a:pPr>
            <a:r>
              <a:rPr sz="2400" dirty="0">
                <a:latin typeface="Cambria"/>
                <a:cs typeface="Cambria"/>
              </a:rPr>
              <a:t>A </a:t>
            </a:r>
            <a:r>
              <a:rPr sz="2400" spc="-5" dirty="0">
                <a:latin typeface="Cambria"/>
                <a:cs typeface="Cambria"/>
              </a:rPr>
              <a:t>hash algorithm </a:t>
            </a:r>
            <a:r>
              <a:rPr sz="2400" dirty="0">
                <a:latin typeface="Cambria"/>
                <a:cs typeface="Cambria"/>
              </a:rPr>
              <a:t>is a </a:t>
            </a:r>
            <a:r>
              <a:rPr lang="en-US" sz="2400" spc="-5" dirty="0">
                <a:latin typeface="Cambria"/>
                <a:cs typeface="Cambria"/>
              </a:rPr>
              <a:t>one-way</a:t>
            </a:r>
            <a:r>
              <a:rPr sz="2400" dirty="0">
                <a:latin typeface="Cambria"/>
                <a:cs typeface="Cambria"/>
              </a:rPr>
              <a:t> </a:t>
            </a:r>
            <a:r>
              <a:rPr sz="2400" spc="-5" dirty="0">
                <a:latin typeface="Cambria"/>
                <a:cs typeface="Cambria"/>
              </a:rPr>
              <a:t>function </a:t>
            </a:r>
            <a:r>
              <a:rPr sz="2400" dirty="0">
                <a:latin typeface="Cambria"/>
                <a:cs typeface="Cambria"/>
              </a:rPr>
              <a:t>that </a:t>
            </a:r>
            <a:r>
              <a:rPr sz="2400" spc="-5" dirty="0">
                <a:latin typeface="Cambria"/>
                <a:cs typeface="Cambria"/>
              </a:rPr>
              <a:t>converts </a:t>
            </a:r>
            <a:r>
              <a:rPr sz="2400" dirty="0">
                <a:latin typeface="Cambria"/>
                <a:cs typeface="Cambria"/>
              </a:rPr>
              <a:t>a data  string into a </a:t>
            </a:r>
            <a:r>
              <a:rPr sz="2400" spc="-5" dirty="0">
                <a:latin typeface="Cambria"/>
                <a:cs typeface="Cambria"/>
              </a:rPr>
              <a:t>numeric </a:t>
            </a:r>
            <a:r>
              <a:rPr sz="2400" dirty="0">
                <a:latin typeface="Cambria"/>
                <a:cs typeface="Cambria"/>
              </a:rPr>
              <a:t>string </a:t>
            </a:r>
            <a:r>
              <a:rPr sz="2400" spc="-5" dirty="0">
                <a:latin typeface="Cambria"/>
                <a:cs typeface="Cambria"/>
              </a:rPr>
              <a:t>output of </a:t>
            </a:r>
            <a:r>
              <a:rPr sz="2400" dirty="0">
                <a:latin typeface="Cambria"/>
                <a:cs typeface="Cambria"/>
              </a:rPr>
              <a:t>fixed </a:t>
            </a:r>
            <a:r>
              <a:rPr sz="2400" spc="-5" dirty="0">
                <a:latin typeface="Cambria"/>
                <a:cs typeface="Cambria"/>
              </a:rPr>
              <a:t>length. </a:t>
            </a:r>
            <a:r>
              <a:rPr sz="2400" dirty="0">
                <a:latin typeface="Cambria"/>
                <a:cs typeface="Cambria"/>
              </a:rPr>
              <a:t>The </a:t>
            </a:r>
            <a:r>
              <a:rPr sz="2400" spc="-5" dirty="0">
                <a:latin typeface="Cambria"/>
                <a:cs typeface="Cambria"/>
              </a:rPr>
              <a:t>output  </a:t>
            </a:r>
            <a:r>
              <a:rPr sz="2400" dirty="0">
                <a:latin typeface="Cambria"/>
                <a:cs typeface="Cambria"/>
              </a:rPr>
              <a:t>string is </a:t>
            </a:r>
            <a:r>
              <a:rPr sz="2400" spc="-5" dirty="0">
                <a:latin typeface="Cambria"/>
                <a:cs typeface="Cambria"/>
              </a:rPr>
              <a:t>generally </a:t>
            </a:r>
            <a:r>
              <a:rPr sz="2400" spc="-10" dirty="0">
                <a:latin typeface="Cambria"/>
                <a:cs typeface="Cambria"/>
              </a:rPr>
              <a:t>much </a:t>
            </a:r>
            <a:r>
              <a:rPr sz="2400" spc="-5" dirty="0">
                <a:latin typeface="Cambria"/>
                <a:cs typeface="Cambria"/>
              </a:rPr>
              <a:t>smaller than </a:t>
            </a:r>
            <a:r>
              <a:rPr sz="2400" dirty="0">
                <a:latin typeface="Cambria"/>
                <a:cs typeface="Cambria"/>
              </a:rPr>
              <a:t>the original</a:t>
            </a:r>
            <a:r>
              <a:rPr sz="2400" spc="-25" dirty="0">
                <a:latin typeface="Cambria"/>
                <a:cs typeface="Cambria"/>
              </a:rPr>
              <a:t> </a:t>
            </a:r>
            <a:r>
              <a:rPr sz="2400" dirty="0">
                <a:latin typeface="Cambria"/>
                <a:cs typeface="Cambria"/>
              </a:rPr>
              <a:t>data.</a:t>
            </a:r>
          </a:p>
          <a:p>
            <a:pPr marL="368300" marR="1428115"/>
            <a:r>
              <a:rPr sz="2400" spc="-5" dirty="0">
                <a:latin typeface="Cambria"/>
                <a:cs typeface="Cambria"/>
              </a:rPr>
              <a:t>Therefore </a:t>
            </a:r>
            <a:r>
              <a:rPr sz="2400" dirty="0">
                <a:latin typeface="Cambria"/>
                <a:cs typeface="Cambria"/>
              </a:rPr>
              <a:t>it is </a:t>
            </a:r>
            <a:r>
              <a:rPr sz="2400" spc="-5" dirty="0">
                <a:latin typeface="Cambria"/>
                <a:cs typeface="Cambria"/>
              </a:rPr>
              <a:t>also called message digest or message  compression</a:t>
            </a:r>
            <a:r>
              <a:rPr sz="2400" spc="-10" dirty="0">
                <a:latin typeface="Cambria"/>
                <a:cs typeface="Cambria"/>
              </a:rPr>
              <a:t> </a:t>
            </a:r>
            <a:r>
              <a:rPr sz="2400" spc="-5" dirty="0">
                <a:latin typeface="Cambria"/>
                <a:cs typeface="Cambria"/>
              </a:rPr>
              <a:t>algorithm.</a:t>
            </a:r>
            <a:endParaRPr sz="2400" dirty="0">
              <a:latin typeface="Cambria"/>
              <a:cs typeface="Cambria"/>
            </a:endParaRPr>
          </a:p>
          <a:p>
            <a:pPr marL="368300" marR="33020" indent="-342900">
              <a:spcBef>
                <a:spcPts val="600"/>
              </a:spcBef>
              <a:buFont typeface="Symbol"/>
              <a:buChar char=""/>
              <a:tabLst>
                <a:tab pos="367665" algn="l"/>
                <a:tab pos="368300" algn="l"/>
              </a:tabLst>
            </a:pPr>
            <a:r>
              <a:rPr lang="en-US" sz="2400" spc="-5" dirty="0">
                <a:latin typeface="Cambria"/>
                <a:cs typeface="Cambria"/>
              </a:rPr>
              <a:t>Hashing provides constant time search, insert and delete operations on average. Hash functions are extremely useful and appear in almost all information security applications</a:t>
            </a:r>
          </a:p>
          <a:p>
            <a:pPr marL="368300" marR="33020" indent="-342900">
              <a:spcBef>
                <a:spcPts val="600"/>
              </a:spcBef>
              <a:buFont typeface="Symbol"/>
              <a:buChar char=""/>
              <a:tabLst>
                <a:tab pos="367665" algn="l"/>
                <a:tab pos="368300" algn="l"/>
              </a:tabLst>
            </a:pPr>
            <a:endParaRPr lang="en-US" sz="1000" dirty="0">
              <a:latin typeface="Cambria"/>
              <a:cs typeface="Cambria"/>
            </a:endParaRPr>
          </a:p>
          <a:p>
            <a:pPr marL="742950" lvl="1" indent="-285750" fontAlgn="base">
              <a:buFont typeface="Arial" panose="020B0604020202020204" pitchFamily="34" charset="0"/>
              <a:buChar char="•"/>
            </a:pPr>
            <a:r>
              <a:rPr lang="en-US" dirty="0"/>
              <a:t>Message Digest</a:t>
            </a:r>
          </a:p>
          <a:p>
            <a:pPr marL="742950" lvl="1" indent="-285750" fontAlgn="base">
              <a:buFont typeface="Arial" panose="020B0604020202020204" pitchFamily="34" charset="0"/>
              <a:buChar char="•"/>
            </a:pPr>
            <a:r>
              <a:rPr lang="en-US" dirty="0"/>
              <a:t>Password Verification</a:t>
            </a:r>
          </a:p>
          <a:p>
            <a:pPr marL="742950" lvl="1" indent="-285750" fontAlgn="base">
              <a:buFont typeface="Arial" panose="020B0604020202020204" pitchFamily="34" charset="0"/>
              <a:buChar char="•"/>
            </a:pPr>
            <a:r>
              <a:rPr lang="en-US" dirty="0"/>
              <a:t>Data Structures (Programming Languages)</a:t>
            </a:r>
          </a:p>
          <a:p>
            <a:pPr marL="742950" lvl="1" indent="-285750" fontAlgn="base">
              <a:buFont typeface="Arial" panose="020B0604020202020204" pitchFamily="34" charset="0"/>
              <a:buChar char="•"/>
            </a:pPr>
            <a:r>
              <a:rPr lang="en-US" dirty="0"/>
              <a:t>Compiler Operation</a:t>
            </a:r>
          </a:p>
          <a:p>
            <a:pPr marL="742950" lvl="1" indent="-285750" fontAlgn="base">
              <a:buFont typeface="Arial" panose="020B0604020202020204" pitchFamily="34" charset="0"/>
              <a:buChar char="•"/>
            </a:pPr>
            <a:r>
              <a:rPr lang="en-US" dirty="0"/>
              <a:t>Rabin-Karp Algorithm (String Matching)</a:t>
            </a:r>
          </a:p>
          <a:p>
            <a:pPr marL="742950" lvl="1" indent="-285750" fontAlgn="base">
              <a:buFont typeface="Arial" panose="020B0604020202020204" pitchFamily="34" charset="0"/>
              <a:buChar char="•"/>
            </a:pPr>
            <a:r>
              <a:rPr lang="en-US" dirty="0"/>
              <a:t>Linking File name and path together</a:t>
            </a:r>
          </a:p>
          <a:p>
            <a:pPr marL="368300" marR="33020" indent="-342900">
              <a:spcBef>
                <a:spcPts val="600"/>
              </a:spcBef>
              <a:buFont typeface="Symbol"/>
              <a:buChar char=""/>
              <a:tabLst>
                <a:tab pos="367665" algn="l"/>
                <a:tab pos="368300" algn="l"/>
              </a:tabLst>
            </a:pPr>
            <a:endParaRPr sz="2400" dirty="0">
              <a:latin typeface="Cambria"/>
              <a:cs typeface="Cambria"/>
            </a:endParaRPr>
          </a:p>
        </p:txBody>
      </p:sp>
    </p:spTree>
    <p:extLst>
      <p:ext uri="{BB962C8B-B14F-4D97-AF65-F5344CB8AC3E}">
        <p14:creationId xmlns:p14="http://schemas.microsoft.com/office/powerpoint/2010/main" val="241419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31692" y="1220544"/>
            <a:ext cx="9287346" cy="1219565"/>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It is computationally infeasible to find any second input which has the same output as a specified input, i.e., given x, it is difficult to find a second preimage x' ≠ x such that H(x) = H(x′).</a:t>
            </a:r>
            <a:endParaRPr sz="2400" dirty="0">
              <a:latin typeface="Cambria"/>
              <a:cs typeface="Cambria"/>
            </a:endParaRPr>
          </a:p>
        </p:txBody>
      </p:sp>
      <p:sp>
        <p:nvSpPr>
          <p:cNvPr id="6" name="object 3">
            <a:extLst>
              <a:ext uri="{FF2B5EF4-FFF2-40B4-BE49-F238E27FC236}">
                <a16:creationId xmlns:a16="http://schemas.microsoft.com/office/drawing/2014/main" id="{8ED27685-93FD-554D-B92D-0BE97A707F25}"/>
              </a:ext>
            </a:extLst>
          </p:cNvPr>
          <p:cNvSpPr txBox="1">
            <a:spLocks/>
          </p:cNvSpPr>
          <p:nvPr/>
        </p:nvSpPr>
        <p:spPr>
          <a:xfrm>
            <a:off x="931692" y="162350"/>
            <a:ext cx="6927205" cy="6776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2000" b="0" i="0" kern="1200">
                <a:solidFill>
                  <a:schemeClr val="tx1"/>
                </a:solidFill>
                <a:latin typeface="Century"/>
                <a:ea typeface="+mj-ea"/>
                <a:cs typeface="Century"/>
              </a:defRPr>
            </a:lvl1pPr>
          </a:lstStyle>
          <a:p>
            <a:pPr marL="12700">
              <a:spcBef>
                <a:spcPts val="100"/>
              </a:spcBef>
            </a:pPr>
            <a:r>
              <a:rPr lang="en-US" sz="4800" spc="-5" dirty="0">
                <a:latin typeface="+mj-lt"/>
                <a:cs typeface="Cambria"/>
              </a:rPr>
              <a:t>Second Preimage Resistance</a:t>
            </a:r>
            <a:endParaRPr lang="en-US" sz="4800" dirty="0">
              <a:latin typeface="+mj-lt"/>
              <a:cs typeface="Cambria"/>
            </a:endParaRPr>
          </a:p>
        </p:txBody>
      </p:sp>
      <p:sp>
        <p:nvSpPr>
          <p:cNvPr id="2" name="Rectangle 1">
            <a:extLst>
              <a:ext uri="{FF2B5EF4-FFF2-40B4-BE49-F238E27FC236}">
                <a16:creationId xmlns:a16="http://schemas.microsoft.com/office/drawing/2014/main" id="{284DE435-BF0B-F749-BE6E-45EDE2F412E1}"/>
              </a:ext>
            </a:extLst>
          </p:cNvPr>
          <p:cNvSpPr/>
          <p:nvPr/>
        </p:nvSpPr>
        <p:spPr>
          <a:xfrm>
            <a:off x="1380246" y="2905182"/>
            <a:ext cx="3015048" cy="10476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You owe me $5 </a:t>
            </a:r>
          </a:p>
        </p:txBody>
      </p:sp>
      <p:sp>
        <p:nvSpPr>
          <p:cNvPr id="7" name="Rectangle 6">
            <a:extLst>
              <a:ext uri="{FF2B5EF4-FFF2-40B4-BE49-F238E27FC236}">
                <a16:creationId xmlns:a16="http://schemas.microsoft.com/office/drawing/2014/main" id="{15675E96-665C-2F49-A3CA-89580ADF8131}"/>
              </a:ext>
            </a:extLst>
          </p:cNvPr>
          <p:cNvSpPr/>
          <p:nvPr/>
        </p:nvSpPr>
        <p:spPr>
          <a:xfrm>
            <a:off x="1380246" y="4589820"/>
            <a:ext cx="3015048" cy="10476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You owe me $5000 </a:t>
            </a:r>
          </a:p>
        </p:txBody>
      </p:sp>
      <p:cxnSp>
        <p:nvCxnSpPr>
          <p:cNvPr id="8" name="Straight Arrow Connector 7">
            <a:extLst>
              <a:ext uri="{FF2B5EF4-FFF2-40B4-BE49-F238E27FC236}">
                <a16:creationId xmlns:a16="http://schemas.microsoft.com/office/drawing/2014/main" id="{AA32DA01-4141-884B-B473-BFCDF471AE68}"/>
              </a:ext>
            </a:extLst>
          </p:cNvPr>
          <p:cNvCxnSpPr>
            <a:stCxn id="2" idx="3"/>
          </p:cNvCxnSpPr>
          <p:nvPr/>
        </p:nvCxnSpPr>
        <p:spPr>
          <a:xfrm>
            <a:off x="4395294" y="3429000"/>
            <a:ext cx="2437992" cy="52381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a:extLst>
              <a:ext uri="{FF2B5EF4-FFF2-40B4-BE49-F238E27FC236}">
                <a16:creationId xmlns:a16="http://schemas.microsoft.com/office/drawing/2014/main" id="{0EA06FDD-3020-4746-910E-5442330931BD}"/>
              </a:ext>
            </a:extLst>
          </p:cNvPr>
          <p:cNvCxnSpPr>
            <a:stCxn id="7" idx="3"/>
          </p:cNvCxnSpPr>
          <p:nvPr/>
        </p:nvCxnSpPr>
        <p:spPr>
          <a:xfrm flipV="1">
            <a:off x="4395294" y="4176584"/>
            <a:ext cx="2437992" cy="93705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 name="Rectangle 10">
            <a:extLst>
              <a:ext uri="{FF2B5EF4-FFF2-40B4-BE49-F238E27FC236}">
                <a16:creationId xmlns:a16="http://schemas.microsoft.com/office/drawing/2014/main" id="{30D2DB33-839B-8544-8D3D-E822D846FB97}"/>
              </a:ext>
            </a:extLst>
          </p:cNvPr>
          <p:cNvSpPr/>
          <p:nvPr/>
        </p:nvSpPr>
        <p:spPr>
          <a:xfrm>
            <a:off x="6833286" y="3690909"/>
            <a:ext cx="3978468" cy="8092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b3f9b3a3504ccb29c4183730a42c8d56</a:t>
            </a:r>
            <a:endParaRPr lang="en-US" sz="2400" dirty="0"/>
          </a:p>
        </p:txBody>
      </p:sp>
      <p:sp>
        <p:nvSpPr>
          <p:cNvPr id="12" name="TextBox 11">
            <a:extLst>
              <a:ext uri="{FF2B5EF4-FFF2-40B4-BE49-F238E27FC236}">
                <a16:creationId xmlns:a16="http://schemas.microsoft.com/office/drawing/2014/main" id="{D61FBBE0-732B-994D-989B-F724F4129179}"/>
              </a:ext>
            </a:extLst>
          </p:cNvPr>
          <p:cNvSpPr txBox="1"/>
          <p:nvPr/>
        </p:nvSpPr>
        <p:spPr>
          <a:xfrm rot="20307415">
            <a:off x="5177481" y="4639355"/>
            <a:ext cx="1268296" cy="369332"/>
          </a:xfrm>
          <a:prstGeom prst="rect">
            <a:avLst/>
          </a:prstGeom>
          <a:noFill/>
        </p:spPr>
        <p:txBody>
          <a:bodyPr wrap="none" rtlCol="0">
            <a:spAutoFit/>
          </a:bodyPr>
          <a:lstStyle/>
          <a:p>
            <a:r>
              <a:rPr lang="en-US" dirty="0">
                <a:solidFill>
                  <a:srgbClr val="FF0000"/>
                </a:solidFill>
              </a:rPr>
              <a:t>Impossible!</a:t>
            </a:r>
          </a:p>
        </p:txBody>
      </p:sp>
    </p:spTree>
    <p:extLst>
      <p:ext uri="{BB962C8B-B14F-4D97-AF65-F5344CB8AC3E}">
        <p14:creationId xmlns:p14="http://schemas.microsoft.com/office/powerpoint/2010/main" val="1356407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9742" y="3627882"/>
            <a:ext cx="577850" cy="868680"/>
          </a:xfrm>
          <a:custGeom>
            <a:avLst/>
            <a:gdLst/>
            <a:ahLst/>
            <a:cxnLst/>
            <a:rect l="l" t="t" r="r" b="b"/>
            <a:pathLst>
              <a:path w="577850" h="868679">
                <a:moveTo>
                  <a:pt x="0" y="0"/>
                </a:moveTo>
                <a:lnTo>
                  <a:pt x="0" y="868680"/>
                </a:lnTo>
                <a:lnTo>
                  <a:pt x="577595" y="651510"/>
                </a:lnTo>
                <a:lnTo>
                  <a:pt x="577595" y="217170"/>
                </a:lnTo>
                <a:lnTo>
                  <a:pt x="0" y="0"/>
                </a:lnTo>
                <a:close/>
              </a:path>
            </a:pathLst>
          </a:custGeom>
          <a:solidFill>
            <a:srgbClr val="99CCFF"/>
          </a:solidFill>
        </p:spPr>
        <p:txBody>
          <a:bodyPr wrap="square" lIns="0" tIns="0" rIns="0" bIns="0" rtlCol="0"/>
          <a:lstStyle/>
          <a:p>
            <a:endParaRPr/>
          </a:p>
        </p:txBody>
      </p:sp>
      <p:sp>
        <p:nvSpPr>
          <p:cNvPr id="3" name="object 3"/>
          <p:cNvSpPr/>
          <p:nvPr/>
        </p:nvSpPr>
        <p:spPr>
          <a:xfrm>
            <a:off x="3269742" y="3627882"/>
            <a:ext cx="577850" cy="868680"/>
          </a:xfrm>
          <a:custGeom>
            <a:avLst/>
            <a:gdLst/>
            <a:ahLst/>
            <a:cxnLst/>
            <a:rect l="l" t="t" r="r" b="b"/>
            <a:pathLst>
              <a:path w="577850" h="868679">
                <a:moveTo>
                  <a:pt x="0" y="868680"/>
                </a:moveTo>
                <a:lnTo>
                  <a:pt x="577595" y="651510"/>
                </a:lnTo>
                <a:lnTo>
                  <a:pt x="577595" y="217170"/>
                </a:lnTo>
                <a:lnTo>
                  <a:pt x="0" y="0"/>
                </a:lnTo>
                <a:lnTo>
                  <a:pt x="0" y="868680"/>
                </a:lnTo>
                <a:close/>
              </a:path>
            </a:pathLst>
          </a:custGeom>
          <a:ln w="32004">
            <a:solidFill>
              <a:srgbClr val="000000"/>
            </a:solidFill>
          </a:ln>
        </p:spPr>
        <p:txBody>
          <a:bodyPr wrap="square" lIns="0" tIns="0" rIns="0" bIns="0" rtlCol="0"/>
          <a:lstStyle/>
          <a:p>
            <a:endParaRPr/>
          </a:p>
        </p:txBody>
      </p:sp>
      <p:sp>
        <p:nvSpPr>
          <p:cNvPr id="4" name="object 4"/>
          <p:cNvSpPr/>
          <p:nvPr/>
        </p:nvSpPr>
        <p:spPr>
          <a:xfrm>
            <a:off x="4648961" y="3643121"/>
            <a:ext cx="577850" cy="867410"/>
          </a:xfrm>
          <a:custGeom>
            <a:avLst/>
            <a:gdLst/>
            <a:ahLst/>
            <a:cxnLst/>
            <a:rect l="l" t="t" r="r" b="b"/>
            <a:pathLst>
              <a:path w="577850" h="867410">
                <a:moveTo>
                  <a:pt x="0" y="0"/>
                </a:moveTo>
                <a:lnTo>
                  <a:pt x="0" y="867155"/>
                </a:lnTo>
                <a:lnTo>
                  <a:pt x="577596" y="650366"/>
                </a:lnTo>
                <a:lnTo>
                  <a:pt x="577596" y="216788"/>
                </a:lnTo>
                <a:lnTo>
                  <a:pt x="0" y="0"/>
                </a:lnTo>
                <a:close/>
              </a:path>
            </a:pathLst>
          </a:custGeom>
          <a:solidFill>
            <a:srgbClr val="99CCFF"/>
          </a:solidFill>
        </p:spPr>
        <p:txBody>
          <a:bodyPr wrap="square" lIns="0" tIns="0" rIns="0" bIns="0" rtlCol="0"/>
          <a:lstStyle/>
          <a:p>
            <a:endParaRPr/>
          </a:p>
        </p:txBody>
      </p:sp>
      <p:sp>
        <p:nvSpPr>
          <p:cNvPr id="5" name="object 5"/>
          <p:cNvSpPr/>
          <p:nvPr/>
        </p:nvSpPr>
        <p:spPr>
          <a:xfrm>
            <a:off x="4648961" y="3643121"/>
            <a:ext cx="577850" cy="867410"/>
          </a:xfrm>
          <a:custGeom>
            <a:avLst/>
            <a:gdLst/>
            <a:ahLst/>
            <a:cxnLst/>
            <a:rect l="l" t="t" r="r" b="b"/>
            <a:pathLst>
              <a:path w="577850" h="867410">
                <a:moveTo>
                  <a:pt x="0" y="867155"/>
                </a:moveTo>
                <a:lnTo>
                  <a:pt x="577596" y="650366"/>
                </a:lnTo>
                <a:lnTo>
                  <a:pt x="577596" y="216788"/>
                </a:lnTo>
                <a:lnTo>
                  <a:pt x="0" y="0"/>
                </a:lnTo>
                <a:lnTo>
                  <a:pt x="0" y="867155"/>
                </a:lnTo>
                <a:close/>
              </a:path>
            </a:pathLst>
          </a:custGeom>
          <a:ln w="32004">
            <a:solidFill>
              <a:srgbClr val="000000"/>
            </a:solidFill>
          </a:ln>
        </p:spPr>
        <p:txBody>
          <a:bodyPr wrap="square" lIns="0" tIns="0" rIns="0" bIns="0" rtlCol="0"/>
          <a:lstStyle/>
          <a:p>
            <a:endParaRPr/>
          </a:p>
        </p:txBody>
      </p:sp>
      <p:sp>
        <p:nvSpPr>
          <p:cNvPr id="6" name="object 6"/>
          <p:cNvSpPr/>
          <p:nvPr/>
        </p:nvSpPr>
        <p:spPr>
          <a:xfrm>
            <a:off x="8894826" y="3620261"/>
            <a:ext cx="579120" cy="868680"/>
          </a:xfrm>
          <a:custGeom>
            <a:avLst/>
            <a:gdLst/>
            <a:ahLst/>
            <a:cxnLst/>
            <a:rect l="l" t="t" r="r" b="b"/>
            <a:pathLst>
              <a:path w="579120" h="868679">
                <a:moveTo>
                  <a:pt x="0" y="0"/>
                </a:moveTo>
                <a:lnTo>
                  <a:pt x="0" y="868680"/>
                </a:lnTo>
                <a:lnTo>
                  <a:pt x="579120" y="651510"/>
                </a:lnTo>
                <a:lnTo>
                  <a:pt x="579120" y="217169"/>
                </a:lnTo>
                <a:lnTo>
                  <a:pt x="0" y="0"/>
                </a:lnTo>
                <a:close/>
              </a:path>
            </a:pathLst>
          </a:custGeom>
          <a:solidFill>
            <a:srgbClr val="99CCFF"/>
          </a:solidFill>
        </p:spPr>
        <p:txBody>
          <a:bodyPr wrap="square" lIns="0" tIns="0" rIns="0" bIns="0" rtlCol="0"/>
          <a:lstStyle/>
          <a:p>
            <a:endParaRPr/>
          </a:p>
        </p:txBody>
      </p:sp>
      <p:sp>
        <p:nvSpPr>
          <p:cNvPr id="7" name="object 7"/>
          <p:cNvSpPr/>
          <p:nvPr/>
        </p:nvSpPr>
        <p:spPr>
          <a:xfrm>
            <a:off x="8894826" y="3620261"/>
            <a:ext cx="579120" cy="868680"/>
          </a:xfrm>
          <a:custGeom>
            <a:avLst/>
            <a:gdLst/>
            <a:ahLst/>
            <a:cxnLst/>
            <a:rect l="l" t="t" r="r" b="b"/>
            <a:pathLst>
              <a:path w="579120" h="868679">
                <a:moveTo>
                  <a:pt x="0" y="868680"/>
                </a:moveTo>
                <a:lnTo>
                  <a:pt x="579120" y="651510"/>
                </a:lnTo>
                <a:lnTo>
                  <a:pt x="579120" y="217169"/>
                </a:lnTo>
                <a:lnTo>
                  <a:pt x="0" y="0"/>
                </a:lnTo>
                <a:lnTo>
                  <a:pt x="0" y="868680"/>
                </a:lnTo>
                <a:close/>
              </a:path>
            </a:pathLst>
          </a:custGeom>
          <a:ln w="32004">
            <a:solidFill>
              <a:srgbClr val="000000"/>
            </a:solidFill>
          </a:ln>
        </p:spPr>
        <p:txBody>
          <a:bodyPr wrap="square" lIns="0" tIns="0" rIns="0" bIns="0" rtlCol="0"/>
          <a:lstStyle/>
          <a:p>
            <a:endParaRPr/>
          </a:p>
        </p:txBody>
      </p:sp>
      <p:sp>
        <p:nvSpPr>
          <p:cNvPr id="8" name="object 8"/>
          <p:cNvSpPr/>
          <p:nvPr/>
        </p:nvSpPr>
        <p:spPr>
          <a:xfrm>
            <a:off x="6000750" y="3655314"/>
            <a:ext cx="579120" cy="868680"/>
          </a:xfrm>
          <a:custGeom>
            <a:avLst/>
            <a:gdLst/>
            <a:ahLst/>
            <a:cxnLst/>
            <a:rect l="l" t="t" r="r" b="b"/>
            <a:pathLst>
              <a:path w="579120" h="868679">
                <a:moveTo>
                  <a:pt x="0" y="0"/>
                </a:moveTo>
                <a:lnTo>
                  <a:pt x="0" y="868680"/>
                </a:lnTo>
                <a:lnTo>
                  <a:pt x="579120" y="651510"/>
                </a:lnTo>
                <a:lnTo>
                  <a:pt x="579120" y="217169"/>
                </a:lnTo>
                <a:lnTo>
                  <a:pt x="0" y="0"/>
                </a:lnTo>
                <a:close/>
              </a:path>
            </a:pathLst>
          </a:custGeom>
          <a:solidFill>
            <a:srgbClr val="99CCFF"/>
          </a:solidFill>
        </p:spPr>
        <p:txBody>
          <a:bodyPr wrap="square" lIns="0" tIns="0" rIns="0" bIns="0" rtlCol="0"/>
          <a:lstStyle/>
          <a:p>
            <a:endParaRPr/>
          </a:p>
        </p:txBody>
      </p:sp>
      <p:sp>
        <p:nvSpPr>
          <p:cNvPr id="9" name="object 9"/>
          <p:cNvSpPr/>
          <p:nvPr/>
        </p:nvSpPr>
        <p:spPr>
          <a:xfrm>
            <a:off x="6000750" y="3655314"/>
            <a:ext cx="579120" cy="868680"/>
          </a:xfrm>
          <a:custGeom>
            <a:avLst/>
            <a:gdLst/>
            <a:ahLst/>
            <a:cxnLst/>
            <a:rect l="l" t="t" r="r" b="b"/>
            <a:pathLst>
              <a:path w="579120" h="868679">
                <a:moveTo>
                  <a:pt x="0" y="868680"/>
                </a:moveTo>
                <a:lnTo>
                  <a:pt x="579120" y="651510"/>
                </a:lnTo>
                <a:lnTo>
                  <a:pt x="579120" y="217169"/>
                </a:lnTo>
                <a:lnTo>
                  <a:pt x="0" y="0"/>
                </a:lnTo>
                <a:lnTo>
                  <a:pt x="0" y="868680"/>
                </a:lnTo>
                <a:close/>
              </a:path>
            </a:pathLst>
          </a:custGeom>
          <a:ln w="32004">
            <a:solidFill>
              <a:srgbClr val="000000"/>
            </a:solidFill>
          </a:ln>
        </p:spPr>
        <p:txBody>
          <a:bodyPr wrap="square" lIns="0" tIns="0" rIns="0" bIns="0" rtlCol="0"/>
          <a:lstStyle/>
          <a:p>
            <a:endParaRPr/>
          </a:p>
        </p:txBody>
      </p:sp>
      <p:sp>
        <p:nvSpPr>
          <p:cNvPr id="10" name="object 10"/>
          <p:cNvSpPr/>
          <p:nvPr/>
        </p:nvSpPr>
        <p:spPr>
          <a:xfrm>
            <a:off x="2521458" y="4154423"/>
            <a:ext cx="728980" cy="96520"/>
          </a:xfrm>
          <a:custGeom>
            <a:avLst/>
            <a:gdLst/>
            <a:ahLst/>
            <a:cxnLst/>
            <a:rect l="l" t="t" r="r" b="b"/>
            <a:pathLst>
              <a:path w="728980" h="96520">
                <a:moveTo>
                  <a:pt x="632460" y="0"/>
                </a:moveTo>
                <a:lnTo>
                  <a:pt x="632460" y="96012"/>
                </a:lnTo>
                <a:lnTo>
                  <a:pt x="696468" y="64007"/>
                </a:lnTo>
                <a:lnTo>
                  <a:pt x="648461" y="64007"/>
                </a:lnTo>
                <a:lnTo>
                  <a:pt x="648461" y="32003"/>
                </a:lnTo>
                <a:lnTo>
                  <a:pt x="696467" y="32003"/>
                </a:lnTo>
                <a:lnTo>
                  <a:pt x="632460" y="0"/>
                </a:lnTo>
                <a:close/>
              </a:path>
              <a:path w="728980" h="96520">
                <a:moveTo>
                  <a:pt x="632460" y="32003"/>
                </a:moveTo>
                <a:lnTo>
                  <a:pt x="0" y="32003"/>
                </a:lnTo>
                <a:lnTo>
                  <a:pt x="0" y="64007"/>
                </a:lnTo>
                <a:lnTo>
                  <a:pt x="632460" y="64007"/>
                </a:lnTo>
                <a:lnTo>
                  <a:pt x="632460" y="32003"/>
                </a:lnTo>
                <a:close/>
              </a:path>
              <a:path w="728980" h="96520">
                <a:moveTo>
                  <a:pt x="696467" y="32003"/>
                </a:moveTo>
                <a:lnTo>
                  <a:pt x="648461" y="32003"/>
                </a:lnTo>
                <a:lnTo>
                  <a:pt x="648461" y="64007"/>
                </a:lnTo>
                <a:lnTo>
                  <a:pt x="696468" y="64007"/>
                </a:lnTo>
                <a:lnTo>
                  <a:pt x="728472" y="48006"/>
                </a:lnTo>
                <a:lnTo>
                  <a:pt x="696467" y="32003"/>
                </a:lnTo>
                <a:close/>
              </a:path>
            </a:pathLst>
          </a:custGeom>
          <a:solidFill>
            <a:srgbClr val="000000"/>
          </a:solidFill>
        </p:spPr>
        <p:txBody>
          <a:bodyPr wrap="square" lIns="0" tIns="0" rIns="0" bIns="0" rtlCol="0"/>
          <a:lstStyle/>
          <a:p>
            <a:endParaRPr/>
          </a:p>
        </p:txBody>
      </p:sp>
      <p:sp>
        <p:nvSpPr>
          <p:cNvPr id="11" name="object 11"/>
          <p:cNvSpPr/>
          <p:nvPr/>
        </p:nvSpPr>
        <p:spPr>
          <a:xfrm>
            <a:off x="3851910" y="4152900"/>
            <a:ext cx="775970" cy="96520"/>
          </a:xfrm>
          <a:custGeom>
            <a:avLst/>
            <a:gdLst/>
            <a:ahLst/>
            <a:cxnLst/>
            <a:rect l="l" t="t" r="r" b="b"/>
            <a:pathLst>
              <a:path w="775969" h="96520">
                <a:moveTo>
                  <a:pt x="679703" y="0"/>
                </a:moveTo>
                <a:lnTo>
                  <a:pt x="679703" y="96012"/>
                </a:lnTo>
                <a:lnTo>
                  <a:pt x="743712" y="64007"/>
                </a:lnTo>
                <a:lnTo>
                  <a:pt x="695706" y="64007"/>
                </a:lnTo>
                <a:lnTo>
                  <a:pt x="695706" y="32004"/>
                </a:lnTo>
                <a:lnTo>
                  <a:pt x="743712" y="32004"/>
                </a:lnTo>
                <a:lnTo>
                  <a:pt x="679703" y="0"/>
                </a:lnTo>
                <a:close/>
              </a:path>
              <a:path w="775969" h="96520">
                <a:moveTo>
                  <a:pt x="679703" y="32004"/>
                </a:moveTo>
                <a:lnTo>
                  <a:pt x="0" y="32004"/>
                </a:lnTo>
                <a:lnTo>
                  <a:pt x="0" y="64007"/>
                </a:lnTo>
                <a:lnTo>
                  <a:pt x="679703" y="64007"/>
                </a:lnTo>
                <a:lnTo>
                  <a:pt x="679703" y="32004"/>
                </a:lnTo>
                <a:close/>
              </a:path>
              <a:path w="775969" h="96520">
                <a:moveTo>
                  <a:pt x="743712" y="32004"/>
                </a:moveTo>
                <a:lnTo>
                  <a:pt x="695706" y="32004"/>
                </a:lnTo>
                <a:lnTo>
                  <a:pt x="695706" y="64007"/>
                </a:lnTo>
                <a:lnTo>
                  <a:pt x="743712" y="64007"/>
                </a:lnTo>
                <a:lnTo>
                  <a:pt x="775715" y="48006"/>
                </a:lnTo>
                <a:lnTo>
                  <a:pt x="743712" y="32004"/>
                </a:lnTo>
                <a:close/>
              </a:path>
            </a:pathLst>
          </a:custGeom>
          <a:solidFill>
            <a:srgbClr val="000000"/>
          </a:solidFill>
        </p:spPr>
        <p:txBody>
          <a:bodyPr wrap="square" lIns="0" tIns="0" rIns="0" bIns="0" rtlCol="0"/>
          <a:lstStyle/>
          <a:p>
            <a:endParaRPr/>
          </a:p>
        </p:txBody>
      </p:sp>
      <p:sp>
        <p:nvSpPr>
          <p:cNvPr id="12" name="object 12"/>
          <p:cNvSpPr/>
          <p:nvPr/>
        </p:nvSpPr>
        <p:spPr>
          <a:xfrm>
            <a:off x="5226558" y="4154423"/>
            <a:ext cx="777240" cy="96520"/>
          </a:xfrm>
          <a:custGeom>
            <a:avLst/>
            <a:gdLst/>
            <a:ahLst/>
            <a:cxnLst/>
            <a:rect l="l" t="t" r="r" b="b"/>
            <a:pathLst>
              <a:path w="777239" h="96520">
                <a:moveTo>
                  <a:pt x="681227" y="0"/>
                </a:moveTo>
                <a:lnTo>
                  <a:pt x="681227" y="96012"/>
                </a:lnTo>
                <a:lnTo>
                  <a:pt x="745236" y="64007"/>
                </a:lnTo>
                <a:lnTo>
                  <a:pt x="697229" y="64007"/>
                </a:lnTo>
                <a:lnTo>
                  <a:pt x="697229" y="32003"/>
                </a:lnTo>
                <a:lnTo>
                  <a:pt x="745235" y="32003"/>
                </a:lnTo>
                <a:lnTo>
                  <a:pt x="681227" y="0"/>
                </a:lnTo>
                <a:close/>
              </a:path>
              <a:path w="777239" h="96520">
                <a:moveTo>
                  <a:pt x="681227" y="32003"/>
                </a:moveTo>
                <a:lnTo>
                  <a:pt x="0" y="32003"/>
                </a:lnTo>
                <a:lnTo>
                  <a:pt x="0" y="64007"/>
                </a:lnTo>
                <a:lnTo>
                  <a:pt x="681227" y="64007"/>
                </a:lnTo>
                <a:lnTo>
                  <a:pt x="681227" y="32003"/>
                </a:lnTo>
                <a:close/>
              </a:path>
              <a:path w="777239" h="96520">
                <a:moveTo>
                  <a:pt x="745235" y="32003"/>
                </a:moveTo>
                <a:lnTo>
                  <a:pt x="697229" y="32003"/>
                </a:lnTo>
                <a:lnTo>
                  <a:pt x="697229" y="64007"/>
                </a:lnTo>
                <a:lnTo>
                  <a:pt x="745236" y="64007"/>
                </a:lnTo>
                <a:lnTo>
                  <a:pt x="777239" y="48006"/>
                </a:lnTo>
                <a:lnTo>
                  <a:pt x="745235" y="32003"/>
                </a:lnTo>
                <a:close/>
              </a:path>
            </a:pathLst>
          </a:custGeom>
          <a:solidFill>
            <a:srgbClr val="000000"/>
          </a:solidFill>
        </p:spPr>
        <p:txBody>
          <a:bodyPr wrap="square" lIns="0" tIns="0" rIns="0" bIns="0" rtlCol="0"/>
          <a:lstStyle/>
          <a:p>
            <a:endParaRPr/>
          </a:p>
        </p:txBody>
      </p:sp>
      <p:sp>
        <p:nvSpPr>
          <p:cNvPr id="13" name="object 13"/>
          <p:cNvSpPr/>
          <p:nvPr/>
        </p:nvSpPr>
        <p:spPr>
          <a:xfrm>
            <a:off x="8125206" y="4134611"/>
            <a:ext cx="777240" cy="96520"/>
          </a:xfrm>
          <a:custGeom>
            <a:avLst/>
            <a:gdLst/>
            <a:ahLst/>
            <a:cxnLst/>
            <a:rect l="l" t="t" r="r" b="b"/>
            <a:pathLst>
              <a:path w="777240" h="96520">
                <a:moveTo>
                  <a:pt x="681227" y="0"/>
                </a:moveTo>
                <a:lnTo>
                  <a:pt x="681227" y="96012"/>
                </a:lnTo>
                <a:lnTo>
                  <a:pt x="745236" y="64007"/>
                </a:lnTo>
                <a:lnTo>
                  <a:pt x="697229" y="64007"/>
                </a:lnTo>
                <a:lnTo>
                  <a:pt x="697229" y="32004"/>
                </a:lnTo>
                <a:lnTo>
                  <a:pt x="745236" y="32004"/>
                </a:lnTo>
                <a:lnTo>
                  <a:pt x="681227" y="0"/>
                </a:lnTo>
                <a:close/>
              </a:path>
              <a:path w="777240" h="96520">
                <a:moveTo>
                  <a:pt x="681227" y="32004"/>
                </a:moveTo>
                <a:lnTo>
                  <a:pt x="0" y="32004"/>
                </a:lnTo>
                <a:lnTo>
                  <a:pt x="0" y="64007"/>
                </a:lnTo>
                <a:lnTo>
                  <a:pt x="681227" y="64007"/>
                </a:lnTo>
                <a:lnTo>
                  <a:pt x="681227" y="32004"/>
                </a:lnTo>
                <a:close/>
              </a:path>
              <a:path w="777240" h="96520">
                <a:moveTo>
                  <a:pt x="745236" y="32004"/>
                </a:moveTo>
                <a:lnTo>
                  <a:pt x="697229" y="32004"/>
                </a:lnTo>
                <a:lnTo>
                  <a:pt x="697229" y="64007"/>
                </a:lnTo>
                <a:lnTo>
                  <a:pt x="745236" y="64007"/>
                </a:lnTo>
                <a:lnTo>
                  <a:pt x="777240" y="48006"/>
                </a:lnTo>
                <a:lnTo>
                  <a:pt x="745236" y="32004"/>
                </a:lnTo>
                <a:close/>
              </a:path>
            </a:pathLst>
          </a:custGeom>
          <a:solidFill>
            <a:srgbClr val="000000"/>
          </a:solidFill>
        </p:spPr>
        <p:txBody>
          <a:bodyPr wrap="square" lIns="0" tIns="0" rIns="0" bIns="0" rtlCol="0"/>
          <a:lstStyle/>
          <a:p>
            <a:endParaRPr/>
          </a:p>
        </p:txBody>
      </p:sp>
      <p:sp>
        <p:nvSpPr>
          <p:cNvPr id="14" name="object 14"/>
          <p:cNvSpPr/>
          <p:nvPr/>
        </p:nvSpPr>
        <p:spPr>
          <a:xfrm>
            <a:off x="5564885" y="3135630"/>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15" name="object 15"/>
          <p:cNvSpPr/>
          <p:nvPr/>
        </p:nvSpPr>
        <p:spPr>
          <a:xfrm>
            <a:off x="5555742" y="3924300"/>
            <a:ext cx="428625" cy="96520"/>
          </a:xfrm>
          <a:custGeom>
            <a:avLst/>
            <a:gdLst/>
            <a:ahLst/>
            <a:cxnLst/>
            <a:rect l="l" t="t" r="r" b="b"/>
            <a:pathLst>
              <a:path w="428625" h="96520">
                <a:moveTo>
                  <a:pt x="332232" y="0"/>
                </a:moveTo>
                <a:lnTo>
                  <a:pt x="332232" y="96012"/>
                </a:lnTo>
                <a:lnTo>
                  <a:pt x="396240" y="64007"/>
                </a:lnTo>
                <a:lnTo>
                  <a:pt x="348234" y="64007"/>
                </a:lnTo>
                <a:lnTo>
                  <a:pt x="348234" y="32004"/>
                </a:lnTo>
                <a:lnTo>
                  <a:pt x="396240" y="32004"/>
                </a:lnTo>
                <a:lnTo>
                  <a:pt x="332232" y="0"/>
                </a:lnTo>
                <a:close/>
              </a:path>
              <a:path w="428625" h="96520">
                <a:moveTo>
                  <a:pt x="332232" y="32004"/>
                </a:moveTo>
                <a:lnTo>
                  <a:pt x="0" y="32004"/>
                </a:lnTo>
                <a:lnTo>
                  <a:pt x="0" y="64007"/>
                </a:lnTo>
                <a:lnTo>
                  <a:pt x="332232" y="64007"/>
                </a:lnTo>
                <a:lnTo>
                  <a:pt x="332232" y="32004"/>
                </a:lnTo>
                <a:close/>
              </a:path>
              <a:path w="428625" h="96520">
                <a:moveTo>
                  <a:pt x="396240" y="32004"/>
                </a:moveTo>
                <a:lnTo>
                  <a:pt x="348234" y="32004"/>
                </a:lnTo>
                <a:lnTo>
                  <a:pt x="348234" y="64007"/>
                </a:lnTo>
                <a:lnTo>
                  <a:pt x="396240" y="64007"/>
                </a:lnTo>
                <a:lnTo>
                  <a:pt x="428244" y="48006"/>
                </a:lnTo>
                <a:lnTo>
                  <a:pt x="396240" y="32004"/>
                </a:lnTo>
                <a:close/>
              </a:path>
            </a:pathLst>
          </a:custGeom>
          <a:solidFill>
            <a:srgbClr val="000000"/>
          </a:solidFill>
        </p:spPr>
        <p:txBody>
          <a:bodyPr wrap="square" lIns="0" tIns="0" rIns="0" bIns="0" rtlCol="0"/>
          <a:lstStyle/>
          <a:p>
            <a:endParaRPr/>
          </a:p>
        </p:txBody>
      </p:sp>
      <p:sp>
        <p:nvSpPr>
          <p:cNvPr id="16" name="object 16"/>
          <p:cNvSpPr/>
          <p:nvPr/>
        </p:nvSpPr>
        <p:spPr>
          <a:xfrm>
            <a:off x="4214622" y="3137155"/>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17" name="object 17"/>
          <p:cNvSpPr/>
          <p:nvPr/>
        </p:nvSpPr>
        <p:spPr>
          <a:xfrm>
            <a:off x="4203955" y="3925823"/>
            <a:ext cx="429895" cy="96520"/>
          </a:xfrm>
          <a:custGeom>
            <a:avLst/>
            <a:gdLst/>
            <a:ahLst/>
            <a:cxnLst/>
            <a:rect l="l" t="t" r="r" b="b"/>
            <a:pathLst>
              <a:path w="429894" h="96520">
                <a:moveTo>
                  <a:pt x="333756" y="0"/>
                </a:moveTo>
                <a:lnTo>
                  <a:pt x="333756" y="96012"/>
                </a:lnTo>
                <a:lnTo>
                  <a:pt x="397764" y="64007"/>
                </a:lnTo>
                <a:lnTo>
                  <a:pt x="349757" y="64007"/>
                </a:lnTo>
                <a:lnTo>
                  <a:pt x="349757" y="32003"/>
                </a:lnTo>
                <a:lnTo>
                  <a:pt x="397763" y="32003"/>
                </a:lnTo>
                <a:lnTo>
                  <a:pt x="333756" y="0"/>
                </a:lnTo>
                <a:close/>
              </a:path>
              <a:path w="429894" h="96520">
                <a:moveTo>
                  <a:pt x="333756" y="32003"/>
                </a:moveTo>
                <a:lnTo>
                  <a:pt x="0" y="32003"/>
                </a:lnTo>
                <a:lnTo>
                  <a:pt x="0" y="64007"/>
                </a:lnTo>
                <a:lnTo>
                  <a:pt x="333756" y="64007"/>
                </a:lnTo>
                <a:lnTo>
                  <a:pt x="333756" y="32003"/>
                </a:lnTo>
                <a:close/>
              </a:path>
              <a:path w="429894" h="96520">
                <a:moveTo>
                  <a:pt x="397763" y="32003"/>
                </a:moveTo>
                <a:lnTo>
                  <a:pt x="349757" y="32003"/>
                </a:lnTo>
                <a:lnTo>
                  <a:pt x="349757" y="64007"/>
                </a:lnTo>
                <a:lnTo>
                  <a:pt x="397764" y="64007"/>
                </a:lnTo>
                <a:lnTo>
                  <a:pt x="429768" y="48006"/>
                </a:lnTo>
                <a:lnTo>
                  <a:pt x="397763" y="32003"/>
                </a:lnTo>
                <a:close/>
              </a:path>
            </a:pathLst>
          </a:custGeom>
          <a:solidFill>
            <a:srgbClr val="000000"/>
          </a:solidFill>
        </p:spPr>
        <p:txBody>
          <a:bodyPr wrap="square" lIns="0" tIns="0" rIns="0" bIns="0" rtlCol="0"/>
          <a:lstStyle/>
          <a:p>
            <a:endParaRPr/>
          </a:p>
        </p:txBody>
      </p:sp>
      <p:sp>
        <p:nvSpPr>
          <p:cNvPr id="18" name="object 18"/>
          <p:cNvSpPr/>
          <p:nvPr/>
        </p:nvSpPr>
        <p:spPr>
          <a:xfrm>
            <a:off x="2847594" y="3138678"/>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19" name="object 19"/>
          <p:cNvSpPr/>
          <p:nvPr/>
        </p:nvSpPr>
        <p:spPr>
          <a:xfrm>
            <a:off x="2836926" y="3927347"/>
            <a:ext cx="429895" cy="96520"/>
          </a:xfrm>
          <a:custGeom>
            <a:avLst/>
            <a:gdLst/>
            <a:ahLst/>
            <a:cxnLst/>
            <a:rect l="l" t="t" r="r" b="b"/>
            <a:pathLst>
              <a:path w="429894" h="96520">
                <a:moveTo>
                  <a:pt x="333756" y="0"/>
                </a:moveTo>
                <a:lnTo>
                  <a:pt x="333756" y="96012"/>
                </a:lnTo>
                <a:lnTo>
                  <a:pt x="397764" y="64007"/>
                </a:lnTo>
                <a:lnTo>
                  <a:pt x="349757" y="64007"/>
                </a:lnTo>
                <a:lnTo>
                  <a:pt x="349757" y="32003"/>
                </a:lnTo>
                <a:lnTo>
                  <a:pt x="397763" y="32003"/>
                </a:lnTo>
                <a:lnTo>
                  <a:pt x="333756" y="0"/>
                </a:lnTo>
                <a:close/>
              </a:path>
              <a:path w="429894" h="96520">
                <a:moveTo>
                  <a:pt x="333756" y="32003"/>
                </a:moveTo>
                <a:lnTo>
                  <a:pt x="0" y="32003"/>
                </a:lnTo>
                <a:lnTo>
                  <a:pt x="0" y="64007"/>
                </a:lnTo>
                <a:lnTo>
                  <a:pt x="333756" y="64007"/>
                </a:lnTo>
                <a:lnTo>
                  <a:pt x="333756" y="32003"/>
                </a:lnTo>
                <a:close/>
              </a:path>
              <a:path w="429894" h="96520">
                <a:moveTo>
                  <a:pt x="397763" y="32003"/>
                </a:moveTo>
                <a:lnTo>
                  <a:pt x="349757" y="32003"/>
                </a:lnTo>
                <a:lnTo>
                  <a:pt x="349757" y="64007"/>
                </a:lnTo>
                <a:lnTo>
                  <a:pt x="397764" y="64007"/>
                </a:lnTo>
                <a:lnTo>
                  <a:pt x="429768" y="48006"/>
                </a:lnTo>
                <a:lnTo>
                  <a:pt x="397763" y="32003"/>
                </a:lnTo>
                <a:close/>
              </a:path>
            </a:pathLst>
          </a:custGeom>
          <a:solidFill>
            <a:srgbClr val="000000"/>
          </a:solidFill>
        </p:spPr>
        <p:txBody>
          <a:bodyPr wrap="square" lIns="0" tIns="0" rIns="0" bIns="0" rtlCol="0"/>
          <a:lstStyle/>
          <a:p>
            <a:endParaRPr/>
          </a:p>
        </p:txBody>
      </p:sp>
      <p:sp>
        <p:nvSpPr>
          <p:cNvPr id="20" name="object 20"/>
          <p:cNvSpPr/>
          <p:nvPr/>
        </p:nvSpPr>
        <p:spPr>
          <a:xfrm>
            <a:off x="2846069" y="3124962"/>
            <a:ext cx="0" cy="833755"/>
          </a:xfrm>
          <a:custGeom>
            <a:avLst/>
            <a:gdLst/>
            <a:ahLst/>
            <a:cxnLst/>
            <a:rect l="l" t="t" r="r" b="b"/>
            <a:pathLst>
              <a:path h="833754">
                <a:moveTo>
                  <a:pt x="0" y="0"/>
                </a:moveTo>
                <a:lnTo>
                  <a:pt x="0" y="833627"/>
                </a:lnTo>
              </a:path>
            </a:pathLst>
          </a:custGeom>
          <a:ln w="32004">
            <a:solidFill>
              <a:srgbClr val="000000"/>
            </a:solidFill>
          </a:ln>
        </p:spPr>
        <p:txBody>
          <a:bodyPr wrap="square" lIns="0" tIns="0" rIns="0" bIns="0" rtlCol="0"/>
          <a:lstStyle/>
          <a:p>
            <a:endParaRPr/>
          </a:p>
        </p:txBody>
      </p:sp>
      <p:sp>
        <p:nvSpPr>
          <p:cNvPr id="21" name="object 21"/>
          <p:cNvSpPr/>
          <p:nvPr/>
        </p:nvSpPr>
        <p:spPr>
          <a:xfrm>
            <a:off x="2835403" y="3913632"/>
            <a:ext cx="429895" cy="96520"/>
          </a:xfrm>
          <a:custGeom>
            <a:avLst/>
            <a:gdLst/>
            <a:ahLst/>
            <a:cxnLst/>
            <a:rect l="l" t="t" r="r" b="b"/>
            <a:pathLst>
              <a:path w="429894" h="96520">
                <a:moveTo>
                  <a:pt x="333755" y="0"/>
                </a:moveTo>
                <a:lnTo>
                  <a:pt x="333755" y="96012"/>
                </a:lnTo>
                <a:lnTo>
                  <a:pt x="397764" y="64008"/>
                </a:lnTo>
                <a:lnTo>
                  <a:pt x="349758" y="64008"/>
                </a:lnTo>
                <a:lnTo>
                  <a:pt x="349758" y="32004"/>
                </a:lnTo>
                <a:lnTo>
                  <a:pt x="397764" y="32004"/>
                </a:lnTo>
                <a:lnTo>
                  <a:pt x="333755" y="0"/>
                </a:lnTo>
                <a:close/>
              </a:path>
              <a:path w="429894" h="96520">
                <a:moveTo>
                  <a:pt x="333755" y="32004"/>
                </a:moveTo>
                <a:lnTo>
                  <a:pt x="0" y="32004"/>
                </a:lnTo>
                <a:lnTo>
                  <a:pt x="0" y="64008"/>
                </a:lnTo>
                <a:lnTo>
                  <a:pt x="333755" y="64008"/>
                </a:lnTo>
                <a:lnTo>
                  <a:pt x="333755" y="32004"/>
                </a:lnTo>
                <a:close/>
              </a:path>
              <a:path w="429894" h="96520">
                <a:moveTo>
                  <a:pt x="397764" y="32004"/>
                </a:moveTo>
                <a:lnTo>
                  <a:pt x="349758" y="32004"/>
                </a:lnTo>
                <a:lnTo>
                  <a:pt x="349758" y="64008"/>
                </a:lnTo>
                <a:lnTo>
                  <a:pt x="397764" y="64008"/>
                </a:lnTo>
                <a:lnTo>
                  <a:pt x="429767" y="48006"/>
                </a:lnTo>
                <a:lnTo>
                  <a:pt x="397764" y="32004"/>
                </a:lnTo>
                <a:close/>
              </a:path>
            </a:pathLst>
          </a:custGeom>
          <a:solidFill>
            <a:srgbClr val="000000"/>
          </a:solidFill>
        </p:spPr>
        <p:txBody>
          <a:bodyPr wrap="square" lIns="0" tIns="0" rIns="0" bIns="0" rtlCol="0"/>
          <a:lstStyle/>
          <a:p>
            <a:endParaRPr/>
          </a:p>
        </p:txBody>
      </p:sp>
      <p:sp>
        <p:nvSpPr>
          <p:cNvPr id="22" name="object 22"/>
          <p:cNvSpPr/>
          <p:nvPr/>
        </p:nvSpPr>
        <p:spPr>
          <a:xfrm>
            <a:off x="8460485" y="3103627"/>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23" name="object 23"/>
          <p:cNvSpPr/>
          <p:nvPr/>
        </p:nvSpPr>
        <p:spPr>
          <a:xfrm>
            <a:off x="8451343" y="3892296"/>
            <a:ext cx="428625" cy="96520"/>
          </a:xfrm>
          <a:custGeom>
            <a:avLst/>
            <a:gdLst/>
            <a:ahLst/>
            <a:cxnLst/>
            <a:rect l="l" t="t" r="r" b="b"/>
            <a:pathLst>
              <a:path w="428625" h="96520">
                <a:moveTo>
                  <a:pt x="332231" y="0"/>
                </a:moveTo>
                <a:lnTo>
                  <a:pt x="332231" y="96011"/>
                </a:lnTo>
                <a:lnTo>
                  <a:pt x="396239" y="64007"/>
                </a:lnTo>
                <a:lnTo>
                  <a:pt x="348233" y="64007"/>
                </a:lnTo>
                <a:lnTo>
                  <a:pt x="348233" y="32003"/>
                </a:lnTo>
                <a:lnTo>
                  <a:pt x="396239" y="32003"/>
                </a:lnTo>
                <a:lnTo>
                  <a:pt x="332231" y="0"/>
                </a:lnTo>
                <a:close/>
              </a:path>
              <a:path w="428625" h="96520">
                <a:moveTo>
                  <a:pt x="332231" y="32003"/>
                </a:moveTo>
                <a:lnTo>
                  <a:pt x="0" y="32003"/>
                </a:lnTo>
                <a:lnTo>
                  <a:pt x="0" y="64007"/>
                </a:lnTo>
                <a:lnTo>
                  <a:pt x="332231" y="64007"/>
                </a:lnTo>
                <a:lnTo>
                  <a:pt x="332231" y="32003"/>
                </a:lnTo>
                <a:close/>
              </a:path>
              <a:path w="428625" h="96520">
                <a:moveTo>
                  <a:pt x="396239" y="32003"/>
                </a:moveTo>
                <a:lnTo>
                  <a:pt x="348233" y="32003"/>
                </a:lnTo>
                <a:lnTo>
                  <a:pt x="348233" y="64007"/>
                </a:lnTo>
                <a:lnTo>
                  <a:pt x="396239" y="64007"/>
                </a:lnTo>
                <a:lnTo>
                  <a:pt x="428243" y="48005"/>
                </a:lnTo>
                <a:lnTo>
                  <a:pt x="396239" y="32003"/>
                </a:lnTo>
                <a:close/>
              </a:path>
            </a:pathLst>
          </a:custGeom>
          <a:solidFill>
            <a:srgbClr val="000000"/>
          </a:solidFill>
        </p:spPr>
        <p:txBody>
          <a:bodyPr wrap="square" lIns="0" tIns="0" rIns="0" bIns="0" rtlCol="0"/>
          <a:lstStyle/>
          <a:p>
            <a:endParaRPr/>
          </a:p>
        </p:txBody>
      </p:sp>
      <p:sp>
        <p:nvSpPr>
          <p:cNvPr id="24" name="object 24"/>
          <p:cNvSpPr txBox="1"/>
          <p:nvPr/>
        </p:nvSpPr>
        <p:spPr>
          <a:xfrm>
            <a:off x="3507740" y="3888995"/>
            <a:ext cx="110489" cy="330835"/>
          </a:xfrm>
          <a:prstGeom prst="rect">
            <a:avLst/>
          </a:prstGeom>
        </p:spPr>
        <p:txBody>
          <a:bodyPr vert="horz" wrap="square" lIns="0" tIns="12700" rIns="0" bIns="0" rtlCol="0">
            <a:spAutoFit/>
          </a:bodyPr>
          <a:lstStyle/>
          <a:p>
            <a:pPr marL="12700">
              <a:spcBef>
                <a:spcPts val="100"/>
              </a:spcBef>
            </a:pPr>
            <a:r>
              <a:rPr sz="2000" b="1" i="1" dirty="0">
                <a:latin typeface="Times New Roman"/>
                <a:cs typeface="Times New Roman"/>
              </a:rPr>
              <a:t>f</a:t>
            </a:r>
            <a:endParaRPr sz="2000">
              <a:latin typeface="Times New Roman"/>
              <a:cs typeface="Times New Roman"/>
            </a:endParaRPr>
          </a:p>
        </p:txBody>
      </p:sp>
      <p:sp>
        <p:nvSpPr>
          <p:cNvPr id="25" name="object 25"/>
          <p:cNvSpPr txBox="1"/>
          <p:nvPr/>
        </p:nvSpPr>
        <p:spPr>
          <a:xfrm>
            <a:off x="6241797" y="3888995"/>
            <a:ext cx="110489" cy="330835"/>
          </a:xfrm>
          <a:prstGeom prst="rect">
            <a:avLst/>
          </a:prstGeom>
        </p:spPr>
        <p:txBody>
          <a:bodyPr vert="horz" wrap="square" lIns="0" tIns="12700" rIns="0" bIns="0" rtlCol="0">
            <a:spAutoFit/>
          </a:bodyPr>
          <a:lstStyle/>
          <a:p>
            <a:pPr marL="12700">
              <a:spcBef>
                <a:spcPts val="100"/>
              </a:spcBef>
            </a:pPr>
            <a:r>
              <a:rPr sz="2000" b="1" i="1" dirty="0">
                <a:latin typeface="Times New Roman"/>
                <a:cs typeface="Times New Roman"/>
              </a:rPr>
              <a:t>f</a:t>
            </a:r>
            <a:endParaRPr sz="2000">
              <a:latin typeface="Times New Roman"/>
              <a:cs typeface="Times New Roman"/>
            </a:endParaRPr>
          </a:p>
        </p:txBody>
      </p:sp>
      <p:sp>
        <p:nvSpPr>
          <p:cNvPr id="26" name="object 26"/>
          <p:cNvSpPr txBox="1"/>
          <p:nvPr/>
        </p:nvSpPr>
        <p:spPr>
          <a:xfrm>
            <a:off x="9136127" y="3866770"/>
            <a:ext cx="110489" cy="330835"/>
          </a:xfrm>
          <a:prstGeom prst="rect">
            <a:avLst/>
          </a:prstGeom>
        </p:spPr>
        <p:txBody>
          <a:bodyPr vert="horz" wrap="square" lIns="0" tIns="12700" rIns="0" bIns="0" rtlCol="0">
            <a:spAutoFit/>
          </a:bodyPr>
          <a:lstStyle/>
          <a:p>
            <a:pPr marL="12700">
              <a:spcBef>
                <a:spcPts val="100"/>
              </a:spcBef>
            </a:pPr>
            <a:r>
              <a:rPr sz="2000" b="1" i="1" dirty="0">
                <a:latin typeface="Times New Roman"/>
                <a:cs typeface="Times New Roman"/>
              </a:rPr>
              <a:t>f</a:t>
            </a:r>
            <a:endParaRPr sz="2000">
              <a:latin typeface="Times New Roman"/>
              <a:cs typeface="Times New Roman"/>
            </a:endParaRPr>
          </a:p>
        </p:txBody>
      </p:sp>
      <p:sp>
        <p:nvSpPr>
          <p:cNvPr id="27" name="object 27"/>
          <p:cNvSpPr txBox="1"/>
          <p:nvPr/>
        </p:nvSpPr>
        <p:spPr>
          <a:xfrm>
            <a:off x="1882851" y="4013072"/>
            <a:ext cx="541020" cy="299720"/>
          </a:xfrm>
          <a:prstGeom prst="rect">
            <a:avLst/>
          </a:prstGeom>
        </p:spPr>
        <p:txBody>
          <a:bodyPr vert="horz" wrap="square" lIns="0" tIns="12700" rIns="0" bIns="0" rtlCol="0">
            <a:spAutoFit/>
          </a:bodyPr>
          <a:lstStyle/>
          <a:p>
            <a:pPr marL="12700">
              <a:spcBef>
                <a:spcPts val="100"/>
              </a:spcBef>
            </a:pPr>
            <a:r>
              <a:rPr b="1" dirty="0">
                <a:latin typeface="Arial"/>
                <a:cs typeface="Arial"/>
              </a:rPr>
              <a:t>IV</a:t>
            </a:r>
            <a:r>
              <a:rPr b="1" spc="5" dirty="0">
                <a:latin typeface="Arial"/>
                <a:cs typeface="Arial"/>
              </a:rPr>
              <a:t>=</a:t>
            </a:r>
            <a:r>
              <a:rPr b="1" spc="-5" dirty="0">
                <a:latin typeface="Arial"/>
                <a:cs typeface="Arial"/>
              </a:rPr>
              <a:t>H</a:t>
            </a:r>
            <a:endParaRPr>
              <a:latin typeface="Arial"/>
              <a:cs typeface="Arial"/>
            </a:endParaRPr>
          </a:p>
        </p:txBody>
      </p:sp>
      <p:sp>
        <p:nvSpPr>
          <p:cNvPr id="28" name="object 28"/>
          <p:cNvSpPr txBox="1"/>
          <p:nvPr/>
        </p:nvSpPr>
        <p:spPr>
          <a:xfrm>
            <a:off x="2397964" y="4145660"/>
            <a:ext cx="110489" cy="197490"/>
          </a:xfrm>
          <a:prstGeom prst="rect">
            <a:avLst/>
          </a:prstGeom>
        </p:spPr>
        <p:txBody>
          <a:bodyPr vert="horz" wrap="square" lIns="0" tIns="12700" rIns="0" bIns="0" rtlCol="0">
            <a:spAutoFit/>
          </a:bodyPr>
          <a:lstStyle/>
          <a:p>
            <a:pPr marL="12700">
              <a:spcBef>
                <a:spcPts val="100"/>
              </a:spcBef>
            </a:pPr>
            <a:r>
              <a:rPr sz="1200" b="1" spc="-5" dirty="0">
                <a:latin typeface="Arial"/>
                <a:cs typeface="Arial"/>
              </a:rPr>
              <a:t>0</a:t>
            </a:r>
            <a:endParaRPr sz="1200">
              <a:latin typeface="Arial"/>
              <a:cs typeface="Arial"/>
            </a:endParaRPr>
          </a:p>
        </p:txBody>
      </p:sp>
      <p:sp>
        <p:nvSpPr>
          <p:cNvPr id="29" name="object 29"/>
          <p:cNvSpPr txBox="1"/>
          <p:nvPr/>
        </p:nvSpPr>
        <p:spPr>
          <a:xfrm>
            <a:off x="4080383" y="4277995"/>
            <a:ext cx="325755"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a:t>
            </a:r>
            <a:r>
              <a:rPr b="1" spc="-7" baseline="-20833" dirty="0">
                <a:latin typeface="Arial"/>
                <a:cs typeface="Arial"/>
              </a:rPr>
              <a:t>1</a:t>
            </a:r>
            <a:endParaRPr baseline="-20833">
              <a:latin typeface="Arial"/>
              <a:cs typeface="Arial"/>
            </a:endParaRPr>
          </a:p>
        </p:txBody>
      </p:sp>
      <p:sp>
        <p:nvSpPr>
          <p:cNvPr id="30" name="object 30"/>
          <p:cNvSpPr txBox="1"/>
          <p:nvPr/>
        </p:nvSpPr>
        <p:spPr>
          <a:xfrm>
            <a:off x="5483098" y="4277995"/>
            <a:ext cx="325755"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a:t>
            </a:r>
            <a:r>
              <a:rPr b="1" spc="-7" baseline="-20833" dirty="0">
                <a:latin typeface="Arial"/>
                <a:cs typeface="Arial"/>
              </a:rPr>
              <a:t>2</a:t>
            </a:r>
            <a:endParaRPr baseline="-20833">
              <a:latin typeface="Arial"/>
              <a:cs typeface="Arial"/>
            </a:endParaRPr>
          </a:p>
        </p:txBody>
      </p:sp>
      <p:sp>
        <p:nvSpPr>
          <p:cNvPr id="31" name="object 31"/>
          <p:cNvSpPr/>
          <p:nvPr/>
        </p:nvSpPr>
        <p:spPr>
          <a:xfrm>
            <a:off x="6593585" y="4133088"/>
            <a:ext cx="775970" cy="96520"/>
          </a:xfrm>
          <a:custGeom>
            <a:avLst/>
            <a:gdLst/>
            <a:ahLst/>
            <a:cxnLst/>
            <a:rect l="l" t="t" r="r" b="b"/>
            <a:pathLst>
              <a:path w="775970" h="96520">
                <a:moveTo>
                  <a:pt x="679703" y="0"/>
                </a:moveTo>
                <a:lnTo>
                  <a:pt x="679703" y="96012"/>
                </a:lnTo>
                <a:lnTo>
                  <a:pt x="743712" y="64007"/>
                </a:lnTo>
                <a:lnTo>
                  <a:pt x="695705" y="64007"/>
                </a:lnTo>
                <a:lnTo>
                  <a:pt x="695705" y="32004"/>
                </a:lnTo>
                <a:lnTo>
                  <a:pt x="743712" y="32004"/>
                </a:lnTo>
                <a:lnTo>
                  <a:pt x="679703" y="0"/>
                </a:lnTo>
                <a:close/>
              </a:path>
              <a:path w="775970" h="96520">
                <a:moveTo>
                  <a:pt x="679703" y="32004"/>
                </a:moveTo>
                <a:lnTo>
                  <a:pt x="0" y="32004"/>
                </a:lnTo>
                <a:lnTo>
                  <a:pt x="0" y="64007"/>
                </a:lnTo>
                <a:lnTo>
                  <a:pt x="679703" y="64007"/>
                </a:lnTo>
                <a:lnTo>
                  <a:pt x="679703" y="32004"/>
                </a:lnTo>
                <a:close/>
              </a:path>
              <a:path w="775970" h="96520">
                <a:moveTo>
                  <a:pt x="743712" y="32004"/>
                </a:moveTo>
                <a:lnTo>
                  <a:pt x="695705" y="32004"/>
                </a:lnTo>
                <a:lnTo>
                  <a:pt x="695705" y="64007"/>
                </a:lnTo>
                <a:lnTo>
                  <a:pt x="743712" y="64007"/>
                </a:lnTo>
                <a:lnTo>
                  <a:pt x="775715" y="48006"/>
                </a:lnTo>
                <a:lnTo>
                  <a:pt x="743712" y="32004"/>
                </a:lnTo>
                <a:close/>
              </a:path>
            </a:pathLst>
          </a:custGeom>
          <a:solidFill>
            <a:srgbClr val="000000"/>
          </a:solidFill>
        </p:spPr>
        <p:txBody>
          <a:bodyPr wrap="square" lIns="0" tIns="0" rIns="0" bIns="0" rtlCol="0"/>
          <a:lstStyle/>
          <a:p>
            <a:endParaRPr/>
          </a:p>
        </p:txBody>
      </p:sp>
      <p:sp>
        <p:nvSpPr>
          <p:cNvPr id="32" name="object 32"/>
          <p:cNvSpPr txBox="1"/>
          <p:nvPr/>
        </p:nvSpPr>
        <p:spPr>
          <a:xfrm>
            <a:off x="7542404" y="3840938"/>
            <a:ext cx="447675" cy="391795"/>
          </a:xfrm>
          <a:prstGeom prst="rect">
            <a:avLst/>
          </a:prstGeom>
        </p:spPr>
        <p:txBody>
          <a:bodyPr vert="horz" wrap="square" lIns="0" tIns="12700" rIns="0" bIns="0" rtlCol="0">
            <a:spAutoFit/>
          </a:bodyPr>
          <a:lstStyle/>
          <a:p>
            <a:pPr marL="12700">
              <a:spcBef>
                <a:spcPts val="100"/>
              </a:spcBef>
            </a:pPr>
            <a:r>
              <a:rPr sz="2400" b="1" dirty="0">
                <a:latin typeface="Arial"/>
                <a:cs typeface="Arial"/>
              </a:rPr>
              <a:t>. .</a:t>
            </a:r>
            <a:r>
              <a:rPr sz="2400" b="1" spc="-114" dirty="0">
                <a:latin typeface="Arial"/>
                <a:cs typeface="Arial"/>
              </a:rPr>
              <a:t> </a:t>
            </a:r>
            <a:r>
              <a:rPr sz="2400" b="1" dirty="0">
                <a:latin typeface="Arial"/>
                <a:cs typeface="Arial"/>
              </a:rPr>
              <a:t>.</a:t>
            </a:r>
            <a:endParaRPr sz="2400">
              <a:latin typeface="Arial"/>
              <a:cs typeface="Arial"/>
            </a:endParaRPr>
          </a:p>
        </p:txBody>
      </p:sp>
      <p:sp>
        <p:nvSpPr>
          <p:cNvPr id="33" name="object 33"/>
          <p:cNvSpPr/>
          <p:nvPr/>
        </p:nvSpPr>
        <p:spPr>
          <a:xfrm>
            <a:off x="2751582" y="3554729"/>
            <a:ext cx="175260" cy="149860"/>
          </a:xfrm>
          <a:custGeom>
            <a:avLst/>
            <a:gdLst/>
            <a:ahLst/>
            <a:cxnLst/>
            <a:rect l="l" t="t" r="r" b="b"/>
            <a:pathLst>
              <a:path w="175259" h="149860">
                <a:moveTo>
                  <a:pt x="175259" y="0"/>
                </a:moveTo>
                <a:lnTo>
                  <a:pt x="0" y="149352"/>
                </a:lnTo>
              </a:path>
            </a:pathLst>
          </a:custGeom>
          <a:ln w="32003">
            <a:solidFill>
              <a:srgbClr val="000000"/>
            </a:solidFill>
          </a:ln>
        </p:spPr>
        <p:txBody>
          <a:bodyPr wrap="square" lIns="0" tIns="0" rIns="0" bIns="0" rtlCol="0"/>
          <a:lstStyle/>
          <a:p>
            <a:endParaRPr/>
          </a:p>
        </p:txBody>
      </p:sp>
      <p:sp>
        <p:nvSpPr>
          <p:cNvPr id="34" name="object 34"/>
          <p:cNvSpPr/>
          <p:nvPr/>
        </p:nvSpPr>
        <p:spPr>
          <a:xfrm>
            <a:off x="4130801" y="3512058"/>
            <a:ext cx="175260" cy="149860"/>
          </a:xfrm>
          <a:custGeom>
            <a:avLst/>
            <a:gdLst/>
            <a:ahLst/>
            <a:cxnLst/>
            <a:rect l="l" t="t" r="r" b="b"/>
            <a:pathLst>
              <a:path w="175260" h="149860">
                <a:moveTo>
                  <a:pt x="175260" y="0"/>
                </a:moveTo>
                <a:lnTo>
                  <a:pt x="0" y="149351"/>
                </a:lnTo>
              </a:path>
            </a:pathLst>
          </a:custGeom>
          <a:ln w="32004">
            <a:solidFill>
              <a:srgbClr val="000000"/>
            </a:solidFill>
          </a:ln>
        </p:spPr>
        <p:txBody>
          <a:bodyPr wrap="square" lIns="0" tIns="0" rIns="0" bIns="0" rtlCol="0"/>
          <a:lstStyle/>
          <a:p>
            <a:endParaRPr/>
          </a:p>
        </p:txBody>
      </p:sp>
      <p:sp>
        <p:nvSpPr>
          <p:cNvPr id="35" name="object 35"/>
          <p:cNvSpPr txBox="1"/>
          <p:nvPr/>
        </p:nvSpPr>
        <p:spPr>
          <a:xfrm>
            <a:off x="2557679" y="3474466"/>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b</a:t>
            </a:r>
            <a:endParaRPr>
              <a:latin typeface="Arial"/>
              <a:cs typeface="Arial"/>
            </a:endParaRPr>
          </a:p>
        </p:txBody>
      </p:sp>
      <p:sp>
        <p:nvSpPr>
          <p:cNvPr id="36" name="object 36"/>
          <p:cNvSpPr/>
          <p:nvPr/>
        </p:nvSpPr>
        <p:spPr>
          <a:xfrm>
            <a:off x="5484114" y="3545585"/>
            <a:ext cx="175260" cy="149860"/>
          </a:xfrm>
          <a:custGeom>
            <a:avLst/>
            <a:gdLst/>
            <a:ahLst/>
            <a:cxnLst/>
            <a:rect l="l" t="t" r="r" b="b"/>
            <a:pathLst>
              <a:path w="175260" h="149860">
                <a:moveTo>
                  <a:pt x="175260" y="0"/>
                </a:moveTo>
                <a:lnTo>
                  <a:pt x="0" y="149351"/>
                </a:lnTo>
              </a:path>
            </a:pathLst>
          </a:custGeom>
          <a:ln w="32004">
            <a:solidFill>
              <a:srgbClr val="000000"/>
            </a:solidFill>
          </a:ln>
        </p:spPr>
        <p:txBody>
          <a:bodyPr wrap="square" lIns="0" tIns="0" rIns="0" bIns="0" rtlCol="0"/>
          <a:lstStyle/>
          <a:p>
            <a:endParaRPr/>
          </a:p>
        </p:txBody>
      </p:sp>
      <p:sp>
        <p:nvSpPr>
          <p:cNvPr id="37" name="object 37"/>
          <p:cNvSpPr/>
          <p:nvPr/>
        </p:nvSpPr>
        <p:spPr>
          <a:xfrm>
            <a:off x="8381238" y="3489198"/>
            <a:ext cx="175260" cy="147955"/>
          </a:xfrm>
          <a:custGeom>
            <a:avLst/>
            <a:gdLst/>
            <a:ahLst/>
            <a:cxnLst/>
            <a:rect l="l" t="t" r="r" b="b"/>
            <a:pathLst>
              <a:path w="175259" h="147954">
                <a:moveTo>
                  <a:pt x="175259" y="0"/>
                </a:moveTo>
                <a:lnTo>
                  <a:pt x="0" y="147827"/>
                </a:lnTo>
              </a:path>
            </a:pathLst>
          </a:custGeom>
          <a:ln w="32003">
            <a:solidFill>
              <a:srgbClr val="000000"/>
            </a:solidFill>
          </a:ln>
        </p:spPr>
        <p:txBody>
          <a:bodyPr wrap="square" lIns="0" tIns="0" rIns="0" bIns="0" rtlCol="0"/>
          <a:lstStyle/>
          <a:p>
            <a:endParaRPr/>
          </a:p>
        </p:txBody>
      </p:sp>
      <p:sp>
        <p:nvSpPr>
          <p:cNvPr id="38" name="object 38"/>
          <p:cNvSpPr txBox="1"/>
          <p:nvPr/>
        </p:nvSpPr>
        <p:spPr>
          <a:xfrm>
            <a:off x="8187691" y="3407791"/>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b</a:t>
            </a:r>
            <a:endParaRPr>
              <a:latin typeface="Arial"/>
              <a:cs typeface="Arial"/>
            </a:endParaRPr>
          </a:p>
        </p:txBody>
      </p:sp>
      <p:sp>
        <p:nvSpPr>
          <p:cNvPr id="39" name="object 39"/>
          <p:cNvSpPr/>
          <p:nvPr/>
        </p:nvSpPr>
        <p:spPr>
          <a:xfrm>
            <a:off x="2788158" y="4135374"/>
            <a:ext cx="175260" cy="147955"/>
          </a:xfrm>
          <a:custGeom>
            <a:avLst/>
            <a:gdLst/>
            <a:ahLst/>
            <a:cxnLst/>
            <a:rect l="l" t="t" r="r" b="b"/>
            <a:pathLst>
              <a:path w="175259" h="147954">
                <a:moveTo>
                  <a:pt x="175259" y="0"/>
                </a:moveTo>
                <a:lnTo>
                  <a:pt x="0" y="147827"/>
                </a:lnTo>
              </a:path>
            </a:pathLst>
          </a:custGeom>
          <a:ln w="32004">
            <a:solidFill>
              <a:srgbClr val="000000"/>
            </a:solidFill>
          </a:ln>
        </p:spPr>
        <p:txBody>
          <a:bodyPr wrap="square" lIns="0" tIns="0" rIns="0" bIns="0" rtlCol="0"/>
          <a:lstStyle/>
          <a:p>
            <a:endParaRPr/>
          </a:p>
        </p:txBody>
      </p:sp>
      <p:sp>
        <p:nvSpPr>
          <p:cNvPr id="40" name="object 40"/>
          <p:cNvSpPr txBox="1"/>
          <p:nvPr/>
        </p:nvSpPr>
        <p:spPr>
          <a:xfrm>
            <a:off x="2732329" y="3914394"/>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41" name="object 41"/>
          <p:cNvSpPr/>
          <p:nvPr/>
        </p:nvSpPr>
        <p:spPr>
          <a:xfrm>
            <a:off x="4098798" y="4136898"/>
            <a:ext cx="173990" cy="147955"/>
          </a:xfrm>
          <a:custGeom>
            <a:avLst/>
            <a:gdLst/>
            <a:ahLst/>
            <a:cxnLst/>
            <a:rect l="l" t="t" r="r" b="b"/>
            <a:pathLst>
              <a:path w="173989" h="147954">
                <a:moveTo>
                  <a:pt x="173735" y="0"/>
                </a:moveTo>
                <a:lnTo>
                  <a:pt x="0" y="147827"/>
                </a:lnTo>
              </a:path>
            </a:pathLst>
          </a:custGeom>
          <a:ln w="32004">
            <a:solidFill>
              <a:srgbClr val="000000"/>
            </a:solidFill>
          </a:ln>
        </p:spPr>
        <p:txBody>
          <a:bodyPr wrap="square" lIns="0" tIns="0" rIns="0" bIns="0" rtlCol="0"/>
          <a:lstStyle/>
          <a:p>
            <a:endParaRPr/>
          </a:p>
        </p:txBody>
      </p:sp>
      <p:sp>
        <p:nvSpPr>
          <p:cNvPr id="42" name="object 42"/>
          <p:cNvSpPr txBox="1"/>
          <p:nvPr/>
        </p:nvSpPr>
        <p:spPr>
          <a:xfrm>
            <a:off x="3939032" y="3453766"/>
            <a:ext cx="232410" cy="751205"/>
          </a:xfrm>
          <a:prstGeom prst="rect">
            <a:avLst/>
          </a:prstGeom>
        </p:spPr>
        <p:txBody>
          <a:bodyPr vert="horz" wrap="square" lIns="0" tIns="12700" rIns="0" bIns="0" rtlCol="0">
            <a:spAutoFit/>
          </a:bodyPr>
          <a:lstStyle/>
          <a:p>
            <a:pPr marL="12700">
              <a:spcBef>
                <a:spcPts val="100"/>
              </a:spcBef>
            </a:pPr>
            <a:r>
              <a:rPr spc="-5" dirty="0">
                <a:latin typeface="Arial"/>
                <a:cs typeface="Arial"/>
              </a:rPr>
              <a:t>b</a:t>
            </a:r>
            <a:endParaRPr>
              <a:latin typeface="Arial"/>
              <a:cs typeface="Arial"/>
            </a:endParaRPr>
          </a:p>
          <a:p>
            <a:pPr marL="91440">
              <a:spcBef>
                <a:spcPts val="1390"/>
              </a:spcBef>
            </a:pPr>
            <a:r>
              <a:rPr dirty="0">
                <a:latin typeface="Arial"/>
                <a:cs typeface="Arial"/>
              </a:rPr>
              <a:t>n</a:t>
            </a:r>
            <a:endParaRPr>
              <a:latin typeface="Arial"/>
              <a:cs typeface="Arial"/>
            </a:endParaRPr>
          </a:p>
        </p:txBody>
      </p:sp>
      <p:sp>
        <p:nvSpPr>
          <p:cNvPr id="43" name="object 43"/>
          <p:cNvSpPr/>
          <p:nvPr/>
        </p:nvSpPr>
        <p:spPr>
          <a:xfrm>
            <a:off x="5452109" y="4138421"/>
            <a:ext cx="175260" cy="149860"/>
          </a:xfrm>
          <a:custGeom>
            <a:avLst/>
            <a:gdLst/>
            <a:ahLst/>
            <a:cxnLst/>
            <a:rect l="l" t="t" r="r" b="b"/>
            <a:pathLst>
              <a:path w="175260" h="149860">
                <a:moveTo>
                  <a:pt x="175260" y="0"/>
                </a:moveTo>
                <a:lnTo>
                  <a:pt x="0" y="149351"/>
                </a:lnTo>
              </a:path>
            </a:pathLst>
          </a:custGeom>
          <a:ln w="32004">
            <a:solidFill>
              <a:srgbClr val="000000"/>
            </a:solidFill>
          </a:ln>
        </p:spPr>
        <p:txBody>
          <a:bodyPr wrap="square" lIns="0" tIns="0" rIns="0" bIns="0" rtlCol="0"/>
          <a:lstStyle/>
          <a:p>
            <a:endParaRPr/>
          </a:p>
        </p:txBody>
      </p:sp>
      <p:sp>
        <p:nvSpPr>
          <p:cNvPr id="44" name="object 44"/>
          <p:cNvSpPr txBox="1"/>
          <p:nvPr/>
        </p:nvSpPr>
        <p:spPr>
          <a:xfrm>
            <a:off x="4854067" y="3327495"/>
            <a:ext cx="695325" cy="895350"/>
          </a:xfrm>
          <a:prstGeom prst="rect">
            <a:avLst/>
          </a:prstGeom>
        </p:spPr>
        <p:txBody>
          <a:bodyPr vert="horz" wrap="square" lIns="0" tIns="149860" rIns="0" bIns="0" rtlCol="0">
            <a:spAutoFit/>
          </a:bodyPr>
          <a:lstStyle/>
          <a:p>
            <a:pPr marL="448309">
              <a:spcBef>
                <a:spcPts val="1180"/>
              </a:spcBef>
            </a:pPr>
            <a:r>
              <a:rPr dirty="0">
                <a:latin typeface="Arial"/>
                <a:cs typeface="Arial"/>
              </a:rPr>
              <a:t>b</a:t>
            </a:r>
            <a:endParaRPr>
              <a:latin typeface="Arial"/>
              <a:cs typeface="Arial"/>
            </a:endParaRPr>
          </a:p>
          <a:p>
            <a:pPr marL="12700">
              <a:spcBef>
                <a:spcPts val="1205"/>
              </a:spcBef>
              <a:tabLst>
                <a:tab pos="554990" algn="l"/>
              </a:tabLst>
            </a:pPr>
            <a:r>
              <a:rPr sz="2000" b="1" i="1" dirty="0">
                <a:latin typeface="Times New Roman"/>
                <a:cs typeface="Times New Roman"/>
              </a:rPr>
              <a:t>f	</a:t>
            </a:r>
            <a:r>
              <a:rPr spc="-5" dirty="0">
                <a:latin typeface="Arial"/>
                <a:cs typeface="Arial"/>
              </a:rPr>
              <a:t>n</a:t>
            </a:r>
            <a:endParaRPr>
              <a:latin typeface="Arial"/>
              <a:cs typeface="Arial"/>
            </a:endParaRPr>
          </a:p>
        </p:txBody>
      </p:sp>
      <p:sp>
        <p:nvSpPr>
          <p:cNvPr id="45" name="object 45"/>
          <p:cNvSpPr/>
          <p:nvPr/>
        </p:nvSpPr>
        <p:spPr>
          <a:xfrm>
            <a:off x="6808470" y="4114038"/>
            <a:ext cx="173990" cy="149860"/>
          </a:xfrm>
          <a:custGeom>
            <a:avLst/>
            <a:gdLst/>
            <a:ahLst/>
            <a:cxnLst/>
            <a:rect l="l" t="t" r="r" b="b"/>
            <a:pathLst>
              <a:path w="173989" h="149860">
                <a:moveTo>
                  <a:pt x="173735" y="0"/>
                </a:moveTo>
                <a:lnTo>
                  <a:pt x="0" y="149351"/>
                </a:lnTo>
              </a:path>
            </a:pathLst>
          </a:custGeom>
          <a:ln w="32004">
            <a:solidFill>
              <a:srgbClr val="000000"/>
            </a:solidFill>
          </a:ln>
        </p:spPr>
        <p:txBody>
          <a:bodyPr wrap="square" lIns="0" tIns="0" rIns="0" bIns="0" rtlCol="0"/>
          <a:lstStyle/>
          <a:p>
            <a:endParaRPr/>
          </a:p>
        </p:txBody>
      </p:sp>
      <p:sp>
        <p:nvSpPr>
          <p:cNvPr id="46" name="object 46"/>
          <p:cNvSpPr txBox="1"/>
          <p:nvPr/>
        </p:nvSpPr>
        <p:spPr>
          <a:xfrm>
            <a:off x="6752336" y="3893566"/>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47" name="object 47"/>
          <p:cNvSpPr/>
          <p:nvPr/>
        </p:nvSpPr>
        <p:spPr>
          <a:xfrm>
            <a:off x="8361426" y="4127753"/>
            <a:ext cx="175260" cy="149860"/>
          </a:xfrm>
          <a:custGeom>
            <a:avLst/>
            <a:gdLst/>
            <a:ahLst/>
            <a:cxnLst/>
            <a:rect l="l" t="t" r="r" b="b"/>
            <a:pathLst>
              <a:path w="175259" h="149860">
                <a:moveTo>
                  <a:pt x="175259" y="0"/>
                </a:moveTo>
                <a:lnTo>
                  <a:pt x="0" y="149352"/>
                </a:lnTo>
              </a:path>
            </a:pathLst>
          </a:custGeom>
          <a:ln w="32003">
            <a:solidFill>
              <a:srgbClr val="000000"/>
            </a:solidFill>
          </a:ln>
        </p:spPr>
        <p:txBody>
          <a:bodyPr wrap="square" lIns="0" tIns="0" rIns="0" bIns="0" rtlCol="0"/>
          <a:lstStyle/>
          <a:p>
            <a:endParaRPr/>
          </a:p>
        </p:txBody>
      </p:sp>
      <p:sp>
        <p:nvSpPr>
          <p:cNvPr id="48" name="object 48"/>
          <p:cNvSpPr txBox="1"/>
          <p:nvPr/>
        </p:nvSpPr>
        <p:spPr>
          <a:xfrm>
            <a:off x="8281417" y="3777996"/>
            <a:ext cx="460375" cy="834390"/>
          </a:xfrm>
          <a:prstGeom prst="rect">
            <a:avLst/>
          </a:prstGeom>
        </p:spPr>
        <p:txBody>
          <a:bodyPr vert="horz" wrap="square" lIns="0" tIns="142240" rIns="0" bIns="0" rtlCol="0">
            <a:spAutoFit/>
          </a:bodyPr>
          <a:lstStyle/>
          <a:p>
            <a:pPr marL="38100">
              <a:spcBef>
                <a:spcPts val="1120"/>
              </a:spcBef>
            </a:pPr>
            <a:r>
              <a:rPr spc="-5" dirty="0">
                <a:latin typeface="Arial"/>
                <a:cs typeface="Arial"/>
              </a:rPr>
              <a:t>n</a:t>
            </a:r>
            <a:endParaRPr>
              <a:latin typeface="Arial"/>
              <a:cs typeface="Arial"/>
            </a:endParaRPr>
          </a:p>
          <a:p>
            <a:pPr marL="71755">
              <a:spcBef>
                <a:spcPts val="1025"/>
              </a:spcBef>
            </a:pPr>
            <a:r>
              <a:rPr sz="2700" b="1" spc="-7" baseline="13888" dirty="0">
                <a:latin typeface="Arial"/>
                <a:cs typeface="Arial"/>
              </a:rPr>
              <a:t>H</a:t>
            </a:r>
            <a:r>
              <a:rPr sz="1200" b="1" spc="-5" dirty="0">
                <a:latin typeface="Arial"/>
                <a:cs typeface="Arial"/>
              </a:rPr>
              <a:t>t-1</a:t>
            </a:r>
            <a:endParaRPr sz="1200">
              <a:latin typeface="Arial"/>
              <a:cs typeface="Arial"/>
            </a:endParaRPr>
          </a:p>
        </p:txBody>
      </p:sp>
      <p:sp>
        <p:nvSpPr>
          <p:cNvPr id="49" name="object 49"/>
          <p:cNvSpPr/>
          <p:nvPr/>
        </p:nvSpPr>
        <p:spPr>
          <a:xfrm>
            <a:off x="9618726" y="3978402"/>
            <a:ext cx="175260" cy="149860"/>
          </a:xfrm>
          <a:custGeom>
            <a:avLst/>
            <a:gdLst/>
            <a:ahLst/>
            <a:cxnLst/>
            <a:rect l="l" t="t" r="r" b="b"/>
            <a:pathLst>
              <a:path w="175259" h="149860">
                <a:moveTo>
                  <a:pt x="175259" y="0"/>
                </a:moveTo>
                <a:lnTo>
                  <a:pt x="0" y="149352"/>
                </a:lnTo>
              </a:path>
            </a:pathLst>
          </a:custGeom>
          <a:ln w="32004">
            <a:solidFill>
              <a:srgbClr val="000000"/>
            </a:solidFill>
          </a:ln>
        </p:spPr>
        <p:txBody>
          <a:bodyPr wrap="square" lIns="0" tIns="0" rIns="0" bIns="0" rtlCol="0"/>
          <a:lstStyle/>
          <a:p>
            <a:endParaRPr/>
          </a:p>
        </p:txBody>
      </p:sp>
      <p:sp>
        <p:nvSpPr>
          <p:cNvPr id="50" name="object 50"/>
          <p:cNvSpPr txBox="1"/>
          <p:nvPr/>
        </p:nvSpPr>
        <p:spPr>
          <a:xfrm>
            <a:off x="1979677" y="4904994"/>
            <a:ext cx="3112135" cy="1244600"/>
          </a:xfrm>
          <a:prstGeom prst="rect">
            <a:avLst/>
          </a:prstGeom>
        </p:spPr>
        <p:txBody>
          <a:bodyPr vert="horz" wrap="square" lIns="0" tIns="12065" rIns="0" bIns="0" rtlCol="0">
            <a:spAutoFit/>
          </a:bodyPr>
          <a:lstStyle/>
          <a:p>
            <a:pPr marL="38100">
              <a:spcBef>
                <a:spcPts val="95"/>
              </a:spcBef>
            </a:pPr>
            <a:r>
              <a:rPr sz="1600" b="1" spc="-10" dirty="0">
                <a:latin typeface="Arial"/>
                <a:cs typeface="Arial"/>
              </a:rPr>
              <a:t>Legend:</a:t>
            </a:r>
            <a:endParaRPr sz="1600">
              <a:latin typeface="Arial"/>
              <a:cs typeface="Arial"/>
            </a:endParaRPr>
          </a:p>
          <a:p>
            <a:pPr marL="644525" indent="-150495">
              <a:buFont typeface="Wingdings"/>
              <a:buChar char=""/>
              <a:tabLst>
                <a:tab pos="645160" algn="l"/>
              </a:tabLst>
            </a:pPr>
            <a:r>
              <a:rPr sz="1600" b="1" spc="-5" dirty="0">
                <a:latin typeface="Arial"/>
                <a:cs typeface="Arial"/>
              </a:rPr>
              <a:t>IV : Initial</a:t>
            </a:r>
            <a:r>
              <a:rPr sz="1600" b="1" spc="55" dirty="0">
                <a:latin typeface="Arial"/>
                <a:cs typeface="Arial"/>
              </a:rPr>
              <a:t> </a:t>
            </a:r>
            <a:r>
              <a:rPr sz="1600" b="1" spc="-20" dirty="0">
                <a:latin typeface="Arial"/>
                <a:cs typeface="Arial"/>
              </a:rPr>
              <a:t>Value</a:t>
            </a:r>
            <a:endParaRPr sz="1600">
              <a:latin typeface="Arial"/>
              <a:cs typeface="Arial"/>
            </a:endParaRPr>
          </a:p>
          <a:p>
            <a:pPr marL="644525" indent="-150495">
              <a:buFont typeface="Wingdings"/>
              <a:buChar char=""/>
              <a:tabLst>
                <a:tab pos="645160" algn="l"/>
              </a:tabLst>
            </a:pPr>
            <a:r>
              <a:rPr sz="1600" b="1" spc="-5" dirty="0">
                <a:latin typeface="Arial"/>
                <a:cs typeface="Arial"/>
              </a:rPr>
              <a:t>H</a:t>
            </a:r>
            <a:r>
              <a:rPr sz="1575" b="1" spc="-7" baseline="-21164" dirty="0">
                <a:latin typeface="Arial"/>
                <a:cs typeface="Arial"/>
              </a:rPr>
              <a:t>i </a:t>
            </a:r>
            <a:r>
              <a:rPr sz="1600" b="1" spc="-5" dirty="0">
                <a:latin typeface="Arial"/>
                <a:cs typeface="Arial"/>
              </a:rPr>
              <a:t>: i-th Chaining</a:t>
            </a:r>
            <a:r>
              <a:rPr sz="1600" b="1" spc="-95" dirty="0">
                <a:latin typeface="Arial"/>
                <a:cs typeface="Arial"/>
              </a:rPr>
              <a:t> </a:t>
            </a:r>
            <a:r>
              <a:rPr sz="1600" b="1" spc="-10" dirty="0">
                <a:latin typeface="Arial"/>
                <a:cs typeface="Arial"/>
              </a:rPr>
              <a:t>variable</a:t>
            </a:r>
            <a:endParaRPr sz="1600">
              <a:latin typeface="Arial"/>
              <a:cs typeface="Arial"/>
            </a:endParaRPr>
          </a:p>
          <a:p>
            <a:pPr marL="644525" indent="-150495">
              <a:buFont typeface="Wingdings"/>
              <a:buChar char=""/>
              <a:tabLst>
                <a:tab pos="645160" algn="l"/>
              </a:tabLst>
            </a:pPr>
            <a:r>
              <a:rPr sz="1600" b="1" dirty="0">
                <a:latin typeface="Arial"/>
                <a:cs typeface="Arial"/>
              </a:rPr>
              <a:t>M</a:t>
            </a:r>
            <a:r>
              <a:rPr sz="1575" b="1" baseline="-21164" dirty="0">
                <a:latin typeface="Arial"/>
                <a:cs typeface="Arial"/>
              </a:rPr>
              <a:t>i </a:t>
            </a:r>
            <a:r>
              <a:rPr sz="1600" b="1" spc="-5" dirty="0">
                <a:latin typeface="Arial"/>
                <a:cs typeface="Arial"/>
              </a:rPr>
              <a:t>: i-th input</a:t>
            </a:r>
            <a:r>
              <a:rPr sz="1600" b="1" spc="-80" dirty="0">
                <a:latin typeface="Arial"/>
                <a:cs typeface="Arial"/>
              </a:rPr>
              <a:t> </a:t>
            </a:r>
            <a:r>
              <a:rPr sz="1600" b="1" spc="-5" dirty="0">
                <a:latin typeface="Arial"/>
                <a:cs typeface="Arial"/>
              </a:rPr>
              <a:t>block</a:t>
            </a:r>
            <a:endParaRPr sz="1600">
              <a:latin typeface="Arial"/>
              <a:cs typeface="Arial"/>
            </a:endParaRPr>
          </a:p>
          <a:p>
            <a:pPr marL="644525" indent="-150495">
              <a:buFont typeface="Wingdings"/>
              <a:buChar char=""/>
              <a:tabLst>
                <a:tab pos="645160" algn="l"/>
              </a:tabLst>
            </a:pPr>
            <a:r>
              <a:rPr sz="1600" b="1" spc="-5" dirty="0">
                <a:latin typeface="Arial"/>
                <a:cs typeface="Arial"/>
              </a:rPr>
              <a:t>f : Compression</a:t>
            </a:r>
            <a:r>
              <a:rPr sz="1600" b="1" dirty="0">
                <a:latin typeface="Arial"/>
                <a:cs typeface="Arial"/>
              </a:rPr>
              <a:t> </a:t>
            </a:r>
            <a:r>
              <a:rPr sz="1600" b="1" spc="-5" dirty="0">
                <a:latin typeface="Arial"/>
                <a:cs typeface="Arial"/>
              </a:rPr>
              <a:t>function</a:t>
            </a:r>
            <a:endParaRPr sz="1600">
              <a:latin typeface="Arial"/>
              <a:cs typeface="Arial"/>
            </a:endParaRPr>
          </a:p>
        </p:txBody>
      </p:sp>
      <p:sp>
        <p:nvSpPr>
          <p:cNvPr id="51" name="object 51"/>
          <p:cNvSpPr txBox="1"/>
          <p:nvPr/>
        </p:nvSpPr>
        <p:spPr>
          <a:xfrm>
            <a:off x="5636134" y="5126177"/>
            <a:ext cx="3618229" cy="1001394"/>
          </a:xfrm>
          <a:prstGeom prst="rect">
            <a:avLst/>
          </a:prstGeom>
        </p:spPr>
        <p:txBody>
          <a:bodyPr vert="horz" wrap="square" lIns="0" tIns="12065" rIns="0" bIns="0" rtlCol="0">
            <a:spAutoFit/>
          </a:bodyPr>
          <a:lstStyle/>
          <a:p>
            <a:pPr marL="161925" indent="-149860">
              <a:spcBef>
                <a:spcPts val="95"/>
              </a:spcBef>
              <a:buFont typeface="Wingdings"/>
              <a:buChar char=""/>
              <a:tabLst>
                <a:tab pos="162560" algn="l"/>
              </a:tabLst>
            </a:pPr>
            <a:r>
              <a:rPr sz="1600" b="1" spc="-5" dirty="0">
                <a:latin typeface="Arial"/>
                <a:cs typeface="Arial"/>
              </a:rPr>
              <a:t>g : </a:t>
            </a:r>
            <a:r>
              <a:rPr sz="1600" b="1" spc="-10" dirty="0">
                <a:latin typeface="Arial"/>
                <a:cs typeface="Arial"/>
              </a:rPr>
              <a:t>Output </a:t>
            </a:r>
            <a:r>
              <a:rPr sz="1600" b="1" spc="-5" dirty="0">
                <a:latin typeface="Arial"/>
                <a:cs typeface="Arial"/>
              </a:rPr>
              <a:t>transformation</a:t>
            </a:r>
            <a:r>
              <a:rPr sz="1600" b="1" spc="90" dirty="0">
                <a:latin typeface="Arial"/>
                <a:cs typeface="Arial"/>
              </a:rPr>
              <a:t> </a:t>
            </a:r>
            <a:r>
              <a:rPr sz="1600" b="1" spc="-5" dirty="0">
                <a:latin typeface="Arial"/>
                <a:cs typeface="Arial"/>
              </a:rPr>
              <a:t>(optional)</a:t>
            </a:r>
            <a:endParaRPr sz="1600" dirty="0">
              <a:latin typeface="Arial"/>
              <a:cs typeface="Arial"/>
            </a:endParaRPr>
          </a:p>
          <a:p>
            <a:pPr marL="161925" indent="-149860">
              <a:spcBef>
                <a:spcPts val="5"/>
              </a:spcBef>
              <a:buFont typeface="Wingdings"/>
              <a:buChar char=""/>
              <a:tabLst>
                <a:tab pos="162560" algn="l"/>
              </a:tabLst>
            </a:pPr>
            <a:r>
              <a:rPr sz="1600" b="1" spc="-5" dirty="0">
                <a:latin typeface="Arial"/>
                <a:cs typeface="Arial"/>
              </a:rPr>
              <a:t>t : Number of input</a:t>
            </a:r>
            <a:r>
              <a:rPr sz="1600" b="1" spc="65" dirty="0">
                <a:latin typeface="Arial"/>
                <a:cs typeface="Arial"/>
              </a:rPr>
              <a:t> </a:t>
            </a:r>
            <a:r>
              <a:rPr sz="1600" b="1" spc="-5" dirty="0">
                <a:latin typeface="Arial"/>
                <a:cs typeface="Arial"/>
              </a:rPr>
              <a:t>blocks</a:t>
            </a:r>
            <a:endParaRPr sz="1600" dirty="0">
              <a:latin typeface="Arial"/>
              <a:cs typeface="Arial"/>
            </a:endParaRPr>
          </a:p>
          <a:p>
            <a:pPr marL="161925" indent="-149860">
              <a:buFont typeface="Wingdings"/>
              <a:buChar char=""/>
              <a:tabLst>
                <a:tab pos="162560" algn="l"/>
              </a:tabLst>
            </a:pPr>
            <a:r>
              <a:rPr sz="1600" b="1" spc="-5" dirty="0">
                <a:latin typeface="Arial"/>
                <a:cs typeface="Arial"/>
              </a:rPr>
              <a:t>b : Block size in</a:t>
            </a:r>
            <a:r>
              <a:rPr sz="1600" b="1" spc="35" dirty="0">
                <a:latin typeface="Arial"/>
                <a:cs typeface="Arial"/>
              </a:rPr>
              <a:t> </a:t>
            </a:r>
            <a:r>
              <a:rPr sz="1600" b="1" spc="-5" dirty="0">
                <a:latin typeface="Arial"/>
                <a:cs typeface="Arial"/>
              </a:rPr>
              <a:t>bits</a:t>
            </a:r>
            <a:endParaRPr sz="1600" dirty="0">
              <a:latin typeface="Arial"/>
              <a:cs typeface="Arial"/>
            </a:endParaRPr>
          </a:p>
          <a:p>
            <a:pPr marL="161925" indent="-149860">
              <a:buFont typeface="Wingdings"/>
              <a:buChar char=""/>
              <a:tabLst>
                <a:tab pos="162560" algn="l"/>
              </a:tabLst>
            </a:pPr>
            <a:r>
              <a:rPr sz="1600" b="1" spc="-5" dirty="0">
                <a:latin typeface="Arial"/>
                <a:cs typeface="Arial"/>
              </a:rPr>
              <a:t>n : Hash code size in</a:t>
            </a:r>
            <a:r>
              <a:rPr sz="1600" b="1" spc="45" dirty="0">
                <a:latin typeface="Arial"/>
                <a:cs typeface="Arial"/>
              </a:rPr>
              <a:t> </a:t>
            </a:r>
            <a:r>
              <a:rPr sz="1600" b="1" spc="-5" dirty="0">
                <a:latin typeface="Arial"/>
                <a:cs typeface="Arial"/>
              </a:rPr>
              <a:t>bits</a:t>
            </a:r>
            <a:endParaRPr sz="1600" dirty="0">
              <a:latin typeface="Arial"/>
              <a:cs typeface="Arial"/>
            </a:endParaRPr>
          </a:p>
        </p:txBody>
      </p:sp>
      <p:sp>
        <p:nvSpPr>
          <p:cNvPr id="52" name="object 52"/>
          <p:cNvSpPr/>
          <p:nvPr/>
        </p:nvSpPr>
        <p:spPr>
          <a:xfrm>
            <a:off x="9743693" y="4504182"/>
            <a:ext cx="579120" cy="556260"/>
          </a:xfrm>
          <a:custGeom>
            <a:avLst/>
            <a:gdLst/>
            <a:ahLst/>
            <a:cxnLst/>
            <a:rect l="l" t="t" r="r" b="b"/>
            <a:pathLst>
              <a:path w="579120" h="556260">
                <a:moveTo>
                  <a:pt x="289559" y="0"/>
                </a:moveTo>
                <a:lnTo>
                  <a:pt x="242598" y="3638"/>
                </a:lnTo>
                <a:lnTo>
                  <a:pt x="198046" y="14173"/>
                </a:lnTo>
                <a:lnTo>
                  <a:pt x="156502" y="31032"/>
                </a:lnTo>
                <a:lnTo>
                  <a:pt x="118561" y="53644"/>
                </a:lnTo>
                <a:lnTo>
                  <a:pt x="84820" y="81438"/>
                </a:lnTo>
                <a:lnTo>
                  <a:pt x="55875" y="113842"/>
                </a:lnTo>
                <a:lnTo>
                  <a:pt x="32325" y="150285"/>
                </a:lnTo>
                <a:lnTo>
                  <a:pt x="14764" y="190195"/>
                </a:lnTo>
                <a:lnTo>
                  <a:pt x="3790" y="233000"/>
                </a:lnTo>
                <a:lnTo>
                  <a:pt x="0" y="278130"/>
                </a:lnTo>
                <a:lnTo>
                  <a:pt x="3790" y="323228"/>
                </a:lnTo>
                <a:lnTo>
                  <a:pt x="14764" y="366016"/>
                </a:lnTo>
                <a:lnTo>
                  <a:pt x="32325" y="405918"/>
                </a:lnTo>
                <a:lnTo>
                  <a:pt x="55875" y="442362"/>
                </a:lnTo>
                <a:lnTo>
                  <a:pt x="84820" y="474773"/>
                </a:lnTo>
                <a:lnTo>
                  <a:pt x="118561" y="502578"/>
                </a:lnTo>
                <a:lnTo>
                  <a:pt x="156502" y="525203"/>
                </a:lnTo>
                <a:lnTo>
                  <a:pt x="198046" y="542074"/>
                </a:lnTo>
                <a:lnTo>
                  <a:pt x="242598" y="552618"/>
                </a:lnTo>
                <a:lnTo>
                  <a:pt x="289559" y="556260"/>
                </a:lnTo>
                <a:lnTo>
                  <a:pt x="336521" y="552618"/>
                </a:lnTo>
                <a:lnTo>
                  <a:pt x="381073" y="542074"/>
                </a:lnTo>
                <a:lnTo>
                  <a:pt x="422617" y="525203"/>
                </a:lnTo>
                <a:lnTo>
                  <a:pt x="460558" y="502578"/>
                </a:lnTo>
                <a:lnTo>
                  <a:pt x="494299" y="474773"/>
                </a:lnTo>
                <a:lnTo>
                  <a:pt x="523244" y="442362"/>
                </a:lnTo>
                <a:lnTo>
                  <a:pt x="546794" y="405918"/>
                </a:lnTo>
                <a:lnTo>
                  <a:pt x="564355" y="366016"/>
                </a:lnTo>
                <a:lnTo>
                  <a:pt x="575329" y="323228"/>
                </a:lnTo>
                <a:lnTo>
                  <a:pt x="579120" y="278130"/>
                </a:lnTo>
                <a:lnTo>
                  <a:pt x="575329" y="233000"/>
                </a:lnTo>
                <a:lnTo>
                  <a:pt x="564355" y="190195"/>
                </a:lnTo>
                <a:lnTo>
                  <a:pt x="546794" y="150285"/>
                </a:lnTo>
                <a:lnTo>
                  <a:pt x="523244" y="113842"/>
                </a:lnTo>
                <a:lnTo>
                  <a:pt x="494299" y="81438"/>
                </a:lnTo>
                <a:lnTo>
                  <a:pt x="460558" y="53644"/>
                </a:lnTo>
                <a:lnTo>
                  <a:pt x="422617" y="31032"/>
                </a:lnTo>
                <a:lnTo>
                  <a:pt x="381073" y="14173"/>
                </a:lnTo>
                <a:lnTo>
                  <a:pt x="336521" y="3638"/>
                </a:lnTo>
                <a:lnTo>
                  <a:pt x="289559" y="0"/>
                </a:lnTo>
                <a:close/>
              </a:path>
            </a:pathLst>
          </a:custGeom>
          <a:solidFill>
            <a:srgbClr val="FFFF99"/>
          </a:solidFill>
        </p:spPr>
        <p:txBody>
          <a:bodyPr wrap="square" lIns="0" tIns="0" rIns="0" bIns="0" rtlCol="0"/>
          <a:lstStyle/>
          <a:p>
            <a:endParaRPr/>
          </a:p>
        </p:txBody>
      </p:sp>
      <p:sp>
        <p:nvSpPr>
          <p:cNvPr id="53" name="object 53"/>
          <p:cNvSpPr/>
          <p:nvPr/>
        </p:nvSpPr>
        <p:spPr>
          <a:xfrm>
            <a:off x="9743693" y="4504182"/>
            <a:ext cx="579120" cy="556260"/>
          </a:xfrm>
          <a:custGeom>
            <a:avLst/>
            <a:gdLst/>
            <a:ahLst/>
            <a:cxnLst/>
            <a:rect l="l" t="t" r="r" b="b"/>
            <a:pathLst>
              <a:path w="579120" h="556260">
                <a:moveTo>
                  <a:pt x="0" y="278130"/>
                </a:moveTo>
                <a:lnTo>
                  <a:pt x="3790" y="233000"/>
                </a:lnTo>
                <a:lnTo>
                  <a:pt x="14764" y="190195"/>
                </a:lnTo>
                <a:lnTo>
                  <a:pt x="32325" y="150285"/>
                </a:lnTo>
                <a:lnTo>
                  <a:pt x="55875" y="113842"/>
                </a:lnTo>
                <a:lnTo>
                  <a:pt x="84820" y="81438"/>
                </a:lnTo>
                <a:lnTo>
                  <a:pt x="118561" y="53644"/>
                </a:lnTo>
                <a:lnTo>
                  <a:pt x="156502" y="31032"/>
                </a:lnTo>
                <a:lnTo>
                  <a:pt x="198046" y="14173"/>
                </a:lnTo>
                <a:lnTo>
                  <a:pt x="242598" y="3638"/>
                </a:lnTo>
                <a:lnTo>
                  <a:pt x="289559" y="0"/>
                </a:lnTo>
                <a:lnTo>
                  <a:pt x="336521" y="3638"/>
                </a:lnTo>
                <a:lnTo>
                  <a:pt x="381073" y="14173"/>
                </a:lnTo>
                <a:lnTo>
                  <a:pt x="422617" y="31032"/>
                </a:lnTo>
                <a:lnTo>
                  <a:pt x="460558" y="53644"/>
                </a:lnTo>
                <a:lnTo>
                  <a:pt x="494299" y="81438"/>
                </a:lnTo>
                <a:lnTo>
                  <a:pt x="523244" y="113842"/>
                </a:lnTo>
                <a:lnTo>
                  <a:pt x="546794" y="150285"/>
                </a:lnTo>
                <a:lnTo>
                  <a:pt x="564355" y="190195"/>
                </a:lnTo>
                <a:lnTo>
                  <a:pt x="575329" y="233000"/>
                </a:lnTo>
                <a:lnTo>
                  <a:pt x="579120" y="278130"/>
                </a:lnTo>
                <a:lnTo>
                  <a:pt x="575329" y="323228"/>
                </a:lnTo>
                <a:lnTo>
                  <a:pt x="564355" y="366016"/>
                </a:lnTo>
                <a:lnTo>
                  <a:pt x="546794" y="405918"/>
                </a:lnTo>
                <a:lnTo>
                  <a:pt x="523244" y="442362"/>
                </a:lnTo>
                <a:lnTo>
                  <a:pt x="494299" y="474773"/>
                </a:lnTo>
                <a:lnTo>
                  <a:pt x="460558" y="502578"/>
                </a:lnTo>
                <a:lnTo>
                  <a:pt x="422617" y="525203"/>
                </a:lnTo>
                <a:lnTo>
                  <a:pt x="381073" y="542074"/>
                </a:lnTo>
                <a:lnTo>
                  <a:pt x="336521" y="552618"/>
                </a:lnTo>
                <a:lnTo>
                  <a:pt x="289559" y="556260"/>
                </a:lnTo>
                <a:lnTo>
                  <a:pt x="242598" y="552618"/>
                </a:lnTo>
                <a:lnTo>
                  <a:pt x="198046" y="542074"/>
                </a:lnTo>
                <a:lnTo>
                  <a:pt x="156502" y="525203"/>
                </a:lnTo>
                <a:lnTo>
                  <a:pt x="118561" y="502578"/>
                </a:lnTo>
                <a:lnTo>
                  <a:pt x="84820" y="474773"/>
                </a:lnTo>
                <a:lnTo>
                  <a:pt x="55875" y="442362"/>
                </a:lnTo>
                <a:lnTo>
                  <a:pt x="32325" y="405918"/>
                </a:lnTo>
                <a:lnTo>
                  <a:pt x="14764" y="366016"/>
                </a:lnTo>
                <a:lnTo>
                  <a:pt x="3790" y="323228"/>
                </a:lnTo>
                <a:lnTo>
                  <a:pt x="0" y="278130"/>
                </a:lnTo>
                <a:close/>
              </a:path>
            </a:pathLst>
          </a:custGeom>
          <a:ln w="32004">
            <a:solidFill>
              <a:srgbClr val="000000"/>
            </a:solidFill>
          </a:ln>
        </p:spPr>
        <p:txBody>
          <a:bodyPr wrap="square" lIns="0" tIns="0" rIns="0" bIns="0" rtlCol="0"/>
          <a:lstStyle/>
          <a:p>
            <a:endParaRPr/>
          </a:p>
        </p:txBody>
      </p:sp>
      <p:sp>
        <p:nvSpPr>
          <p:cNvPr id="54" name="object 54"/>
          <p:cNvSpPr txBox="1"/>
          <p:nvPr/>
        </p:nvSpPr>
        <p:spPr>
          <a:xfrm>
            <a:off x="9464803" y="3744849"/>
            <a:ext cx="972819" cy="1181735"/>
          </a:xfrm>
          <a:prstGeom prst="rect">
            <a:avLst/>
          </a:prstGeom>
        </p:spPr>
        <p:txBody>
          <a:bodyPr vert="horz" wrap="square" lIns="0" tIns="26034" rIns="0" bIns="0" rtlCol="0">
            <a:spAutoFit/>
          </a:bodyPr>
          <a:lstStyle/>
          <a:p>
            <a:pPr marL="38100">
              <a:spcBef>
                <a:spcPts val="204"/>
              </a:spcBef>
              <a:tabLst>
                <a:tab pos="569595" algn="l"/>
                <a:tab pos="718185" algn="l"/>
              </a:tabLst>
            </a:pPr>
            <a:r>
              <a:rPr u="heavy" spc="80" dirty="0">
                <a:uFill>
                  <a:solidFill>
                    <a:srgbClr val="000000"/>
                  </a:solidFill>
                </a:uFill>
                <a:latin typeface="Arial"/>
                <a:cs typeface="Arial"/>
              </a:rPr>
              <a:t> </a:t>
            </a:r>
            <a:r>
              <a:rPr u="heavy" spc="-5" dirty="0">
                <a:uFill>
                  <a:solidFill>
                    <a:srgbClr val="000000"/>
                  </a:solidFill>
                </a:uFill>
                <a:latin typeface="Arial"/>
                <a:cs typeface="Arial"/>
              </a:rPr>
              <a:t>n	</a:t>
            </a:r>
            <a:r>
              <a:rPr spc="-5" dirty="0">
                <a:latin typeface="Arial"/>
                <a:cs typeface="Arial"/>
              </a:rPr>
              <a:t>	</a:t>
            </a:r>
            <a:r>
              <a:rPr sz="2700" b="1" spc="-7" baseline="-37037" dirty="0">
                <a:latin typeface="Arial"/>
                <a:cs typeface="Arial"/>
              </a:rPr>
              <a:t>H</a:t>
            </a:r>
            <a:endParaRPr sz="2700" baseline="-37037">
              <a:latin typeface="Arial"/>
              <a:cs typeface="Arial"/>
            </a:endParaRPr>
          </a:p>
          <a:p>
            <a:pPr marR="30480" algn="r">
              <a:spcBef>
                <a:spcPts val="75"/>
              </a:spcBef>
            </a:pPr>
            <a:r>
              <a:rPr sz="1200" b="1" dirty="0">
                <a:latin typeface="Arial"/>
                <a:cs typeface="Arial"/>
              </a:rPr>
              <a:t>t</a:t>
            </a:r>
            <a:endParaRPr sz="1200">
              <a:latin typeface="Arial"/>
              <a:cs typeface="Arial"/>
            </a:endParaRPr>
          </a:p>
          <a:p>
            <a:pPr>
              <a:lnSpc>
                <a:spcPct val="100000"/>
              </a:lnSpc>
            </a:pPr>
            <a:endParaRPr sz="1300">
              <a:latin typeface="Times New Roman"/>
              <a:cs typeface="Times New Roman"/>
            </a:endParaRPr>
          </a:p>
          <a:p>
            <a:pPr marL="515620">
              <a:spcBef>
                <a:spcPts val="944"/>
              </a:spcBef>
            </a:pPr>
            <a:r>
              <a:rPr sz="2400" b="1" i="1" dirty="0">
                <a:latin typeface="Times New Roman"/>
                <a:cs typeface="Times New Roman"/>
              </a:rPr>
              <a:t>g</a:t>
            </a:r>
            <a:endParaRPr sz="2400">
              <a:latin typeface="Times New Roman"/>
              <a:cs typeface="Times New Roman"/>
            </a:endParaRPr>
          </a:p>
        </p:txBody>
      </p:sp>
      <p:sp>
        <p:nvSpPr>
          <p:cNvPr id="55" name="object 55"/>
          <p:cNvSpPr/>
          <p:nvPr/>
        </p:nvSpPr>
        <p:spPr>
          <a:xfrm>
            <a:off x="9974580" y="4040885"/>
            <a:ext cx="96520" cy="451484"/>
          </a:xfrm>
          <a:custGeom>
            <a:avLst/>
            <a:gdLst/>
            <a:ahLst/>
            <a:cxnLst/>
            <a:rect l="l" t="t" r="r" b="b"/>
            <a:pathLst>
              <a:path w="96520" h="451485">
                <a:moveTo>
                  <a:pt x="32003" y="355091"/>
                </a:moveTo>
                <a:lnTo>
                  <a:pt x="0" y="355091"/>
                </a:lnTo>
                <a:lnTo>
                  <a:pt x="48005" y="451103"/>
                </a:lnTo>
                <a:lnTo>
                  <a:pt x="88011" y="371094"/>
                </a:lnTo>
                <a:lnTo>
                  <a:pt x="32003" y="371094"/>
                </a:lnTo>
                <a:lnTo>
                  <a:pt x="32003" y="355091"/>
                </a:lnTo>
                <a:close/>
              </a:path>
              <a:path w="96520" h="451485">
                <a:moveTo>
                  <a:pt x="64008" y="0"/>
                </a:moveTo>
                <a:lnTo>
                  <a:pt x="32003" y="0"/>
                </a:lnTo>
                <a:lnTo>
                  <a:pt x="32003" y="371094"/>
                </a:lnTo>
                <a:lnTo>
                  <a:pt x="64008" y="371094"/>
                </a:lnTo>
                <a:lnTo>
                  <a:pt x="64008" y="0"/>
                </a:lnTo>
                <a:close/>
              </a:path>
              <a:path w="96520" h="451485">
                <a:moveTo>
                  <a:pt x="96012" y="355091"/>
                </a:moveTo>
                <a:lnTo>
                  <a:pt x="64008" y="355091"/>
                </a:lnTo>
                <a:lnTo>
                  <a:pt x="64008" y="371094"/>
                </a:lnTo>
                <a:lnTo>
                  <a:pt x="88011" y="371094"/>
                </a:lnTo>
                <a:lnTo>
                  <a:pt x="96012" y="355091"/>
                </a:lnTo>
                <a:close/>
              </a:path>
            </a:pathLst>
          </a:custGeom>
          <a:solidFill>
            <a:srgbClr val="000000"/>
          </a:solidFill>
        </p:spPr>
        <p:txBody>
          <a:bodyPr wrap="square" lIns="0" tIns="0" rIns="0" bIns="0" rtlCol="0"/>
          <a:lstStyle/>
          <a:p>
            <a:endParaRPr/>
          </a:p>
        </p:txBody>
      </p:sp>
      <p:sp>
        <p:nvSpPr>
          <p:cNvPr id="56" name="object 56"/>
          <p:cNvSpPr/>
          <p:nvPr/>
        </p:nvSpPr>
        <p:spPr>
          <a:xfrm>
            <a:off x="9988295" y="5077205"/>
            <a:ext cx="96520" cy="451484"/>
          </a:xfrm>
          <a:custGeom>
            <a:avLst/>
            <a:gdLst/>
            <a:ahLst/>
            <a:cxnLst/>
            <a:rect l="l" t="t" r="r" b="b"/>
            <a:pathLst>
              <a:path w="96520" h="451485">
                <a:moveTo>
                  <a:pt x="32003" y="355092"/>
                </a:moveTo>
                <a:lnTo>
                  <a:pt x="0" y="355092"/>
                </a:lnTo>
                <a:lnTo>
                  <a:pt x="48005" y="451104"/>
                </a:lnTo>
                <a:lnTo>
                  <a:pt x="88010" y="371094"/>
                </a:lnTo>
                <a:lnTo>
                  <a:pt x="32003" y="371094"/>
                </a:lnTo>
                <a:lnTo>
                  <a:pt x="32003" y="355092"/>
                </a:lnTo>
                <a:close/>
              </a:path>
              <a:path w="96520" h="451485">
                <a:moveTo>
                  <a:pt x="64007" y="0"/>
                </a:moveTo>
                <a:lnTo>
                  <a:pt x="32003" y="0"/>
                </a:lnTo>
                <a:lnTo>
                  <a:pt x="32003" y="371094"/>
                </a:lnTo>
                <a:lnTo>
                  <a:pt x="64007" y="371094"/>
                </a:lnTo>
                <a:lnTo>
                  <a:pt x="64007" y="0"/>
                </a:lnTo>
                <a:close/>
              </a:path>
              <a:path w="96520" h="451485">
                <a:moveTo>
                  <a:pt x="96011" y="355092"/>
                </a:moveTo>
                <a:lnTo>
                  <a:pt x="64007" y="355092"/>
                </a:lnTo>
                <a:lnTo>
                  <a:pt x="64007" y="371094"/>
                </a:lnTo>
                <a:lnTo>
                  <a:pt x="88010" y="371094"/>
                </a:lnTo>
                <a:lnTo>
                  <a:pt x="96011" y="355092"/>
                </a:lnTo>
                <a:close/>
              </a:path>
            </a:pathLst>
          </a:custGeom>
          <a:solidFill>
            <a:srgbClr val="000000"/>
          </a:solidFill>
        </p:spPr>
        <p:txBody>
          <a:bodyPr wrap="square" lIns="0" tIns="0" rIns="0" bIns="0" rtlCol="0"/>
          <a:lstStyle/>
          <a:p>
            <a:endParaRPr/>
          </a:p>
        </p:txBody>
      </p:sp>
      <p:sp>
        <p:nvSpPr>
          <p:cNvPr id="57" name="object 57"/>
          <p:cNvSpPr txBox="1"/>
          <p:nvPr/>
        </p:nvSpPr>
        <p:spPr>
          <a:xfrm>
            <a:off x="9748519" y="5534965"/>
            <a:ext cx="521334" cy="300355"/>
          </a:xfrm>
          <a:prstGeom prst="rect">
            <a:avLst/>
          </a:prstGeom>
        </p:spPr>
        <p:txBody>
          <a:bodyPr vert="horz" wrap="square" lIns="0" tIns="12700" rIns="0" bIns="0" rtlCol="0">
            <a:spAutoFit/>
          </a:bodyPr>
          <a:lstStyle/>
          <a:p>
            <a:pPr marL="12700">
              <a:spcBef>
                <a:spcPts val="100"/>
              </a:spcBef>
            </a:pPr>
            <a:r>
              <a:rPr b="1" dirty="0">
                <a:latin typeface="Arial"/>
                <a:cs typeface="Arial"/>
              </a:rPr>
              <a:t>h(m)</a:t>
            </a:r>
            <a:endParaRPr>
              <a:latin typeface="Arial"/>
              <a:cs typeface="Arial"/>
            </a:endParaRPr>
          </a:p>
        </p:txBody>
      </p:sp>
      <p:sp>
        <p:nvSpPr>
          <p:cNvPr id="58" name="object 58"/>
          <p:cNvSpPr txBox="1">
            <a:spLocks noGrp="1"/>
          </p:cNvSpPr>
          <p:nvPr>
            <p:ph type="title"/>
          </p:nvPr>
        </p:nvSpPr>
        <p:spPr>
          <a:xfrm>
            <a:off x="847285" y="80968"/>
            <a:ext cx="11922369"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cs typeface="Arial"/>
              </a:rPr>
              <a:t>Construction </a:t>
            </a:r>
            <a:r>
              <a:rPr sz="4800" dirty="0">
                <a:cs typeface="Arial"/>
              </a:rPr>
              <a:t>of </a:t>
            </a:r>
            <a:r>
              <a:rPr sz="4800" spc="-5" dirty="0">
                <a:cs typeface="Arial"/>
              </a:rPr>
              <a:t>a Secure Hash</a:t>
            </a:r>
            <a:r>
              <a:rPr sz="4800" spc="65" dirty="0">
                <a:cs typeface="Arial"/>
              </a:rPr>
              <a:t> </a:t>
            </a:r>
            <a:r>
              <a:rPr sz="4800" spc="-5" dirty="0">
                <a:cs typeface="Arial"/>
              </a:rPr>
              <a:t>Function</a:t>
            </a:r>
            <a:endParaRPr sz="4800" dirty="0">
              <a:cs typeface="Arial"/>
            </a:endParaRPr>
          </a:p>
        </p:txBody>
      </p:sp>
      <p:graphicFrame>
        <p:nvGraphicFramePr>
          <p:cNvPr id="59" name="object 59"/>
          <p:cNvGraphicFramePr>
            <a:graphicFrameLocks noGrp="1"/>
          </p:cNvGraphicFramePr>
          <p:nvPr>
            <p:extLst>
              <p:ext uri="{D42A27DB-BD31-4B8C-83A1-F6EECF244321}">
                <p14:modId xmlns:p14="http://schemas.microsoft.com/office/powerpoint/2010/main" val="2932873372"/>
              </p:ext>
            </p:extLst>
          </p:nvPr>
        </p:nvGraphicFramePr>
        <p:xfrm>
          <a:off x="2369059" y="1371600"/>
          <a:ext cx="6555105" cy="499872"/>
        </p:xfrm>
        <a:graphic>
          <a:graphicData uri="http://schemas.openxmlformats.org/drawingml/2006/table">
            <a:tbl>
              <a:tblPr firstRow="1" bandRow="1">
                <a:tableStyleId>{2D5ABB26-0587-4C30-8999-92F81FD0307C}</a:tableStyleId>
              </a:tblPr>
              <a:tblGrid>
                <a:gridCol w="3674004">
                  <a:extLst>
                    <a:ext uri="{9D8B030D-6E8A-4147-A177-3AD203B41FA5}">
                      <a16:colId xmlns:a16="http://schemas.microsoft.com/office/drawing/2014/main" val="20000"/>
                    </a:ext>
                  </a:extLst>
                </a:gridCol>
                <a:gridCol w="501031">
                  <a:extLst>
                    <a:ext uri="{9D8B030D-6E8A-4147-A177-3AD203B41FA5}">
                      <a16:colId xmlns:a16="http://schemas.microsoft.com/office/drawing/2014/main" val="20001"/>
                    </a:ext>
                  </a:extLst>
                </a:gridCol>
                <a:gridCol w="1308286">
                  <a:extLst>
                    <a:ext uri="{9D8B030D-6E8A-4147-A177-3AD203B41FA5}">
                      <a16:colId xmlns:a16="http://schemas.microsoft.com/office/drawing/2014/main" val="20002"/>
                    </a:ext>
                  </a:extLst>
                </a:gridCol>
                <a:gridCol w="1071784">
                  <a:extLst>
                    <a:ext uri="{9D8B030D-6E8A-4147-A177-3AD203B41FA5}">
                      <a16:colId xmlns:a16="http://schemas.microsoft.com/office/drawing/2014/main" val="20003"/>
                    </a:ext>
                  </a:extLst>
                </a:gridCol>
              </a:tblGrid>
              <a:tr h="499872">
                <a:tc>
                  <a:txBody>
                    <a:bodyPr/>
                    <a:lstStyle/>
                    <a:p>
                      <a:pPr marL="1071880">
                        <a:lnSpc>
                          <a:spcPct val="100000"/>
                        </a:lnSpc>
                        <a:spcBef>
                          <a:spcPts val="840"/>
                        </a:spcBef>
                      </a:pPr>
                      <a:r>
                        <a:rPr sz="1800" b="1" spc="-5" dirty="0">
                          <a:latin typeface="Arial"/>
                          <a:cs typeface="Arial"/>
                        </a:rPr>
                        <a:t>Message</a:t>
                      </a:r>
                      <a:r>
                        <a:rPr sz="1800" b="1" spc="5" dirty="0">
                          <a:latin typeface="Arial"/>
                          <a:cs typeface="Arial"/>
                        </a:rPr>
                        <a:t> </a:t>
                      </a:r>
                      <a:r>
                        <a:rPr sz="1800" b="1" spc="-5" dirty="0">
                          <a:latin typeface="Arial"/>
                          <a:cs typeface="Arial"/>
                        </a:rPr>
                        <a:t>m</a:t>
                      </a:r>
                      <a:endParaRPr sz="1800">
                        <a:latin typeface="Arial"/>
                        <a:cs typeface="Arial"/>
                      </a:endParaRPr>
                    </a:p>
                  </a:txBody>
                  <a:tcPr marL="0" marR="0" marT="106680" marB="0">
                    <a:lnL w="38100">
                      <a:solidFill>
                        <a:srgbClr val="000000"/>
                      </a:solidFill>
                      <a:prstDash val="solid"/>
                    </a:lnL>
                    <a:lnR w="762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a:lnSpc>
                          <a:spcPct val="100000"/>
                        </a:lnSpc>
                      </a:pPr>
                      <a:endParaRPr sz="1700" dirty="0">
                        <a:latin typeface="Times New Roman"/>
                        <a:cs typeface="Times New Roman"/>
                      </a:endParaRPr>
                    </a:p>
                  </a:txBody>
                  <a:tcPr marL="0" marR="0" marT="0" marB="0">
                    <a:lnL w="762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marL="128905">
                        <a:lnSpc>
                          <a:spcPct val="100000"/>
                        </a:lnSpc>
                        <a:spcBef>
                          <a:spcPts val="925"/>
                        </a:spcBef>
                      </a:pPr>
                      <a:r>
                        <a:rPr sz="1800" b="1" spc="-10" dirty="0">
                          <a:latin typeface="Arial"/>
                          <a:cs typeface="Arial"/>
                        </a:rPr>
                        <a:t>100…000</a:t>
                      </a:r>
                      <a:endParaRPr sz="1800" dirty="0">
                        <a:latin typeface="Arial"/>
                        <a:cs typeface="Arial"/>
                      </a:endParaRPr>
                    </a:p>
                  </a:txBody>
                  <a:tcPr marL="0" marR="0" marT="117475" marB="0">
                    <a:lnL w="38100">
                      <a:solidFill>
                        <a:srgbClr val="000000"/>
                      </a:solidFill>
                      <a:prstDash val="solid"/>
                    </a:lnL>
                    <a:lnR w="53975">
                      <a:solidFill>
                        <a:srgbClr val="000000"/>
                      </a:solidFill>
                      <a:prstDash val="solid"/>
                    </a:lnR>
                    <a:lnT w="38100">
                      <a:solidFill>
                        <a:srgbClr val="000000"/>
                      </a:solidFill>
                      <a:prstDash val="solid"/>
                    </a:lnT>
                    <a:lnB w="38100">
                      <a:solidFill>
                        <a:srgbClr val="000000"/>
                      </a:solidFill>
                      <a:prstDash val="solid"/>
                    </a:lnB>
                    <a:solidFill>
                      <a:srgbClr val="C0C0C0"/>
                    </a:solidFill>
                  </a:tcPr>
                </a:tc>
                <a:tc>
                  <a:txBody>
                    <a:bodyPr/>
                    <a:lstStyle/>
                    <a:p>
                      <a:pPr marL="120650">
                        <a:lnSpc>
                          <a:spcPct val="100000"/>
                        </a:lnSpc>
                        <a:spcBef>
                          <a:spcPts val="840"/>
                        </a:spcBef>
                      </a:pPr>
                      <a:r>
                        <a:rPr sz="1800" b="1" dirty="0">
                          <a:latin typeface="Arial"/>
                          <a:cs typeface="Arial"/>
                        </a:rPr>
                        <a:t>length</a:t>
                      </a:r>
                      <a:endParaRPr sz="1800" dirty="0">
                        <a:latin typeface="Arial"/>
                        <a:cs typeface="Arial"/>
                      </a:endParaRPr>
                    </a:p>
                  </a:txBody>
                  <a:tcPr marL="0" marR="0" marT="106680" marB="0">
                    <a:lnL w="53975">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C0C0C0"/>
                    </a:solidFill>
                  </a:tcPr>
                </a:tc>
                <a:extLst>
                  <a:ext uri="{0D108BD9-81ED-4DB2-BD59-A6C34878D82A}">
                    <a16:rowId xmlns:a16="http://schemas.microsoft.com/office/drawing/2014/main" val="10000"/>
                  </a:ext>
                </a:extLst>
              </a:tr>
            </a:tbl>
          </a:graphicData>
        </a:graphic>
      </p:graphicFrame>
      <p:sp>
        <p:nvSpPr>
          <p:cNvPr id="60" name="object 60"/>
          <p:cNvSpPr txBox="1"/>
          <p:nvPr/>
        </p:nvSpPr>
        <p:spPr>
          <a:xfrm>
            <a:off x="2369059" y="2606801"/>
            <a:ext cx="1022985" cy="383438"/>
          </a:xfrm>
          <a:prstGeom prst="rect">
            <a:avLst/>
          </a:prstGeom>
          <a:solidFill>
            <a:srgbClr val="FFFF99"/>
          </a:solidFill>
          <a:ln w="32003">
            <a:solidFill>
              <a:srgbClr val="000000"/>
            </a:solidFill>
          </a:ln>
        </p:spPr>
        <p:txBody>
          <a:bodyPr vert="horz" wrap="square" lIns="0" tIns="105410" rIns="0" bIns="0" rtlCol="0">
            <a:spAutoFit/>
          </a:bodyPr>
          <a:lstStyle/>
          <a:p>
            <a:pPr marL="339090">
              <a:spcBef>
                <a:spcPts val="830"/>
              </a:spcBef>
            </a:pPr>
            <a:r>
              <a:rPr b="1" spc="-5" dirty="0">
                <a:latin typeface="Arial"/>
                <a:cs typeface="Arial"/>
              </a:rPr>
              <a:t>M</a:t>
            </a:r>
            <a:r>
              <a:rPr b="1" spc="-7" baseline="-20833" dirty="0">
                <a:latin typeface="Arial"/>
                <a:cs typeface="Arial"/>
              </a:rPr>
              <a:t>1</a:t>
            </a:r>
            <a:endParaRPr baseline="-20833">
              <a:latin typeface="Arial"/>
              <a:cs typeface="Arial"/>
            </a:endParaRPr>
          </a:p>
        </p:txBody>
      </p:sp>
      <p:sp>
        <p:nvSpPr>
          <p:cNvPr id="61" name="object 61"/>
          <p:cNvSpPr txBox="1"/>
          <p:nvPr/>
        </p:nvSpPr>
        <p:spPr>
          <a:xfrm>
            <a:off x="3713227" y="2620518"/>
            <a:ext cx="1022985" cy="382155"/>
          </a:xfrm>
          <a:prstGeom prst="rect">
            <a:avLst/>
          </a:prstGeom>
          <a:solidFill>
            <a:srgbClr val="FFFF99"/>
          </a:solidFill>
          <a:ln w="32003">
            <a:solidFill>
              <a:srgbClr val="000000"/>
            </a:solidFill>
          </a:ln>
        </p:spPr>
        <p:txBody>
          <a:bodyPr vert="horz" wrap="square" lIns="0" tIns="104139" rIns="0" bIns="0" rtlCol="0">
            <a:spAutoFit/>
          </a:bodyPr>
          <a:lstStyle/>
          <a:p>
            <a:pPr marL="339090">
              <a:spcBef>
                <a:spcPts val="819"/>
              </a:spcBef>
            </a:pPr>
            <a:r>
              <a:rPr b="1" spc="-5" dirty="0">
                <a:latin typeface="Arial"/>
                <a:cs typeface="Arial"/>
              </a:rPr>
              <a:t>M</a:t>
            </a:r>
            <a:r>
              <a:rPr b="1" spc="-7" baseline="-20833" dirty="0">
                <a:latin typeface="Arial"/>
                <a:cs typeface="Arial"/>
              </a:rPr>
              <a:t>2</a:t>
            </a:r>
            <a:endParaRPr baseline="-20833">
              <a:latin typeface="Arial"/>
              <a:cs typeface="Arial"/>
            </a:endParaRPr>
          </a:p>
        </p:txBody>
      </p:sp>
      <p:sp>
        <p:nvSpPr>
          <p:cNvPr id="62" name="object 62"/>
          <p:cNvSpPr txBox="1"/>
          <p:nvPr/>
        </p:nvSpPr>
        <p:spPr>
          <a:xfrm>
            <a:off x="5042154" y="2629662"/>
            <a:ext cx="1022985" cy="382797"/>
          </a:xfrm>
          <a:prstGeom prst="rect">
            <a:avLst/>
          </a:prstGeom>
          <a:solidFill>
            <a:srgbClr val="FFFF99"/>
          </a:solidFill>
          <a:ln w="32003">
            <a:solidFill>
              <a:srgbClr val="000000"/>
            </a:solidFill>
          </a:ln>
        </p:spPr>
        <p:txBody>
          <a:bodyPr vert="horz" wrap="square" lIns="0" tIns="104775" rIns="0" bIns="0" rtlCol="0">
            <a:spAutoFit/>
          </a:bodyPr>
          <a:lstStyle/>
          <a:p>
            <a:pPr marL="339725">
              <a:spcBef>
                <a:spcPts val="825"/>
              </a:spcBef>
            </a:pPr>
            <a:r>
              <a:rPr b="1" spc="-5" dirty="0">
                <a:latin typeface="Arial"/>
                <a:cs typeface="Arial"/>
              </a:rPr>
              <a:t>M</a:t>
            </a:r>
            <a:r>
              <a:rPr b="1" spc="-7" baseline="-20833" dirty="0">
                <a:latin typeface="Arial"/>
                <a:cs typeface="Arial"/>
              </a:rPr>
              <a:t>3</a:t>
            </a:r>
            <a:endParaRPr baseline="-20833">
              <a:latin typeface="Arial"/>
              <a:cs typeface="Arial"/>
            </a:endParaRPr>
          </a:p>
        </p:txBody>
      </p:sp>
      <p:sp>
        <p:nvSpPr>
          <p:cNvPr id="63" name="object 63"/>
          <p:cNvSpPr txBox="1"/>
          <p:nvPr/>
        </p:nvSpPr>
        <p:spPr>
          <a:xfrm>
            <a:off x="7901179" y="2594611"/>
            <a:ext cx="1022985" cy="382797"/>
          </a:xfrm>
          <a:prstGeom prst="rect">
            <a:avLst/>
          </a:prstGeom>
          <a:solidFill>
            <a:srgbClr val="FFFF99"/>
          </a:solidFill>
          <a:ln w="32003">
            <a:solidFill>
              <a:srgbClr val="000000"/>
            </a:solidFill>
          </a:ln>
        </p:spPr>
        <p:txBody>
          <a:bodyPr vert="horz" wrap="square" lIns="0" tIns="104775" rIns="0" bIns="0" rtlCol="0">
            <a:spAutoFit/>
          </a:bodyPr>
          <a:lstStyle/>
          <a:p>
            <a:pPr marR="60325" algn="ctr">
              <a:spcBef>
                <a:spcPts val="825"/>
              </a:spcBef>
            </a:pPr>
            <a:r>
              <a:rPr b="1" dirty="0">
                <a:latin typeface="Arial"/>
                <a:cs typeface="Arial"/>
              </a:rPr>
              <a:t>M</a:t>
            </a:r>
            <a:r>
              <a:rPr b="1" baseline="-20833" dirty="0">
                <a:latin typeface="Arial"/>
                <a:cs typeface="Arial"/>
              </a:rPr>
              <a:t>t</a:t>
            </a:r>
            <a:endParaRPr baseline="-20833">
              <a:latin typeface="Arial"/>
              <a:cs typeface="Arial"/>
            </a:endParaRPr>
          </a:p>
        </p:txBody>
      </p:sp>
      <p:sp>
        <p:nvSpPr>
          <p:cNvPr id="64" name="object 64"/>
          <p:cNvSpPr/>
          <p:nvPr/>
        </p:nvSpPr>
        <p:spPr>
          <a:xfrm>
            <a:off x="5375148" y="2002536"/>
            <a:ext cx="192405" cy="405765"/>
          </a:xfrm>
          <a:custGeom>
            <a:avLst/>
            <a:gdLst/>
            <a:ahLst/>
            <a:cxnLst/>
            <a:rect l="l" t="t" r="r" b="b"/>
            <a:pathLst>
              <a:path w="192404" h="405764">
                <a:moveTo>
                  <a:pt x="64007" y="213360"/>
                </a:moveTo>
                <a:lnTo>
                  <a:pt x="0" y="213360"/>
                </a:lnTo>
                <a:lnTo>
                  <a:pt x="96012" y="405384"/>
                </a:lnTo>
                <a:lnTo>
                  <a:pt x="176022" y="245363"/>
                </a:lnTo>
                <a:lnTo>
                  <a:pt x="64007" y="245363"/>
                </a:lnTo>
                <a:lnTo>
                  <a:pt x="64007" y="213360"/>
                </a:lnTo>
                <a:close/>
              </a:path>
              <a:path w="192404" h="405764">
                <a:moveTo>
                  <a:pt x="128015" y="0"/>
                </a:moveTo>
                <a:lnTo>
                  <a:pt x="64007" y="0"/>
                </a:lnTo>
                <a:lnTo>
                  <a:pt x="64007" y="245363"/>
                </a:lnTo>
                <a:lnTo>
                  <a:pt x="128015" y="245363"/>
                </a:lnTo>
                <a:lnTo>
                  <a:pt x="128015" y="0"/>
                </a:lnTo>
                <a:close/>
              </a:path>
              <a:path w="192404" h="405764">
                <a:moveTo>
                  <a:pt x="192024" y="213360"/>
                </a:moveTo>
                <a:lnTo>
                  <a:pt x="128015" y="213360"/>
                </a:lnTo>
                <a:lnTo>
                  <a:pt x="128015" y="245363"/>
                </a:lnTo>
                <a:lnTo>
                  <a:pt x="176022" y="245363"/>
                </a:lnTo>
                <a:lnTo>
                  <a:pt x="192024" y="213360"/>
                </a:lnTo>
                <a:close/>
              </a:path>
            </a:pathLst>
          </a:custGeom>
          <a:solidFill>
            <a:srgbClr val="000000"/>
          </a:solidFill>
        </p:spPr>
        <p:txBody>
          <a:bodyPr wrap="square" lIns="0" tIns="0" rIns="0" bIns="0" rtlCol="0"/>
          <a:lstStyle/>
          <a:p>
            <a:endParaRPr/>
          </a:p>
        </p:txBody>
      </p:sp>
      <p:sp>
        <p:nvSpPr>
          <p:cNvPr id="65" name="object 65"/>
          <p:cNvSpPr txBox="1"/>
          <p:nvPr/>
        </p:nvSpPr>
        <p:spPr>
          <a:xfrm>
            <a:off x="6426834" y="1971878"/>
            <a:ext cx="2651760" cy="258404"/>
          </a:xfrm>
          <a:prstGeom prst="rect">
            <a:avLst/>
          </a:prstGeom>
        </p:spPr>
        <p:txBody>
          <a:bodyPr vert="horz" wrap="square" lIns="0" tIns="12065" rIns="0" bIns="0" rtlCol="0">
            <a:spAutoFit/>
          </a:bodyPr>
          <a:lstStyle/>
          <a:p>
            <a:pPr marL="12700">
              <a:spcBef>
                <a:spcPts val="95"/>
              </a:spcBef>
            </a:pPr>
            <a:r>
              <a:rPr sz="1600" b="1" spc="-5" dirty="0">
                <a:latin typeface="Arial"/>
                <a:cs typeface="Arial"/>
              </a:rPr>
              <a:t>Padding &amp; length</a:t>
            </a:r>
            <a:r>
              <a:rPr sz="1600" b="1" spc="-30" dirty="0">
                <a:latin typeface="Arial"/>
                <a:cs typeface="Arial"/>
              </a:rPr>
              <a:t> </a:t>
            </a:r>
            <a:r>
              <a:rPr sz="1600" b="1" spc="-5" dirty="0">
                <a:latin typeface="Arial"/>
                <a:cs typeface="Arial"/>
              </a:rPr>
              <a:t>encoding</a:t>
            </a:r>
            <a:endParaRPr sz="1600">
              <a:latin typeface="Arial"/>
              <a:cs typeface="Arial"/>
            </a:endParaRPr>
          </a:p>
        </p:txBody>
      </p:sp>
    </p:spTree>
    <p:extLst>
      <p:ext uri="{BB962C8B-B14F-4D97-AF65-F5344CB8AC3E}">
        <p14:creationId xmlns:p14="http://schemas.microsoft.com/office/powerpoint/2010/main" val="3893507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698997" y="2183130"/>
            <a:ext cx="919480" cy="1237615"/>
          </a:xfrm>
          <a:custGeom>
            <a:avLst/>
            <a:gdLst/>
            <a:ahLst/>
            <a:cxnLst/>
            <a:rect l="l" t="t" r="r" b="b"/>
            <a:pathLst>
              <a:path w="919479" h="1237614">
                <a:moveTo>
                  <a:pt x="0" y="0"/>
                </a:moveTo>
                <a:lnTo>
                  <a:pt x="0" y="1237488"/>
                </a:lnTo>
                <a:lnTo>
                  <a:pt x="918972" y="928116"/>
                </a:lnTo>
                <a:lnTo>
                  <a:pt x="918972" y="309372"/>
                </a:lnTo>
                <a:lnTo>
                  <a:pt x="0" y="0"/>
                </a:lnTo>
                <a:close/>
              </a:path>
            </a:pathLst>
          </a:custGeom>
          <a:solidFill>
            <a:srgbClr val="99CCFF"/>
          </a:solidFill>
        </p:spPr>
        <p:txBody>
          <a:bodyPr wrap="square" lIns="0" tIns="0" rIns="0" bIns="0" rtlCol="0"/>
          <a:lstStyle/>
          <a:p>
            <a:endParaRPr/>
          </a:p>
        </p:txBody>
      </p:sp>
      <p:sp>
        <p:nvSpPr>
          <p:cNvPr id="4" name="object 4"/>
          <p:cNvSpPr/>
          <p:nvPr/>
        </p:nvSpPr>
        <p:spPr>
          <a:xfrm>
            <a:off x="5698997" y="2183130"/>
            <a:ext cx="919480" cy="1237615"/>
          </a:xfrm>
          <a:custGeom>
            <a:avLst/>
            <a:gdLst/>
            <a:ahLst/>
            <a:cxnLst/>
            <a:rect l="l" t="t" r="r" b="b"/>
            <a:pathLst>
              <a:path w="919479" h="1237614">
                <a:moveTo>
                  <a:pt x="0" y="1237488"/>
                </a:moveTo>
                <a:lnTo>
                  <a:pt x="918972" y="928116"/>
                </a:lnTo>
                <a:lnTo>
                  <a:pt x="918972" y="309372"/>
                </a:lnTo>
                <a:lnTo>
                  <a:pt x="0" y="0"/>
                </a:lnTo>
                <a:lnTo>
                  <a:pt x="0" y="1237488"/>
                </a:lnTo>
                <a:close/>
              </a:path>
            </a:pathLst>
          </a:custGeom>
          <a:ln w="32004">
            <a:solidFill>
              <a:srgbClr val="000000"/>
            </a:solidFill>
          </a:ln>
        </p:spPr>
        <p:txBody>
          <a:bodyPr wrap="square" lIns="0" tIns="0" rIns="0" bIns="0" rtlCol="0"/>
          <a:lstStyle/>
          <a:p>
            <a:endParaRPr/>
          </a:p>
        </p:txBody>
      </p:sp>
      <p:sp>
        <p:nvSpPr>
          <p:cNvPr id="5" name="object 5"/>
          <p:cNvSpPr/>
          <p:nvPr/>
        </p:nvSpPr>
        <p:spPr>
          <a:xfrm>
            <a:off x="4470655" y="2935223"/>
            <a:ext cx="1237615" cy="96520"/>
          </a:xfrm>
          <a:custGeom>
            <a:avLst/>
            <a:gdLst/>
            <a:ahLst/>
            <a:cxnLst/>
            <a:rect l="l" t="t" r="r" b="b"/>
            <a:pathLst>
              <a:path w="1237614" h="96519">
                <a:moveTo>
                  <a:pt x="1141475" y="0"/>
                </a:moveTo>
                <a:lnTo>
                  <a:pt x="1141475" y="96012"/>
                </a:lnTo>
                <a:lnTo>
                  <a:pt x="1205483" y="64008"/>
                </a:lnTo>
                <a:lnTo>
                  <a:pt x="1157478" y="64008"/>
                </a:lnTo>
                <a:lnTo>
                  <a:pt x="1157478" y="32003"/>
                </a:lnTo>
                <a:lnTo>
                  <a:pt x="1205483" y="32003"/>
                </a:lnTo>
                <a:lnTo>
                  <a:pt x="1141475" y="0"/>
                </a:lnTo>
                <a:close/>
              </a:path>
              <a:path w="1237614" h="96519">
                <a:moveTo>
                  <a:pt x="1141475" y="32003"/>
                </a:moveTo>
                <a:lnTo>
                  <a:pt x="0" y="32003"/>
                </a:lnTo>
                <a:lnTo>
                  <a:pt x="0" y="64008"/>
                </a:lnTo>
                <a:lnTo>
                  <a:pt x="1141475" y="64008"/>
                </a:lnTo>
                <a:lnTo>
                  <a:pt x="1141475" y="32003"/>
                </a:lnTo>
                <a:close/>
              </a:path>
              <a:path w="1237614" h="96519">
                <a:moveTo>
                  <a:pt x="1205483" y="32003"/>
                </a:moveTo>
                <a:lnTo>
                  <a:pt x="1157478" y="32003"/>
                </a:lnTo>
                <a:lnTo>
                  <a:pt x="1157478" y="64008"/>
                </a:lnTo>
                <a:lnTo>
                  <a:pt x="1205483" y="64008"/>
                </a:lnTo>
                <a:lnTo>
                  <a:pt x="1237487" y="48005"/>
                </a:lnTo>
                <a:lnTo>
                  <a:pt x="1205483" y="32003"/>
                </a:lnTo>
                <a:close/>
              </a:path>
            </a:pathLst>
          </a:custGeom>
          <a:solidFill>
            <a:srgbClr val="000000"/>
          </a:solidFill>
        </p:spPr>
        <p:txBody>
          <a:bodyPr wrap="square" lIns="0" tIns="0" rIns="0" bIns="0" rtlCol="0"/>
          <a:lstStyle/>
          <a:p>
            <a:endParaRPr/>
          </a:p>
        </p:txBody>
      </p:sp>
      <p:sp>
        <p:nvSpPr>
          <p:cNvPr id="6" name="object 6"/>
          <p:cNvSpPr/>
          <p:nvPr/>
        </p:nvSpPr>
        <p:spPr>
          <a:xfrm>
            <a:off x="5005578" y="1448561"/>
            <a:ext cx="0" cy="1187450"/>
          </a:xfrm>
          <a:custGeom>
            <a:avLst/>
            <a:gdLst/>
            <a:ahLst/>
            <a:cxnLst/>
            <a:rect l="l" t="t" r="r" b="b"/>
            <a:pathLst>
              <a:path h="1187450">
                <a:moveTo>
                  <a:pt x="0" y="0"/>
                </a:moveTo>
                <a:lnTo>
                  <a:pt x="0" y="1187196"/>
                </a:lnTo>
              </a:path>
            </a:pathLst>
          </a:custGeom>
          <a:ln w="32004">
            <a:solidFill>
              <a:srgbClr val="000000"/>
            </a:solidFill>
          </a:ln>
        </p:spPr>
        <p:txBody>
          <a:bodyPr wrap="square" lIns="0" tIns="0" rIns="0" bIns="0" rtlCol="0"/>
          <a:lstStyle/>
          <a:p>
            <a:endParaRPr/>
          </a:p>
        </p:txBody>
      </p:sp>
      <p:sp>
        <p:nvSpPr>
          <p:cNvPr id="7" name="object 7"/>
          <p:cNvSpPr/>
          <p:nvPr/>
        </p:nvSpPr>
        <p:spPr>
          <a:xfrm>
            <a:off x="4990338" y="2592323"/>
            <a:ext cx="683260" cy="96520"/>
          </a:xfrm>
          <a:custGeom>
            <a:avLst/>
            <a:gdLst/>
            <a:ahLst/>
            <a:cxnLst/>
            <a:rect l="l" t="t" r="r" b="b"/>
            <a:pathLst>
              <a:path w="683260" h="96519">
                <a:moveTo>
                  <a:pt x="586739" y="0"/>
                </a:moveTo>
                <a:lnTo>
                  <a:pt x="586739" y="96012"/>
                </a:lnTo>
                <a:lnTo>
                  <a:pt x="650747" y="64008"/>
                </a:lnTo>
                <a:lnTo>
                  <a:pt x="602741" y="64008"/>
                </a:lnTo>
                <a:lnTo>
                  <a:pt x="602741" y="32003"/>
                </a:lnTo>
                <a:lnTo>
                  <a:pt x="650748" y="32003"/>
                </a:lnTo>
                <a:lnTo>
                  <a:pt x="586739" y="0"/>
                </a:lnTo>
                <a:close/>
              </a:path>
              <a:path w="683260" h="96519">
                <a:moveTo>
                  <a:pt x="586739" y="32003"/>
                </a:moveTo>
                <a:lnTo>
                  <a:pt x="0" y="32003"/>
                </a:lnTo>
                <a:lnTo>
                  <a:pt x="0" y="64008"/>
                </a:lnTo>
                <a:lnTo>
                  <a:pt x="586739" y="64008"/>
                </a:lnTo>
                <a:lnTo>
                  <a:pt x="586739" y="32003"/>
                </a:lnTo>
                <a:close/>
              </a:path>
              <a:path w="683260" h="96519">
                <a:moveTo>
                  <a:pt x="650748" y="32003"/>
                </a:moveTo>
                <a:lnTo>
                  <a:pt x="602741" y="32003"/>
                </a:lnTo>
                <a:lnTo>
                  <a:pt x="602741" y="64008"/>
                </a:lnTo>
                <a:lnTo>
                  <a:pt x="650747" y="64008"/>
                </a:lnTo>
                <a:lnTo>
                  <a:pt x="682751" y="48005"/>
                </a:lnTo>
                <a:lnTo>
                  <a:pt x="650748" y="32003"/>
                </a:lnTo>
                <a:close/>
              </a:path>
            </a:pathLst>
          </a:custGeom>
          <a:solidFill>
            <a:srgbClr val="000000"/>
          </a:solidFill>
        </p:spPr>
        <p:txBody>
          <a:bodyPr wrap="square" lIns="0" tIns="0" rIns="0" bIns="0" rtlCol="0"/>
          <a:lstStyle/>
          <a:p>
            <a:endParaRPr/>
          </a:p>
        </p:txBody>
      </p:sp>
      <p:sp>
        <p:nvSpPr>
          <p:cNvPr id="8" name="object 8"/>
          <p:cNvSpPr txBox="1"/>
          <p:nvPr/>
        </p:nvSpPr>
        <p:spPr>
          <a:xfrm>
            <a:off x="6078474" y="2625090"/>
            <a:ext cx="110489" cy="330835"/>
          </a:xfrm>
          <a:prstGeom prst="rect">
            <a:avLst/>
          </a:prstGeom>
        </p:spPr>
        <p:txBody>
          <a:bodyPr vert="horz" wrap="square" lIns="0" tIns="13335" rIns="0" bIns="0" rtlCol="0">
            <a:spAutoFit/>
          </a:bodyPr>
          <a:lstStyle/>
          <a:p>
            <a:pPr marL="12700">
              <a:spcBef>
                <a:spcPts val="105"/>
              </a:spcBef>
            </a:pPr>
            <a:r>
              <a:rPr sz="2000" b="1" i="1" dirty="0">
                <a:latin typeface="Times New Roman"/>
                <a:cs typeface="Times New Roman"/>
              </a:rPr>
              <a:t>f</a:t>
            </a:r>
            <a:endParaRPr sz="2000">
              <a:latin typeface="Times New Roman"/>
              <a:cs typeface="Times New Roman"/>
            </a:endParaRPr>
          </a:p>
        </p:txBody>
      </p:sp>
      <p:sp>
        <p:nvSpPr>
          <p:cNvPr id="9" name="object 9"/>
          <p:cNvSpPr txBox="1"/>
          <p:nvPr/>
        </p:nvSpPr>
        <p:spPr>
          <a:xfrm>
            <a:off x="4901184" y="3152902"/>
            <a:ext cx="419100" cy="299720"/>
          </a:xfrm>
          <a:prstGeom prst="rect">
            <a:avLst/>
          </a:prstGeom>
        </p:spPr>
        <p:txBody>
          <a:bodyPr vert="horz" wrap="square" lIns="0" tIns="12700" rIns="0" bIns="0" rtlCol="0">
            <a:spAutoFit/>
          </a:bodyPr>
          <a:lstStyle/>
          <a:p>
            <a:pPr marL="38100">
              <a:spcBef>
                <a:spcPts val="100"/>
              </a:spcBef>
            </a:pPr>
            <a:r>
              <a:rPr sz="2700" b="1" spc="-7" baseline="13888" dirty="0">
                <a:latin typeface="Arial"/>
                <a:cs typeface="Arial"/>
              </a:rPr>
              <a:t>H</a:t>
            </a:r>
            <a:r>
              <a:rPr sz="1200" b="1" spc="-5" dirty="0">
                <a:latin typeface="Arial"/>
                <a:cs typeface="Arial"/>
              </a:rPr>
              <a:t>i-1</a:t>
            </a:r>
            <a:endParaRPr sz="1200">
              <a:latin typeface="Arial"/>
              <a:cs typeface="Arial"/>
            </a:endParaRPr>
          </a:p>
        </p:txBody>
      </p:sp>
      <p:sp>
        <p:nvSpPr>
          <p:cNvPr id="10" name="object 10"/>
          <p:cNvSpPr/>
          <p:nvPr/>
        </p:nvSpPr>
        <p:spPr>
          <a:xfrm>
            <a:off x="6666738" y="2755392"/>
            <a:ext cx="919480" cy="96520"/>
          </a:xfrm>
          <a:custGeom>
            <a:avLst/>
            <a:gdLst/>
            <a:ahLst/>
            <a:cxnLst/>
            <a:rect l="l" t="t" r="r" b="b"/>
            <a:pathLst>
              <a:path w="919479" h="96519">
                <a:moveTo>
                  <a:pt x="822960" y="0"/>
                </a:moveTo>
                <a:lnTo>
                  <a:pt x="822960" y="96012"/>
                </a:lnTo>
                <a:lnTo>
                  <a:pt x="886968" y="64008"/>
                </a:lnTo>
                <a:lnTo>
                  <a:pt x="838962" y="64008"/>
                </a:lnTo>
                <a:lnTo>
                  <a:pt x="838962" y="32004"/>
                </a:lnTo>
                <a:lnTo>
                  <a:pt x="886968" y="32004"/>
                </a:lnTo>
                <a:lnTo>
                  <a:pt x="822960" y="0"/>
                </a:lnTo>
                <a:close/>
              </a:path>
              <a:path w="919479" h="96519">
                <a:moveTo>
                  <a:pt x="822960" y="32004"/>
                </a:moveTo>
                <a:lnTo>
                  <a:pt x="0" y="32004"/>
                </a:lnTo>
                <a:lnTo>
                  <a:pt x="0" y="64008"/>
                </a:lnTo>
                <a:lnTo>
                  <a:pt x="822960" y="64008"/>
                </a:lnTo>
                <a:lnTo>
                  <a:pt x="822960" y="32004"/>
                </a:lnTo>
                <a:close/>
              </a:path>
              <a:path w="919479" h="96519">
                <a:moveTo>
                  <a:pt x="886968" y="32004"/>
                </a:moveTo>
                <a:lnTo>
                  <a:pt x="838962" y="32004"/>
                </a:lnTo>
                <a:lnTo>
                  <a:pt x="838962" y="64008"/>
                </a:lnTo>
                <a:lnTo>
                  <a:pt x="886968" y="64008"/>
                </a:lnTo>
                <a:lnTo>
                  <a:pt x="918972" y="48006"/>
                </a:lnTo>
                <a:lnTo>
                  <a:pt x="886968" y="32004"/>
                </a:lnTo>
                <a:close/>
              </a:path>
            </a:pathLst>
          </a:custGeom>
          <a:solidFill>
            <a:srgbClr val="000000"/>
          </a:solidFill>
        </p:spPr>
        <p:txBody>
          <a:bodyPr wrap="square" lIns="0" tIns="0" rIns="0" bIns="0" rtlCol="0"/>
          <a:lstStyle/>
          <a:p>
            <a:endParaRPr/>
          </a:p>
        </p:txBody>
      </p:sp>
      <p:sp>
        <p:nvSpPr>
          <p:cNvPr id="11" name="object 11"/>
          <p:cNvSpPr txBox="1"/>
          <p:nvPr/>
        </p:nvSpPr>
        <p:spPr>
          <a:xfrm>
            <a:off x="7778241" y="2602738"/>
            <a:ext cx="283210"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a:t>
            </a:r>
            <a:r>
              <a:rPr b="1" spc="-7" baseline="-20833" dirty="0">
                <a:latin typeface="Arial"/>
                <a:cs typeface="Arial"/>
              </a:rPr>
              <a:t>i</a:t>
            </a:r>
            <a:endParaRPr baseline="-20833">
              <a:latin typeface="Arial"/>
              <a:cs typeface="Arial"/>
            </a:endParaRPr>
          </a:p>
        </p:txBody>
      </p:sp>
      <p:sp>
        <p:nvSpPr>
          <p:cNvPr id="12" name="object 12"/>
          <p:cNvSpPr/>
          <p:nvPr/>
        </p:nvSpPr>
        <p:spPr>
          <a:xfrm>
            <a:off x="4877561" y="1995677"/>
            <a:ext cx="279400" cy="213360"/>
          </a:xfrm>
          <a:custGeom>
            <a:avLst/>
            <a:gdLst/>
            <a:ahLst/>
            <a:cxnLst/>
            <a:rect l="l" t="t" r="r" b="b"/>
            <a:pathLst>
              <a:path w="279400" h="213360">
                <a:moveTo>
                  <a:pt x="278891" y="0"/>
                </a:moveTo>
                <a:lnTo>
                  <a:pt x="0" y="213360"/>
                </a:lnTo>
              </a:path>
            </a:pathLst>
          </a:custGeom>
          <a:ln w="32004">
            <a:solidFill>
              <a:srgbClr val="000000"/>
            </a:solidFill>
          </a:ln>
        </p:spPr>
        <p:txBody>
          <a:bodyPr wrap="square" lIns="0" tIns="0" rIns="0" bIns="0" rtlCol="0"/>
          <a:lstStyle/>
          <a:p>
            <a:endParaRPr/>
          </a:p>
        </p:txBody>
      </p:sp>
      <p:sp>
        <p:nvSpPr>
          <p:cNvPr id="13" name="object 13"/>
          <p:cNvSpPr txBox="1"/>
          <p:nvPr/>
        </p:nvSpPr>
        <p:spPr>
          <a:xfrm>
            <a:off x="4601718" y="1427734"/>
            <a:ext cx="989965" cy="760730"/>
          </a:xfrm>
          <a:prstGeom prst="rect">
            <a:avLst/>
          </a:prstGeom>
        </p:spPr>
        <p:txBody>
          <a:bodyPr vert="horz" wrap="square" lIns="0" tIns="12700" rIns="0" bIns="0" rtlCol="0">
            <a:spAutoFit/>
          </a:bodyPr>
          <a:lstStyle/>
          <a:p>
            <a:pPr marR="43180" algn="r">
              <a:spcBef>
                <a:spcPts val="100"/>
              </a:spcBef>
            </a:pPr>
            <a:r>
              <a:rPr b="1" dirty="0">
                <a:latin typeface="Arial"/>
                <a:cs typeface="Arial"/>
              </a:rPr>
              <a:t>M</a:t>
            </a:r>
            <a:r>
              <a:rPr b="1" baseline="-20833" dirty="0">
                <a:latin typeface="Arial"/>
                <a:cs typeface="Arial"/>
              </a:rPr>
              <a:t>i</a:t>
            </a:r>
            <a:endParaRPr baseline="-20833">
              <a:latin typeface="Arial"/>
              <a:cs typeface="Arial"/>
            </a:endParaRPr>
          </a:p>
          <a:p>
            <a:pPr marL="25400">
              <a:spcBef>
                <a:spcPts val="1465"/>
              </a:spcBef>
            </a:pPr>
            <a:r>
              <a:rPr spc="-5" dirty="0">
                <a:latin typeface="Arial"/>
                <a:cs typeface="Arial"/>
              </a:rPr>
              <a:t>b</a:t>
            </a:r>
            <a:endParaRPr>
              <a:latin typeface="Arial"/>
              <a:cs typeface="Arial"/>
            </a:endParaRPr>
          </a:p>
        </p:txBody>
      </p:sp>
      <p:sp>
        <p:nvSpPr>
          <p:cNvPr id="14" name="object 14"/>
          <p:cNvSpPr/>
          <p:nvPr/>
        </p:nvSpPr>
        <p:spPr>
          <a:xfrm>
            <a:off x="4847082" y="2907029"/>
            <a:ext cx="280670" cy="213360"/>
          </a:xfrm>
          <a:custGeom>
            <a:avLst/>
            <a:gdLst/>
            <a:ahLst/>
            <a:cxnLst/>
            <a:rect l="l" t="t" r="r" b="b"/>
            <a:pathLst>
              <a:path w="280670" h="213360">
                <a:moveTo>
                  <a:pt x="280415" y="0"/>
                </a:moveTo>
                <a:lnTo>
                  <a:pt x="0" y="213360"/>
                </a:lnTo>
              </a:path>
            </a:pathLst>
          </a:custGeom>
          <a:ln w="32004">
            <a:solidFill>
              <a:srgbClr val="000000"/>
            </a:solidFill>
          </a:ln>
        </p:spPr>
        <p:txBody>
          <a:bodyPr wrap="square" lIns="0" tIns="0" rIns="0" bIns="0" rtlCol="0"/>
          <a:lstStyle/>
          <a:p>
            <a:endParaRPr/>
          </a:p>
        </p:txBody>
      </p:sp>
      <p:sp>
        <p:nvSpPr>
          <p:cNvPr id="15" name="object 15"/>
          <p:cNvSpPr txBox="1"/>
          <p:nvPr/>
        </p:nvSpPr>
        <p:spPr>
          <a:xfrm>
            <a:off x="4801871" y="2601214"/>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16" name="object 16"/>
          <p:cNvSpPr/>
          <p:nvPr/>
        </p:nvSpPr>
        <p:spPr>
          <a:xfrm>
            <a:off x="6851142" y="2695194"/>
            <a:ext cx="277495" cy="212090"/>
          </a:xfrm>
          <a:custGeom>
            <a:avLst/>
            <a:gdLst/>
            <a:ahLst/>
            <a:cxnLst/>
            <a:rect l="l" t="t" r="r" b="b"/>
            <a:pathLst>
              <a:path w="277495" h="212089">
                <a:moveTo>
                  <a:pt x="277368" y="0"/>
                </a:moveTo>
                <a:lnTo>
                  <a:pt x="0" y="211835"/>
                </a:lnTo>
              </a:path>
            </a:pathLst>
          </a:custGeom>
          <a:ln w="32004">
            <a:solidFill>
              <a:srgbClr val="000000"/>
            </a:solidFill>
          </a:ln>
        </p:spPr>
        <p:txBody>
          <a:bodyPr wrap="square" lIns="0" tIns="0" rIns="0" bIns="0" rtlCol="0"/>
          <a:lstStyle/>
          <a:p>
            <a:endParaRPr/>
          </a:p>
        </p:txBody>
      </p:sp>
      <p:sp>
        <p:nvSpPr>
          <p:cNvPr id="17" name="object 17"/>
          <p:cNvSpPr txBox="1"/>
          <p:nvPr/>
        </p:nvSpPr>
        <p:spPr>
          <a:xfrm>
            <a:off x="6804787" y="2388489"/>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18" name="object 18"/>
          <p:cNvSpPr txBox="1"/>
          <p:nvPr/>
        </p:nvSpPr>
        <p:spPr>
          <a:xfrm>
            <a:off x="2444903" y="3750691"/>
            <a:ext cx="1269365" cy="299720"/>
          </a:xfrm>
          <a:prstGeom prst="rect">
            <a:avLst/>
          </a:prstGeom>
        </p:spPr>
        <p:txBody>
          <a:bodyPr vert="horz" wrap="square" lIns="0" tIns="12700" rIns="0" bIns="0" rtlCol="0">
            <a:spAutoFit/>
          </a:bodyPr>
          <a:lstStyle/>
          <a:p>
            <a:pPr marL="12700">
              <a:spcBef>
                <a:spcPts val="100"/>
              </a:spcBef>
            </a:pPr>
            <a:r>
              <a:rPr b="1" dirty="0">
                <a:latin typeface="Arial"/>
                <a:cs typeface="Arial"/>
              </a:rPr>
              <a:t>Entire</a:t>
            </a:r>
            <a:r>
              <a:rPr b="1" spc="-80" dirty="0">
                <a:latin typeface="Arial"/>
                <a:cs typeface="Arial"/>
              </a:rPr>
              <a:t> </a:t>
            </a:r>
            <a:r>
              <a:rPr b="1" spc="-5" dirty="0">
                <a:latin typeface="Arial"/>
                <a:cs typeface="Arial"/>
              </a:rPr>
              <a:t>hash</a:t>
            </a:r>
            <a:endParaRPr>
              <a:latin typeface="Arial"/>
              <a:cs typeface="Arial"/>
            </a:endParaRPr>
          </a:p>
        </p:txBody>
      </p:sp>
      <p:sp>
        <p:nvSpPr>
          <p:cNvPr id="19" name="object 19"/>
          <p:cNvSpPr txBox="1"/>
          <p:nvPr/>
        </p:nvSpPr>
        <p:spPr>
          <a:xfrm>
            <a:off x="1941373" y="2364182"/>
            <a:ext cx="2474595" cy="819785"/>
          </a:xfrm>
          <a:prstGeom prst="rect">
            <a:avLst/>
          </a:prstGeom>
        </p:spPr>
        <p:txBody>
          <a:bodyPr vert="horz" wrap="square" lIns="0" tIns="12700" rIns="0" bIns="0" rtlCol="0">
            <a:spAutoFit/>
          </a:bodyPr>
          <a:lstStyle/>
          <a:p>
            <a:pPr marR="57150" algn="ctr">
              <a:spcBef>
                <a:spcPts val="100"/>
              </a:spcBef>
            </a:pPr>
            <a:r>
              <a:rPr b="1" spc="-5" dirty="0">
                <a:solidFill>
                  <a:srgbClr val="FF0000"/>
                </a:solidFill>
                <a:latin typeface="Arial"/>
                <a:cs typeface="Arial"/>
              </a:rPr>
              <a:t>Compression</a:t>
            </a:r>
            <a:endParaRPr dirty="0">
              <a:latin typeface="Arial"/>
              <a:cs typeface="Arial"/>
            </a:endParaRPr>
          </a:p>
          <a:p>
            <a:pPr algn="ctr">
              <a:spcBef>
                <a:spcPts val="5"/>
              </a:spcBef>
            </a:pPr>
            <a:r>
              <a:rPr b="1" dirty="0">
                <a:solidFill>
                  <a:srgbClr val="FF0000"/>
                </a:solidFill>
                <a:latin typeface="Arial"/>
                <a:cs typeface="Arial"/>
              </a:rPr>
              <a:t>Function</a:t>
            </a:r>
            <a:endParaRPr dirty="0">
              <a:latin typeface="Arial"/>
              <a:cs typeface="Arial"/>
            </a:endParaRPr>
          </a:p>
          <a:p>
            <a:pPr algn="ctr">
              <a:spcBef>
                <a:spcPts val="5"/>
              </a:spcBef>
            </a:pPr>
            <a:r>
              <a:rPr sz="1600" b="1" spc="-5" dirty="0">
                <a:latin typeface="Arial"/>
                <a:cs typeface="Arial"/>
              </a:rPr>
              <a:t>(</a:t>
            </a:r>
            <a:r>
              <a:rPr sz="1600" b="1" spc="-5" dirty="0">
                <a:solidFill>
                  <a:srgbClr val="3333CC"/>
                </a:solidFill>
                <a:latin typeface="Arial"/>
                <a:cs typeface="Arial"/>
              </a:rPr>
              <a:t>fixed-size hash function</a:t>
            </a:r>
            <a:r>
              <a:rPr sz="1600" b="1" spc="-5" dirty="0">
                <a:latin typeface="Arial"/>
                <a:cs typeface="Arial"/>
              </a:rPr>
              <a:t>)</a:t>
            </a:r>
            <a:endParaRPr sz="1600" dirty="0">
              <a:latin typeface="Arial"/>
              <a:cs typeface="Arial"/>
            </a:endParaRPr>
          </a:p>
        </p:txBody>
      </p:sp>
      <p:sp>
        <p:nvSpPr>
          <p:cNvPr id="20" name="object 20"/>
          <p:cNvSpPr txBox="1"/>
          <p:nvPr/>
        </p:nvSpPr>
        <p:spPr>
          <a:xfrm>
            <a:off x="4472304" y="3864987"/>
            <a:ext cx="2738120" cy="1013460"/>
          </a:xfrm>
          <a:prstGeom prst="rect">
            <a:avLst/>
          </a:prstGeom>
        </p:spPr>
        <p:txBody>
          <a:bodyPr vert="horz" wrap="square" lIns="0" tIns="67310" rIns="0" bIns="0" rtlCol="0">
            <a:spAutoFit/>
          </a:bodyPr>
          <a:lstStyle/>
          <a:p>
            <a:pPr marL="38100">
              <a:spcBef>
                <a:spcPts val="530"/>
              </a:spcBef>
            </a:pPr>
            <a:r>
              <a:rPr b="1" spc="-5" dirty="0">
                <a:latin typeface="Arial"/>
                <a:cs typeface="Arial"/>
              </a:rPr>
              <a:t>H</a:t>
            </a:r>
            <a:r>
              <a:rPr b="1" spc="-7" baseline="-20833" dirty="0">
                <a:latin typeface="Arial"/>
                <a:cs typeface="Arial"/>
              </a:rPr>
              <a:t>0 </a:t>
            </a:r>
            <a:r>
              <a:rPr b="1" dirty="0">
                <a:latin typeface="Arial"/>
                <a:cs typeface="Arial"/>
              </a:rPr>
              <a:t>=</a:t>
            </a:r>
            <a:r>
              <a:rPr b="1" spc="-165" dirty="0">
                <a:latin typeface="Arial"/>
                <a:cs typeface="Arial"/>
              </a:rPr>
              <a:t> </a:t>
            </a:r>
            <a:r>
              <a:rPr b="1" dirty="0">
                <a:latin typeface="Arial"/>
                <a:cs typeface="Arial"/>
              </a:rPr>
              <a:t>IV</a:t>
            </a:r>
            <a:endParaRPr dirty="0">
              <a:latin typeface="Arial"/>
              <a:cs typeface="Arial"/>
            </a:endParaRPr>
          </a:p>
          <a:p>
            <a:pPr marL="38100">
              <a:spcBef>
                <a:spcPts val="430"/>
              </a:spcBef>
            </a:pPr>
            <a:r>
              <a:rPr b="1" spc="-5" dirty="0">
                <a:latin typeface="Arial"/>
                <a:cs typeface="Arial"/>
              </a:rPr>
              <a:t>H</a:t>
            </a:r>
            <a:r>
              <a:rPr b="1" spc="-7" baseline="-20833" dirty="0">
                <a:latin typeface="Arial"/>
                <a:cs typeface="Arial"/>
              </a:rPr>
              <a:t>i </a:t>
            </a:r>
            <a:r>
              <a:rPr b="1" dirty="0">
                <a:latin typeface="Arial"/>
                <a:cs typeface="Arial"/>
              </a:rPr>
              <a:t>= </a:t>
            </a:r>
            <a:r>
              <a:rPr b="1" i="1" dirty="0">
                <a:latin typeface="Times New Roman"/>
                <a:cs typeface="Times New Roman"/>
              </a:rPr>
              <a:t>f </a:t>
            </a:r>
            <a:r>
              <a:rPr b="1" spc="-5" dirty="0">
                <a:latin typeface="Arial"/>
                <a:cs typeface="Arial"/>
              </a:rPr>
              <a:t>(H</a:t>
            </a:r>
            <a:r>
              <a:rPr b="1" spc="-7" baseline="-20833" dirty="0">
                <a:latin typeface="Arial"/>
                <a:cs typeface="Arial"/>
              </a:rPr>
              <a:t>i-1</a:t>
            </a:r>
            <a:r>
              <a:rPr b="1" spc="-5" dirty="0">
                <a:latin typeface="Arial"/>
                <a:cs typeface="Arial"/>
              </a:rPr>
              <a:t>, M</a:t>
            </a:r>
            <a:r>
              <a:rPr b="1" spc="-7" baseline="-20833" dirty="0">
                <a:latin typeface="Arial"/>
                <a:cs typeface="Arial"/>
              </a:rPr>
              <a:t>i</a:t>
            </a:r>
            <a:r>
              <a:rPr b="1" spc="-5" dirty="0">
                <a:latin typeface="Arial"/>
                <a:cs typeface="Arial"/>
              </a:rPr>
              <a:t>) </a:t>
            </a:r>
            <a:r>
              <a:rPr b="1" dirty="0">
                <a:latin typeface="Arial"/>
                <a:cs typeface="Arial"/>
              </a:rPr>
              <a:t>for 1 </a:t>
            </a:r>
            <a:r>
              <a:rPr b="1" dirty="0">
                <a:latin typeface="Symbol"/>
                <a:cs typeface="Symbol"/>
              </a:rPr>
              <a:t></a:t>
            </a:r>
            <a:r>
              <a:rPr b="1" dirty="0">
                <a:latin typeface="Times New Roman"/>
                <a:cs typeface="Times New Roman"/>
              </a:rPr>
              <a:t> </a:t>
            </a:r>
            <a:r>
              <a:rPr b="1" dirty="0">
                <a:latin typeface="Arial"/>
                <a:cs typeface="Arial"/>
              </a:rPr>
              <a:t>i </a:t>
            </a:r>
            <a:r>
              <a:rPr b="1" dirty="0">
                <a:latin typeface="Symbol"/>
                <a:cs typeface="Symbol"/>
              </a:rPr>
              <a:t></a:t>
            </a:r>
            <a:r>
              <a:rPr b="1" spc="-125" dirty="0">
                <a:latin typeface="Times New Roman"/>
                <a:cs typeface="Times New Roman"/>
              </a:rPr>
              <a:t> </a:t>
            </a:r>
            <a:r>
              <a:rPr b="1" dirty="0">
                <a:latin typeface="Arial"/>
                <a:cs typeface="Arial"/>
              </a:rPr>
              <a:t>t</a:t>
            </a:r>
            <a:endParaRPr dirty="0">
              <a:latin typeface="Arial"/>
              <a:cs typeface="Arial"/>
            </a:endParaRPr>
          </a:p>
          <a:p>
            <a:pPr marL="38100">
              <a:spcBef>
                <a:spcPts val="434"/>
              </a:spcBef>
            </a:pPr>
            <a:r>
              <a:rPr b="1" spc="-5" dirty="0">
                <a:latin typeface="Arial"/>
                <a:cs typeface="Arial"/>
              </a:rPr>
              <a:t>H(m) </a:t>
            </a:r>
            <a:r>
              <a:rPr b="1" dirty="0">
                <a:latin typeface="Arial"/>
                <a:cs typeface="Arial"/>
              </a:rPr>
              <a:t>=</a:t>
            </a:r>
            <a:r>
              <a:rPr b="1" spc="-10" dirty="0">
                <a:latin typeface="Arial"/>
                <a:cs typeface="Arial"/>
              </a:rPr>
              <a:t> </a:t>
            </a:r>
            <a:r>
              <a:rPr b="1" dirty="0">
                <a:latin typeface="Arial"/>
                <a:cs typeface="Arial"/>
              </a:rPr>
              <a:t>g(H</a:t>
            </a:r>
            <a:r>
              <a:rPr b="1" baseline="-20833" dirty="0">
                <a:latin typeface="Arial"/>
                <a:cs typeface="Arial"/>
              </a:rPr>
              <a:t>t</a:t>
            </a:r>
            <a:r>
              <a:rPr b="1" dirty="0">
                <a:latin typeface="Arial"/>
                <a:cs typeface="Arial"/>
              </a:rPr>
              <a:t>)</a:t>
            </a:r>
            <a:endParaRPr dirty="0">
              <a:latin typeface="Arial"/>
              <a:cs typeface="Arial"/>
            </a:endParaRPr>
          </a:p>
        </p:txBody>
      </p:sp>
      <p:sp>
        <p:nvSpPr>
          <p:cNvPr id="21" name="object 21"/>
          <p:cNvSpPr txBox="1"/>
          <p:nvPr/>
        </p:nvSpPr>
        <p:spPr>
          <a:xfrm>
            <a:off x="2525979" y="5222377"/>
            <a:ext cx="7518400" cy="930910"/>
          </a:xfrm>
          <a:prstGeom prst="rect">
            <a:avLst/>
          </a:prstGeom>
        </p:spPr>
        <p:txBody>
          <a:bodyPr vert="horz" wrap="square" lIns="0" tIns="39370" rIns="0" bIns="0" rtlCol="0">
            <a:spAutoFit/>
          </a:bodyPr>
          <a:lstStyle/>
          <a:p>
            <a:pPr marL="12700">
              <a:spcBef>
                <a:spcPts val="310"/>
              </a:spcBef>
            </a:pPr>
            <a:r>
              <a:rPr b="1" spc="-5" dirty="0">
                <a:latin typeface="Arial"/>
                <a:cs typeface="Arial"/>
              </a:rPr>
              <a:t>Fact</a:t>
            </a:r>
            <a:r>
              <a:rPr lang="en-US" b="1" spc="-5" dirty="0">
                <a:latin typeface="Arial"/>
                <a:cs typeface="Arial"/>
              </a:rPr>
              <a:t> </a:t>
            </a:r>
            <a:r>
              <a:rPr b="1" spc="-5" dirty="0">
                <a:latin typeface="Arial"/>
                <a:cs typeface="Arial"/>
              </a:rPr>
              <a:t>(by</a:t>
            </a:r>
            <a:r>
              <a:rPr b="1" spc="-10" dirty="0">
                <a:latin typeface="Arial"/>
                <a:cs typeface="Arial"/>
              </a:rPr>
              <a:t> </a:t>
            </a:r>
            <a:r>
              <a:rPr b="1" spc="-5" dirty="0">
                <a:latin typeface="Arial"/>
                <a:cs typeface="Arial"/>
              </a:rPr>
              <a:t>Merkle-Damgård)</a:t>
            </a:r>
            <a:endParaRPr dirty="0">
              <a:latin typeface="Arial"/>
              <a:cs typeface="Arial"/>
            </a:endParaRPr>
          </a:p>
          <a:p>
            <a:pPr marL="1917700">
              <a:spcBef>
                <a:spcPts val="215"/>
              </a:spcBef>
            </a:pPr>
            <a:r>
              <a:rPr b="1" spc="-20" dirty="0">
                <a:solidFill>
                  <a:srgbClr val="3333CC"/>
                </a:solidFill>
                <a:latin typeface="Arial"/>
                <a:cs typeface="Arial"/>
              </a:rPr>
              <a:t>Any </a:t>
            </a:r>
            <a:r>
              <a:rPr b="1" spc="-5" dirty="0">
                <a:solidFill>
                  <a:srgbClr val="3333CC"/>
                </a:solidFill>
                <a:latin typeface="Arial"/>
                <a:cs typeface="Arial"/>
              </a:rPr>
              <a:t>collision-resistant compression </a:t>
            </a:r>
            <a:r>
              <a:rPr b="1" dirty="0">
                <a:solidFill>
                  <a:srgbClr val="3333CC"/>
                </a:solidFill>
                <a:latin typeface="Arial"/>
                <a:cs typeface="Arial"/>
              </a:rPr>
              <a:t>function f</a:t>
            </a:r>
            <a:r>
              <a:rPr b="1" spc="50" dirty="0">
                <a:solidFill>
                  <a:srgbClr val="3333CC"/>
                </a:solidFill>
                <a:latin typeface="Arial"/>
                <a:cs typeface="Arial"/>
              </a:rPr>
              <a:t> </a:t>
            </a:r>
            <a:r>
              <a:rPr b="1" spc="-5" dirty="0">
                <a:solidFill>
                  <a:srgbClr val="3333CC"/>
                </a:solidFill>
                <a:latin typeface="Arial"/>
                <a:cs typeface="Arial"/>
              </a:rPr>
              <a:t>can</a:t>
            </a:r>
            <a:endParaRPr dirty="0">
              <a:latin typeface="Arial"/>
              <a:cs typeface="Arial"/>
            </a:endParaRPr>
          </a:p>
          <a:p>
            <a:pPr marL="1917700">
              <a:spcBef>
                <a:spcPts val="220"/>
              </a:spcBef>
            </a:pPr>
            <a:r>
              <a:rPr b="1" spc="-5" dirty="0">
                <a:solidFill>
                  <a:srgbClr val="3333CC"/>
                </a:solidFill>
                <a:latin typeface="Arial"/>
                <a:cs typeface="Arial"/>
              </a:rPr>
              <a:t>be extended </a:t>
            </a:r>
            <a:r>
              <a:rPr b="1" dirty="0">
                <a:solidFill>
                  <a:srgbClr val="3333CC"/>
                </a:solidFill>
                <a:latin typeface="Arial"/>
                <a:cs typeface="Arial"/>
              </a:rPr>
              <a:t>to </a:t>
            </a:r>
            <a:r>
              <a:rPr b="1" spc="-5" dirty="0">
                <a:solidFill>
                  <a:srgbClr val="3333CC"/>
                </a:solidFill>
                <a:latin typeface="Arial"/>
                <a:cs typeface="Arial"/>
              </a:rPr>
              <a:t>a </a:t>
            </a:r>
            <a:r>
              <a:rPr b="1" dirty="0">
                <a:solidFill>
                  <a:srgbClr val="3333CC"/>
                </a:solidFill>
                <a:latin typeface="Arial"/>
                <a:cs typeface="Arial"/>
              </a:rPr>
              <a:t>collision-resistant </a:t>
            </a:r>
            <a:r>
              <a:rPr b="1" spc="-5" dirty="0">
                <a:solidFill>
                  <a:srgbClr val="3333CC"/>
                </a:solidFill>
                <a:latin typeface="Arial"/>
                <a:cs typeface="Arial"/>
              </a:rPr>
              <a:t>hash </a:t>
            </a:r>
            <a:r>
              <a:rPr b="1" dirty="0">
                <a:solidFill>
                  <a:srgbClr val="3333CC"/>
                </a:solidFill>
                <a:latin typeface="Arial"/>
                <a:cs typeface="Arial"/>
              </a:rPr>
              <a:t>function</a:t>
            </a:r>
            <a:r>
              <a:rPr b="1" spc="-40" dirty="0">
                <a:solidFill>
                  <a:srgbClr val="3333CC"/>
                </a:solidFill>
                <a:latin typeface="Arial"/>
                <a:cs typeface="Arial"/>
              </a:rPr>
              <a:t> </a:t>
            </a:r>
            <a:r>
              <a:rPr b="1" spc="-5" dirty="0">
                <a:solidFill>
                  <a:srgbClr val="3333CC"/>
                </a:solidFill>
                <a:latin typeface="Arial"/>
                <a:cs typeface="Arial"/>
              </a:rPr>
              <a:t>h</a:t>
            </a:r>
            <a:endParaRPr dirty="0">
              <a:latin typeface="Arial"/>
              <a:cs typeface="Arial"/>
            </a:endParaRPr>
          </a:p>
        </p:txBody>
      </p:sp>
      <p:sp>
        <p:nvSpPr>
          <p:cNvPr id="25" name="object 58">
            <a:extLst>
              <a:ext uri="{FF2B5EF4-FFF2-40B4-BE49-F238E27FC236}">
                <a16:creationId xmlns:a16="http://schemas.microsoft.com/office/drawing/2014/main" id="{76C1BACB-FB88-2C48-A8BE-FFCC28213B3D}"/>
              </a:ext>
            </a:extLst>
          </p:cNvPr>
          <p:cNvSpPr txBox="1">
            <a:spLocks noGrp="1"/>
          </p:cNvSpPr>
          <p:nvPr>
            <p:ph type="title"/>
          </p:nvPr>
        </p:nvSpPr>
        <p:spPr>
          <a:xfrm>
            <a:off x="847285" y="80968"/>
            <a:ext cx="11922369"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cs typeface="Arial"/>
              </a:rPr>
              <a:t>Construction </a:t>
            </a:r>
            <a:r>
              <a:rPr sz="4800" dirty="0">
                <a:cs typeface="Arial"/>
              </a:rPr>
              <a:t>of </a:t>
            </a:r>
            <a:r>
              <a:rPr sz="4800" spc="-5" dirty="0">
                <a:cs typeface="Arial"/>
              </a:rPr>
              <a:t>a Secure Hash</a:t>
            </a:r>
            <a:r>
              <a:rPr sz="4800" spc="65" dirty="0">
                <a:cs typeface="Arial"/>
              </a:rPr>
              <a:t> </a:t>
            </a:r>
            <a:r>
              <a:rPr sz="4800" spc="-5" dirty="0">
                <a:cs typeface="Arial"/>
              </a:rPr>
              <a:t>Function</a:t>
            </a:r>
            <a:endParaRPr sz="4800" dirty="0">
              <a:cs typeface="Arial"/>
            </a:endParaRPr>
          </a:p>
        </p:txBody>
      </p:sp>
    </p:spTree>
    <p:extLst>
      <p:ext uri="{BB962C8B-B14F-4D97-AF65-F5344CB8AC3E}">
        <p14:creationId xmlns:p14="http://schemas.microsoft.com/office/powerpoint/2010/main" val="335745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51241" y="3647313"/>
            <a:ext cx="1306830" cy="756920"/>
          </a:xfrm>
          <a:prstGeom prst="rect">
            <a:avLst/>
          </a:prstGeom>
        </p:spPr>
        <p:txBody>
          <a:bodyPr vert="horz" wrap="square" lIns="0" tIns="12065" rIns="0" bIns="0" rtlCol="0">
            <a:spAutoFit/>
          </a:bodyPr>
          <a:lstStyle/>
          <a:p>
            <a:pPr marL="12700" marR="5080" indent="17780" algn="just">
              <a:spcBef>
                <a:spcPts val="95"/>
              </a:spcBef>
            </a:pPr>
            <a:r>
              <a:rPr sz="1600" b="1" spc="-5" dirty="0">
                <a:latin typeface="Arial"/>
                <a:cs typeface="Arial"/>
              </a:rPr>
              <a:t>64 bit</a:t>
            </a:r>
            <a:r>
              <a:rPr sz="1600" b="1" spc="-60" dirty="0">
                <a:latin typeface="Arial"/>
                <a:cs typeface="Arial"/>
              </a:rPr>
              <a:t> </a:t>
            </a:r>
            <a:r>
              <a:rPr sz="1600" b="1" spc="-5" dirty="0">
                <a:latin typeface="Arial"/>
                <a:cs typeface="Arial"/>
              </a:rPr>
              <a:t>integer  (bit-length of  message</a:t>
            </a:r>
            <a:r>
              <a:rPr sz="1600" b="1" spc="-25" dirty="0">
                <a:latin typeface="Arial"/>
                <a:cs typeface="Arial"/>
              </a:rPr>
              <a:t> </a:t>
            </a:r>
            <a:r>
              <a:rPr sz="1600" b="1" spc="-5" dirty="0">
                <a:latin typeface="Arial"/>
                <a:cs typeface="Arial"/>
              </a:rPr>
              <a:t>m)</a:t>
            </a:r>
            <a:endParaRPr sz="1600">
              <a:latin typeface="Arial"/>
              <a:cs typeface="Arial"/>
            </a:endParaRPr>
          </a:p>
        </p:txBody>
      </p:sp>
      <p:sp>
        <p:nvSpPr>
          <p:cNvPr id="4" name="object 4"/>
          <p:cNvSpPr/>
          <p:nvPr/>
        </p:nvSpPr>
        <p:spPr>
          <a:xfrm>
            <a:off x="7716774" y="3447288"/>
            <a:ext cx="984885" cy="96520"/>
          </a:xfrm>
          <a:custGeom>
            <a:avLst/>
            <a:gdLst/>
            <a:ahLst/>
            <a:cxnLst/>
            <a:rect l="l" t="t" r="r" b="b"/>
            <a:pathLst>
              <a:path w="984884" h="96520">
                <a:moveTo>
                  <a:pt x="96012" y="0"/>
                </a:moveTo>
                <a:lnTo>
                  <a:pt x="0" y="48006"/>
                </a:lnTo>
                <a:lnTo>
                  <a:pt x="96012" y="96012"/>
                </a:lnTo>
                <a:lnTo>
                  <a:pt x="96012" y="64008"/>
                </a:lnTo>
                <a:lnTo>
                  <a:pt x="80010" y="64008"/>
                </a:lnTo>
                <a:lnTo>
                  <a:pt x="80010" y="32003"/>
                </a:lnTo>
                <a:lnTo>
                  <a:pt x="96012" y="32003"/>
                </a:lnTo>
                <a:lnTo>
                  <a:pt x="96012" y="0"/>
                </a:lnTo>
                <a:close/>
              </a:path>
              <a:path w="984884" h="96520">
                <a:moveTo>
                  <a:pt x="888492" y="0"/>
                </a:moveTo>
                <a:lnTo>
                  <a:pt x="888492" y="96012"/>
                </a:lnTo>
                <a:lnTo>
                  <a:pt x="952500" y="64008"/>
                </a:lnTo>
                <a:lnTo>
                  <a:pt x="904494" y="64008"/>
                </a:lnTo>
                <a:lnTo>
                  <a:pt x="904494" y="32003"/>
                </a:lnTo>
                <a:lnTo>
                  <a:pt x="952499" y="32003"/>
                </a:lnTo>
                <a:lnTo>
                  <a:pt x="888492" y="0"/>
                </a:lnTo>
                <a:close/>
              </a:path>
              <a:path w="984884" h="96520">
                <a:moveTo>
                  <a:pt x="96012" y="32003"/>
                </a:moveTo>
                <a:lnTo>
                  <a:pt x="80010" y="32003"/>
                </a:lnTo>
                <a:lnTo>
                  <a:pt x="80010" y="64008"/>
                </a:lnTo>
                <a:lnTo>
                  <a:pt x="96012" y="64008"/>
                </a:lnTo>
                <a:lnTo>
                  <a:pt x="96012" y="32003"/>
                </a:lnTo>
                <a:close/>
              </a:path>
              <a:path w="984884" h="96520">
                <a:moveTo>
                  <a:pt x="888492" y="32003"/>
                </a:moveTo>
                <a:lnTo>
                  <a:pt x="96012" y="32003"/>
                </a:lnTo>
                <a:lnTo>
                  <a:pt x="96012" y="64008"/>
                </a:lnTo>
                <a:lnTo>
                  <a:pt x="888492" y="64008"/>
                </a:lnTo>
                <a:lnTo>
                  <a:pt x="888492" y="32003"/>
                </a:lnTo>
                <a:close/>
              </a:path>
              <a:path w="984884" h="96520">
                <a:moveTo>
                  <a:pt x="952499" y="32003"/>
                </a:moveTo>
                <a:lnTo>
                  <a:pt x="904494" y="32003"/>
                </a:lnTo>
                <a:lnTo>
                  <a:pt x="904494" y="64008"/>
                </a:lnTo>
                <a:lnTo>
                  <a:pt x="952500" y="64008"/>
                </a:lnTo>
                <a:lnTo>
                  <a:pt x="984503" y="48006"/>
                </a:lnTo>
                <a:lnTo>
                  <a:pt x="952499" y="32003"/>
                </a:lnTo>
                <a:close/>
              </a:path>
            </a:pathLst>
          </a:custGeom>
          <a:solidFill>
            <a:srgbClr val="000000"/>
          </a:solidFill>
        </p:spPr>
        <p:txBody>
          <a:bodyPr wrap="square" lIns="0" tIns="0" rIns="0" bIns="0" rtlCol="0"/>
          <a:lstStyle/>
          <a:p>
            <a:endParaRPr/>
          </a:p>
        </p:txBody>
      </p:sp>
      <p:graphicFrame>
        <p:nvGraphicFramePr>
          <p:cNvPr id="5" name="object 5"/>
          <p:cNvGraphicFramePr>
            <a:graphicFrameLocks noGrp="1"/>
          </p:cNvGraphicFramePr>
          <p:nvPr/>
        </p:nvGraphicFramePr>
        <p:xfrm>
          <a:off x="2572511" y="2772155"/>
          <a:ext cx="6089649" cy="498348"/>
        </p:xfrm>
        <a:graphic>
          <a:graphicData uri="http://schemas.openxmlformats.org/drawingml/2006/table">
            <a:tbl>
              <a:tblPr firstRow="1" bandRow="1">
                <a:tableStyleId>{2D5ABB26-0587-4C30-8999-92F81FD0307C}</a:tableStyleId>
              </a:tblPr>
              <a:tblGrid>
                <a:gridCol w="3413125">
                  <a:extLst>
                    <a:ext uri="{9D8B030D-6E8A-4147-A177-3AD203B41FA5}">
                      <a16:colId xmlns:a16="http://schemas.microsoft.com/office/drawing/2014/main" val="20000"/>
                    </a:ext>
                  </a:extLst>
                </a:gridCol>
                <a:gridCol w="465454">
                  <a:extLst>
                    <a:ext uri="{9D8B030D-6E8A-4147-A177-3AD203B41FA5}">
                      <a16:colId xmlns:a16="http://schemas.microsoft.com/office/drawing/2014/main" val="20001"/>
                    </a:ext>
                  </a:extLst>
                </a:gridCol>
                <a:gridCol w="1216025">
                  <a:extLst>
                    <a:ext uri="{9D8B030D-6E8A-4147-A177-3AD203B41FA5}">
                      <a16:colId xmlns:a16="http://schemas.microsoft.com/office/drawing/2014/main" val="20002"/>
                    </a:ext>
                  </a:extLst>
                </a:gridCol>
                <a:gridCol w="995045">
                  <a:extLst>
                    <a:ext uri="{9D8B030D-6E8A-4147-A177-3AD203B41FA5}">
                      <a16:colId xmlns:a16="http://schemas.microsoft.com/office/drawing/2014/main" val="20003"/>
                    </a:ext>
                  </a:extLst>
                </a:gridCol>
              </a:tblGrid>
              <a:tr h="498348">
                <a:tc>
                  <a:txBody>
                    <a:bodyPr/>
                    <a:lstStyle/>
                    <a:p>
                      <a:pPr marL="1071880">
                        <a:lnSpc>
                          <a:spcPct val="100000"/>
                        </a:lnSpc>
                        <a:spcBef>
                          <a:spcPts val="840"/>
                        </a:spcBef>
                      </a:pPr>
                      <a:r>
                        <a:rPr sz="1800" b="1" spc="-5" dirty="0">
                          <a:latin typeface="Arial"/>
                          <a:cs typeface="Arial"/>
                        </a:rPr>
                        <a:t>Message</a:t>
                      </a:r>
                      <a:r>
                        <a:rPr sz="1800" b="1" spc="5" dirty="0">
                          <a:latin typeface="Arial"/>
                          <a:cs typeface="Arial"/>
                        </a:rPr>
                        <a:t> </a:t>
                      </a:r>
                      <a:r>
                        <a:rPr sz="1800" b="1" spc="-5" dirty="0">
                          <a:latin typeface="Arial"/>
                          <a:cs typeface="Arial"/>
                        </a:rPr>
                        <a:t>m</a:t>
                      </a:r>
                      <a:endParaRPr sz="1800">
                        <a:latin typeface="Arial"/>
                        <a:cs typeface="Arial"/>
                      </a:endParaRPr>
                    </a:p>
                  </a:txBody>
                  <a:tcPr marL="0" marR="0" marT="106680" marB="0">
                    <a:lnL w="38100">
                      <a:solidFill>
                        <a:srgbClr val="000000"/>
                      </a:solidFill>
                      <a:prstDash val="solid"/>
                    </a:lnL>
                    <a:lnR w="762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a:lnSpc>
                          <a:spcPct val="100000"/>
                        </a:lnSpc>
                      </a:pPr>
                      <a:endParaRPr sz="1700">
                        <a:latin typeface="Times New Roman"/>
                        <a:cs typeface="Times New Roman"/>
                      </a:endParaRPr>
                    </a:p>
                  </a:txBody>
                  <a:tcPr marL="0" marR="0" marT="0" marB="0">
                    <a:lnL w="762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marL="129539">
                        <a:lnSpc>
                          <a:spcPct val="100000"/>
                        </a:lnSpc>
                        <a:spcBef>
                          <a:spcPts val="925"/>
                        </a:spcBef>
                      </a:pPr>
                      <a:r>
                        <a:rPr sz="1800" b="1" spc="-10" dirty="0">
                          <a:latin typeface="Arial"/>
                          <a:cs typeface="Arial"/>
                        </a:rPr>
                        <a:t>100…000</a:t>
                      </a:r>
                      <a:endParaRPr sz="1800">
                        <a:latin typeface="Arial"/>
                        <a:cs typeface="Arial"/>
                      </a:endParaRPr>
                    </a:p>
                  </a:txBody>
                  <a:tcPr marL="0" marR="0" marT="117475" marB="0">
                    <a:lnL w="381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C0C0C0"/>
                    </a:solidFill>
                  </a:tcPr>
                </a:tc>
                <a:tc>
                  <a:txBody>
                    <a:bodyPr/>
                    <a:lstStyle/>
                    <a:p>
                      <a:pPr marL="120014">
                        <a:lnSpc>
                          <a:spcPct val="100000"/>
                        </a:lnSpc>
                        <a:spcBef>
                          <a:spcPts val="840"/>
                        </a:spcBef>
                      </a:pPr>
                      <a:r>
                        <a:rPr sz="1800" b="1" dirty="0">
                          <a:latin typeface="Arial"/>
                          <a:cs typeface="Arial"/>
                        </a:rPr>
                        <a:t>length</a:t>
                      </a:r>
                      <a:endParaRPr sz="1800">
                        <a:latin typeface="Arial"/>
                        <a:cs typeface="Arial"/>
                      </a:endParaRPr>
                    </a:p>
                  </a:txBody>
                  <a:tcPr marL="0" marR="0" marT="106680" marB="0">
                    <a:lnL w="381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C0C0C0"/>
                    </a:solidFill>
                  </a:tcPr>
                </a:tc>
                <a:extLst>
                  <a:ext uri="{0D108BD9-81ED-4DB2-BD59-A6C34878D82A}">
                    <a16:rowId xmlns:a16="http://schemas.microsoft.com/office/drawing/2014/main" val="10000"/>
                  </a:ext>
                </a:extLst>
              </a:tr>
            </a:tbl>
          </a:graphicData>
        </a:graphic>
      </p:graphicFrame>
      <p:sp>
        <p:nvSpPr>
          <p:cNvPr id="6" name="object 6"/>
          <p:cNvSpPr txBox="1"/>
          <p:nvPr/>
        </p:nvSpPr>
        <p:spPr>
          <a:xfrm>
            <a:off x="2405279" y="1506982"/>
            <a:ext cx="7242809" cy="982320"/>
          </a:xfrm>
          <a:prstGeom prst="rect">
            <a:avLst/>
          </a:prstGeom>
        </p:spPr>
        <p:txBody>
          <a:bodyPr vert="horz" wrap="square" lIns="0" tIns="12700" rIns="0" bIns="0" rtlCol="0">
            <a:spAutoFit/>
          </a:bodyPr>
          <a:lstStyle/>
          <a:p>
            <a:pPr marL="303530" indent="-291465">
              <a:spcBef>
                <a:spcPts val="100"/>
              </a:spcBef>
              <a:buFont typeface="Wingdings"/>
              <a:buChar char=""/>
              <a:tabLst>
                <a:tab pos="304165" algn="l"/>
              </a:tabLst>
            </a:pPr>
            <a:r>
              <a:rPr b="1" spc="-15" dirty="0">
                <a:latin typeface="Arial"/>
                <a:cs typeface="Arial"/>
              </a:rPr>
              <a:t>Assume </a:t>
            </a:r>
            <a:r>
              <a:rPr b="1" spc="-5" dirty="0">
                <a:latin typeface="Arial"/>
                <a:cs typeface="Arial"/>
              </a:rPr>
              <a:t>Block size </a:t>
            </a:r>
            <a:r>
              <a:rPr b="1" dirty="0">
                <a:latin typeface="Arial"/>
                <a:cs typeface="Arial"/>
              </a:rPr>
              <a:t>= </a:t>
            </a:r>
            <a:r>
              <a:rPr b="1" spc="-5" dirty="0">
                <a:latin typeface="Arial"/>
                <a:cs typeface="Arial"/>
              </a:rPr>
              <a:t>512 </a:t>
            </a:r>
            <a:r>
              <a:rPr b="1" dirty="0">
                <a:latin typeface="Arial"/>
                <a:cs typeface="Arial"/>
              </a:rPr>
              <a:t>bits </a:t>
            </a:r>
            <a:r>
              <a:rPr b="1" spc="-5" dirty="0">
                <a:latin typeface="Arial"/>
                <a:cs typeface="Arial"/>
              </a:rPr>
              <a:t>(MD5, </a:t>
            </a:r>
            <a:r>
              <a:rPr b="1" spc="-15" dirty="0">
                <a:latin typeface="Arial"/>
                <a:cs typeface="Arial"/>
              </a:rPr>
              <a:t>SHA1, </a:t>
            </a:r>
            <a:r>
              <a:rPr b="1" spc="-10" dirty="0">
                <a:latin typeface="Arial"/>
                <a:cs typeface="Arial"/>
              </a:rPr>
              <a:t>RMD160, </a:t>
            </a:r>
            <a:r>
              <a:rPr b="1" spc="-15" dirty="0">
                <a:latin typeface="Arial"/>
                <a:cs typeface="Arial"/>
              </a:rPr>
              <a:t>HAS160</a:t>
            </a:r>
            <a:r>
              <a:rPr b="1" spc="204" dirty="0">
                <a:latin typeface="Arial"/>
                <a:cs typeface="Arial"/>
              </a:rPr>
              <a:t> </a:t>
            </a:r>
            <a:r>
              <a:rPr b="1" dirty="0">
                <a:latin typeface="Arial"/>
                <a:cs typeface="Arial"/>
              </a:rPr>
              <a:t>…)</a:t>
            </a:r>
            <a:endParaRPr>
              <a:latin typeface="Arial"/>
              <a:cs typeface="Arial"/>
            </a:endParaRPr>
          </a:p>
          <a:p>
            <a:pPr>
              <a:spcBef>
                <a:spcPts val="25"/>
              </a:spcBef>
            </a:pPr>
            <a:endParaRPr sz="2700">
              <a:latin typeface="Times New Roman"/>
              <a:cs typeface="Times New Roman"/>
            </a:endParaRPr>
          </a:p>
          <a:p>
            <a:pPr marL="3930650"/>
            <a:r>
              <a:rPr b="1" spc="-5" dirty="0">
                <a:latin typeface="Arial"/>
                <a:cs typeface="Arial"/>
              </a:rPr>
              <a:t>Last 512-bit</a:t>
            </a:r>
            <a:r>
              <a:rPr b="1" dirty="0">
                <a:latin typeface="Arial"/>
                <a:cs typeface="Arial"/>
              </a:rPr>
              <a:t> block</a:t>
            </a:r>
            <a:endParaRPr>
              <a:latin typeface="Arial"/>
              <a:cs typeface="Arial"/>
            </a:endParaRPr>
          </a:p>
        </p:txBody>
      </p:sp>
      <p:sp>
        <p:nvSpPr>
          <p:cNvPr id="7" name="object 7"/>
          <p:cNvSpPr/>
          <p:nvPr/>
        </p:nvSpPr>
        <p:spPr>
          <a:xfrm>
            <a:off x="6015991" y="2534411"/>
            <a:ext cx="2653665" cy="96520"/>
          </a:xfrm>
          <a:custGeom>
            <a:avLst/>
            <a:gdLst/>
            <a:ahLst/>
            <a:cxnLst/>
            <a:rect l="l" t="t" r="r" b="b"/>
            <a:pathLst>
              <a:path w="2653665" h="96519">
                <a:moveTo>
                  <a:pt x="96012" y="0"/>
                </a:moveTo>
                <a:lnTo>
                  <a:pt x="0" y="48005"/>
                </a:lnTo>
                <a:lnTo>
                  <a:pt x="96012" y="96012"/>
                </a:lnTo>
                <a:lnTo>
                  <a:pt x="96012" y="64008"/>
                </a:lnTo>
                <a:lnTo>
                  <a:pt x="80010" y="64008"/>
                </a:lnTo>
                <a:lnTo>
                  <a:pt x="80010" y="32003"/>
                </a:lnTo>
                <a:lnTo>
                  <a:pt x="96012" y="32003"/>
                </a:lnTo>
                <a:lnTo>
                  <a:pt x="96012" y="0"/>
                </a:lnTo>
                <a:close/>
              </a:path>
              <a:path w="2653665" h="96519">
                <a:moveTo>
                  <a:pt x="2557271" y="0"/>
                </a:moveTo>
                <a:lnTo>
                  <a:pt x="2557271" y="96012"/>
                </a:lnTo>
                <a:lnTo>
                  <a:pt x="2621279" y="64008"/>
                </a:lnTo>
                <a:lnTo>
                  <a:pt x="2573274" y="64008"/>
                </a:lnTo>
                <a:lnTo>
                  <a:pt x="2573274" y="32003"/>
                </a:lnTo>
                <a:lnTo>
                  <a:pt x="2621280" y="32003"/>
                </a:lnTo>
                <a:lnTo>
                  <a:pt x="2557271" y="0"/>
                </a:lnTo>
                <a:close/>
              </a:path>
              <a:path w="2653665" h="96519">
                <a:moveTo>
                  <a:pt x="96012" y="32003"/>
                </a:moveTo>
                <a:lnTo>
                  <a:pt x="80010" y="32003"/>
                </a:lnTo>
                <a:lnTo>
                  <a:pt x="80010" y="64008"/>
                </a:lnTo>
                <a:lnTo>
                  <a:pt x="96012" y="64008"/>
                </a:lnTo>
                <a:lnTo>
                  <a:pt x="96012" y="32003"/>
                </a:lnTo>
                <a:close/>
              </a:path>
              <a:path w="2653665" h="96519">
                <a:moveTo>
                  <a:pt x="2557271" y="32003"/>
                </a:moveTo>
                <a:lnTo>
                  <a:pt x="96012" y="32003"/>
                </a:lnTo>
                <a:lnTo>
                  <a:pt x="96012" y="64008"/>
                </a:lnTo>
                <a:lnTo>
                  <a:pt x="2557271" y="64008"/>
                </a:lnTo>
                <a:lnTo>
                  <a:pt x="2557271" y="32003"/>
                </a:lnTo>
                <a:close/>
              </a:path>
              <a:path w="2653665" h="96519">
                <a:moveTo>
                  <a:pt x="2621280" y="32003"/>
                </a:moveTo>
                <a:lnTo>
                  <a:pt x="2573274" y="32003"/>
                </a:lnTo>
                <a:lnTo>
                  <a:pt x="2573274" y="64008"/>
                </a:lnTo>
                <a:lnTo>
                  <a:pt x="2621279" y="64008"/>
                </a:lnTo>
                <a:lnTo>
                  <a:pt x="2653284" y="48005"/>
                </a:lnTo>
                <a:lnTo>
                  <a:pt x="2621280" y="32003"/>
                </a:lnTo>
                <a:close/>
              </a:path>
            </a:pathLst>
          </a:custGeom>
          <a:solidFill>
            <a:srgbClr val="000000"/>
          </a:solidFill>
        </p:spPr>
        <p:txBody>
          <a:bodyPr wrap="square" lIns="0" tIns="0" rIns="0" bIns="0" rtlCol="0"/>
          <a:lstStyle/>
          <a:p>
            <a:endParaRPr/>
          </a:p>
        </p:txBody>
      </p:sp>
      <p:sp>
        <p:nvSpPr>
          <p:cNvPr id="8" name="object 8"/>
          <p:cNvSpPr/>
          <p:nvPr/>
        </p:nvSpPr>
        <p:spPr>
          <a:xfrm>
            <a:off x="3859530" y="3319527"/>
            <a:ext cx="3207385" cy="2431415"/>
          </a:xfrm>
          <a:custGeom>
            <a:avLst/>
            <a:gdLst/>
            <a:ahLst/>
            <a:cxnLst/>
            <a:rect l="l" t="t" r="r" b="b"/>
            <a:pathLst>
              <a:path w="3207385" h="2431415">
                <a:moveTo>
                  <a:pt x="2832354" y="314451"/>
                </a:moveTo>
                <a:lnTo>
                  <a:pt x="352806" y="314451"/>
                </a:lnTo>
                <a:lnTo>
                  <a:pt x="304938" y="317673"/>
                </a:lnTo>
                <a:lnTo>
                  <a:pt x="259027" y="327056"/>
                </a:lnTo>
                <a:lnTo>
                  <a:pt x="215491" y="342181"/>
                </a:lnTo>
                <a:lnTo>
                  <a:pt x="174751" y="362627"/>
                </a:lnTo>
                <a:lnTo>
                  <a:pt x="137230" y="387973"/>
                </a:lnTo>
                <a:lnTo>
                  <a:pt x="103346" y="417798"/>
                </a:lnTo>
                <a:lnTo>
                  <a:pt x="73521" y="451682"/>
                </a:lnTo>
                <a:lnTo>
                  <a:pt x="48175" y="489204"/>
                </a:lnTo>
                <a:lnTo>
                  <a:pt x="27729" y="529943"/>
                </a:lnTo>
                <a:lnTo>
                  <a:pt x="12604" y="573479"/>
                </a:lnTo>
                <a:lnTo>
                  <a:pt x="3221" y="619390"/>
                </a:lnTo>
                <a:lnTo>
                  <a:pt x="0" y="667257"/>
                </a:lnTo>
                <a:lnTo>
                  <a:pt x="0" y="2078482"/>
                </a:lnTo>
                <a:lnTo>
                  <a:pt x="3221" y="2126354"/>
                </a:lnTo>
                <a:lnTo>
                  <a:pt x="12604" y="2172269"/>
                </a:lnTo>
                <a:lnTo>
                  <a:pt x="27729" y="2215807"/>
                </a:lnTo>
                <a:lnTo>
                  <a:pt x="48175" y="2256547"/>
                </a:lnTo>
                <a:lnTo>
                  <a:pt x="73521" y="2294068"/>
                </a:lnTo>
                <a:lnTo>
                  <a:pt x="103346" y="2327951"/>
                </a:lnTo>
                <a:lnTo>
                  <a:pt x="137230" y="2357774"/>
                </a:lnTo>
                <a:lnTo>
                  <a:pt x="174751" y="2383118"/>
                </a:lnTo>
                <a:lnTo>
                  <a:pt x="215491" y="2403561"/>
                </a:lnTo>
                <a:lnTo>
                  <a:pt x="259027" y="2418685"/>
                </a:lnTo>
                <a:lnTo>
                  <a:pt x="304938" y="2428067"/>
                </a:lnTo>
                <a:lnTo>
                  <a:pt x="352806" y="2431288"/>
                </a:lnTo>
                <a:lnTo>
                  <a:pt x="2832354" y="2431288"/>
                </a:lnTo>
                <a:lnTo>
                  <a:pt x="2880221" y="2428067"/>
                </a:lnTo>
                <a:lnTo>
                  <a:pt x="2926132" y="2418685"/>
                </a:lnTo>
                <a:lnTo>
                  <a:pt x="2969668" y="2403561"/>
                </a:lnTo>
                <a:lnTo>
                  <a:pt x="3010408" y="2383118"/>
                </a:lnTo>
                <a:lnTo>
                  <a:pt x="3047929" y="2357774"/>
                </a:lnTo>
                <a:lnTo>
                  <a:pt x="3081813" y="2327951"/>
                </a:lnTo>
                <a:lnTo>
                  <a:pt x="3111638" y="2294068"/>
                </a:lnTo>
                <a:lnTo>
                  <a:pt x="3136984" y="2256547"/>
                </a:lnTo>
                <a:lnTo>
                  <a:pt x="3157430" y="2215807"/>
                </a:lnTo>
                <a:lnTo>
                  <a:pt x="3172555" y="2172269"/>
                </a:lnTo>
                <a:lnTo>
                  <a:pt x="3181938" y="2126354"/>
                </a:lnTo>
                <a:lnTo>
                  <a:pt x="3185160" y="2078482"/>
                </a:lnTo>
                <a:lnTo>
                  <a:pt x="3185160" y="667257"/>
                </a:lnTo>
                <a:lnTo>
                  <a:pt x="3181938" y="619390"/>
                </a:lnTo>
                <a:lnTo>
                  <a:pt x="3172555" y="573479"/>
                </a:lnTo>
                <a:lnTo>
                  <a:pt x="3157430" y="529943"/>
                </a:lnTo>
                <a:lnTo>
                  <a:pt x="3136984" y="489204"/>
                </a:lnTo>
                <a:lnTo>
                  <a:pt x="3111638" y="451682"/>
                </a:lnTo>
                <a:lnTo>
                  <a:pt x="3081813" y="417798"/>
                </a:lnTo>
                <a:lnTo>
                  <a:pt x="3047929" y="387973"/>
                </a:lnTo>
                <a:lnTo>
                  <a:pt x="3010408" y="362627"/>
                </a:lnTo>
                <a:lnTo>
                  <a:pt x="2969668" y="342181"/>
                </a:lnTo>
                <a:lnTo>
                  <a:pt x="2926132" y="327056"/>
                </a:lnTo>
                <a:lnTo>
                  <a:pt x="2880221" y="317673"/>
                </a:lnTo>
                <a:lnTo>
                  <a:pt x="2832354" y="314451"/>
                </a:lnTo>
                <a:close/>
              </a:path>
              <a:path w="3207385" h="2431415">
                <a:moveTo>
                  <a:pt x="3207258" y="0"/>
                </a:moveTo>
                <a:lnTo>
                  <a:pt x="1858009" y="314451"/>
                </a:lnTo>
                <a:lnTo>
                  <a:pt x="2654299" y="314451"/>
                </a:lnTo>
                <a:lnTo>
                  <a:pt x="3207258" y="0"/>
                </a:lnTo>
                <a:close/>
              </a:path>
            </a:pathLst>
          </a:custGeom>
          <a:solidFill>
            <a:srgbClr val="CCFFFF"/>
          </a:solidFill>
        </p:spPr>
        <p:txBody>
          <a:bodyPr wrap="square" lIns="0" tIns="0" rIns="0" bIns="0" rtlCol="0"/>
          <a:lstStyle/>
          <a:p>
            <a:endParaRPr/>
          </a:p>
        </p:txBody>
      </p:sp>
      <p:sp>
        <p:nvSpPr>
          <p:cNvPr id="9" name="object 9"/>
          <p:cNvSpPr/>
          <p:nvPr/>
        </p:nvSpPr>
        <p:spPr>
          <a:xfrm>
            <a:off x="3859530" y="3319527"/>
            <a:ext cx="3207385" cy="2431415"/>
          </a:xfrm>
          <a:custGeom>
            <a:avLst/>
            <a:gdLst/>
            <a:ahLst/>
            <a:cxnLst/>
            <a:rect l="l" t="t" r="r" b="b"/>
            <a:pathLst>
              <a:path w="3207385" h="2431415">
                <a:moveTo>
                  <a:pt x="0" y="2078482"/>
                </a:moveTo>
                <a:lnTo>
                  <a:pt x="3221" y="2126354"/>
                </a:lnTo>
                <a:lnTo>
                  <a:pt x="12604" y="2172269"/>
                </a:lnTo>
                <a:lnTo>
                  <a:pt x="27729" y="2215807"/>
                </a:lnTo>
                <a:lnTo>
                  <a:pt x="48175" y="2256547"/>
                </a:lnTo>
                <a:lnTo>
                  <a:pt x="73521" y="2294068"/>
                </a:lnTo>
                <a:lnTo>
                  <a:pt x="103346" y="2327951"/>
                </a:lnTo>
                <a:lnTo>
                  <a:pt x="137230" y="2357774"/>
                </a:lnTo>
                <a:lnTo>
                  <a:pt x="174751" y="2383118"/>
                </a:lnTo>
                <a:lnTo>
                  <a:pt x="215491" y="2403561"/>
                </a:lnTo>
                <a:lnTo>
                  <a:pt x="259027" y="2418685"/>
                </a:lnTo>
                <a:lnTo>
                  <a:pt x="304938" y="2428067"/>
                </a:lnTo>
                <a:lnTo>
                  <a:pt x="352806" y="2431288"/>
                </a:lnTo>
                <a:lnTo>
                  <a:pt x="1858009" y="2431288"/>
                </a:lnTo>
                <a:lnTo>
                  <a:pt x="2654299" y="2431288"/>
                </a:lnTo>
                <a:lnTo>
                  <a:pt x="2832354" y="2431288"/>
                </a:lnTo>
                <a:lnTo>
                  <a:pt x="2880221" y="2428067"/>
                </a:lnTo>
                <a:lnTo>
                  <a:pt x="2926132" y="2418685"/>
                </a:lnTo>
                <a:lnTo>
                  <a:pt x="2969668" y="2403561"/>
                </a:lnTo>
                <a:lnTo>
                  <a:pt x="3010408" y="2383118"/>
                </a:lnTo>
                <a:lnTo>
                  <a:pt x="3047929" y="2357774"/>
                </a:lnTo>
                <a:lnTo>
                  <a:pt x="3081813" y="2327951"/>
                </a:lnTo>
                <a:lnTo>
                  <a:pt x="3111638" y="2294068"/>
                </a:lnTo>
                <a:lnTo>
                  <a:pt x="3136984" y="2256547"/>
                </a:lnTo>
                <a:lnTo>
                  <a:pt x="3157430" y="2215807"/>
                </a:lnTo>
                <a:lnTo>
                  <a:pt x="3172555" y="2172269"/>
                </a:lnTo>
                <a:lnTo>
                  <a:pt x="3181938" y="2126354"/>
                </a:lnTo>
                <a:lnTo>
                  <a:pt x="3185160" y="2078482"/>
                </a:lnTo>
                <a:lnTo>
                  <a:pt x="3185160" y="1196467"/>
                </a:lnTo>
                <a:lnTo>
                  <a:pt x="3185160" y="667257"/>
                </a:lnTo>
                <a:lnTo>
                  <a:pt x="3181938" y="619390"/>
                </a:lnTo>
                <a:lnTo>
                  <a:pt x="3172555" y="573479"/>
                </a:lnTo>
                <a:lnTo>
                  <a:pt x="3157430" y="529943"/>
                </a:lnTo>
                <a:lnTo>
                  <a:pt x="3136984" y="489204"/>
                </a:lnTo>
                <a:lnTo>
                  <a:pt x="3111638" y="451682"/>
                </a:lnTo>
                <a:lnTo>
                  <a:pt x="3081813" y="417798"/>
                </a:lnTo>
                <a:lnTo>
                  <a:pt x="3047929" y="387973"/>
                </a:lnTo>
                <a:lnTo>
                  <a:pt x="3010408" y="362627"/>
                </a:lnTo>
                <a:lnTo>
                  <a:pt x="2969668" y="342181"/>
                </a:lnTo>
                <a:lnTo>
                  <a:pt x="2926132" y="327056"/>
                </a:lnTo>
                <a:lnTo>
                  <a:pt x="2880221" y="317673"/>
                </a:lnTo>
                <a:lnTo>
                  <a:pt x="2832354" y="314451"/>
                </a:lnTo>
                <a:lnTo>
                  <a:pt x="2654299" y="314451"/>
                </a:lnTo>
                <a:lnTo>
                  <a:pt x="3207258" y="0"/>
                </a:lnTo>
                <a:lnTo>
                  <a:pt x="1858009" y="314451"/>
                </a:lnTo>
                <a:lnTo>
                  <a:pt x="352806" y="314451"/>
                </a:lnTo>
                <a:lnTo>
                  <a:pt x="304938" y="317673"/>
                </a:lnTo>
                <a:lnTo>
                  <a:pt x="259027" y="327056"/>
                </a:lnTo>
                <a:lnTo>
                  <a:pt x="215491" y="342181"/>
                </a:lnTo>
                <a:lnTo>
                  <a:pt x="174752" y="362627"/>
                </a:lnTo>
                <a:lnTo>
                  <a:pt x="137230" y="387973"/>
                </a:lnTo>
                <a:lnTo>
                  <a:pt x="103346" y="417798"/>
                </a:lnTo>
                <a:lnTo>
                  <a:pt x="73521" y="451682"/>
                </a:lnTo>
                <a:lnTo>
                  <a:pt x="48175" y="489203"/>
                </a:lnTo>
                <a:lnTo>
                  <a:pt x="27729" y="529943"/>
                </a:lnTo>
                <a:lnTo>
                  <a:pt x="12604" y="573479"/>
                </a:lnTo>
                <a:lnTo>
                  <a:pt x="3221" y="619390"/>
                </a:lnTo>
                <a:lnTo>
                  <a:pt x="0" y="667257"/>
                </a:lnTo>
                <a:lnTo>
                  <a:pt x="0" y="1196467"/>
                </a:lnTo>
                <a:lnTo>
                  <a:pt x="0" y="2078482"/>
                </a:lnTo>
                <a:close/>
              </a:path>
            </a:pathLst>
          </a:custGeom>
          <a:ln w="19812">
            <a:solidFill>
              <a:srgbClr val="000000"/>
            </a:solidFill>
            <a:prstDash val="sysDot"/>
          </a:ln>
        </p:spPr>
        <p:txBody>
          <a:bodyPr wrap="square" lIns="0" tIns="0" rIns="0" bIns="0" rtlCol="0"/>
          <a:lstStyle/>
          <a:p>
            <a:endParaRPr/>
          </a:p>
        </p:txBody>
      </p:sp>
      <p:sp>
        <p:nvSpPr>
          <p:cNvPr id="10" name="object 10"/>
          <p:cNvSpPr txBox="1"/>
          <p:nvPr/>
        </p:nvSpPr>
        <p:spPr>
          <a:xfrm>
            <a:off x="3950335" y="3773170"/>
            <a:ext cx="2816860" cy="1830070"/>
          </a:xfrm>
          <a:prstGeom prst="rect">
            <a:avLst/>
          </a:prstGeom>
        </p:spPr>
        <p:txBody>
          <a:bodyPr vert="horz" wrap="square" lIns="0" tIns="12065" rIns="0" bIns="0" rtlCol="0">
            <a:spAutoFit/>
          </a:bodyPr>
          <a:lstStyle/>
          <a:p>
            <a:pPr marL="12700">
              <a:spcBef>
                <a:spcPts val="95"/>
              </a:spcBef>
            </a:pPr>
            <a:r>
              <a:rPr sz="1600" b="1" spc="-5" dirty="0">
                <a:latin typeface="Arial"/>
                <a:cs typeface="Arial"/>
              </a:rPr>
              <a:t>Let r = </a:t>
            </a:r>
            <a:r>
              <a:rPr sz="1600" b="1" spc="-10" dirty="0">
                <a:latin typeface="Arial"/>
                <a:cs typeface="Arial"/>
              </a:rPr>
              <a:t>|m| mod</a:t>
            </a:r>
            <a:r>
              <a:rPr sz="1600" b="1" spc="60" dirty="0">
                <a:latin typeface="Arial"/>
                <a:cs typeface="Arial"/>
              </a:rPr>
              <a:t> </a:t>
            </a:r>
            <a:r>
              <a:rPr sz="1600" b="1" spc="-5" dirty="0">
                <a:latin typeface="Arial"/>
                <a:cs typeface="Arial"/>
              </a:rPr>
              <a:t>512</a:t>
            </a:r>
            <a:endParaRPr sz="1600">
              <a:latin typeface="Arial"/>
              <a:cs typeface="Arial"/>
            </a:endParaRPr>
          </a:p>
          <a:p>
            <a:pPr marL="12700">
              <a:spcBef>
                <a:spcPts val="1345"/>
              </a:spcBef>
            </a:pPr>
            <a:r>
              <a:rPr sz="1600" b="1" spc="-5" dirty="0">
                <a:latin typeface="Arial"/>
                <a:cs typeface="Arial"/>
              </a:rPr>
              <a:t>If 512-r &gt;</a:t>
            </a:r>
            <a:r>
              <a:rPr sz="1600" b="1" spc="40" dirty="0">
                <a:latin typeface="Arial"/>
                <a:cs typeface="Arial"/>
              </a:rPr>
              <a:t> </a:t>
            </a:r>
            <a:r>
              <a:rPr sz="1600" b="1" spc="-5" dirty="0">
                <a:latin typeface="Arial"/>
                <a:cs typeface="Arial"/>
              </a:rPr>
              <a:t>64</a:t>
            </a:r>
            <a:endParaRPr sz="1600">
              <a:latin typeface="Arial"/>
              <a:cs typeface="Arial"/>
            </a:endParaRPr>
          </a:p>
          <a:p>
            <a:pPr marL="394970"/>
            <a:r>
              <a:rPr sz="1600" b="1" spc="-10" dirty="0">
                <a:latin typeface="Arial"/>
                <a:cs typeface="Arial"/>
              </a:rPr>
              <a:t>padding </a:t>
            </a:r>
            <a:r>
              <a:rPr sz="1600" b="1" spc="-5" dirty="0">
                <a:latin typeface="Arial"/>
                <a:cs typeface="Arial"/>
              </a:rPr>
              <a:t>= 512-(r+64)</a:t>
            </a:r>
            <a:r>
              <a:rPr sz="1600" b="1" spc="55" dirty="0">
                <a:latin typeface="Arial"/>
                <a:cs typeface="Arial"/>
              </a:rPr>
              <a:t> </a:t>
            </a:r>
            <a:r>
              <a:rPr sz="1600" b="1" spc="-5" dirty="0">
                <a:latin typeface="Arial"/>
                <a:cs typeface="Arial"/>
              </a:rPr>
              <a:t>bits</a:t>
            </a:r>
            <a:endParaRPr sz="1600">
              <a:latin typeface="Arial"/>
              <a:cs typeface="Arial"/>
            </a:endParaRPr>
          </a:p>
          <a:p>
            <a:pPr marL="12700">
              <a:spcBef>
                <a:spcPts val="1345"/>
              </a:spcBef>
            </a:pPr>
            <a:r>
              <a:rPr sz="1600" b="1" spc="-5" dirty="0">
                <a:latin typeface="Arial"/>
                <a:cs typeface="Arial"/>
              </a:rPr>
              <a:t>else</a:t>
            </a:r>
            <a:endParaRPr sz="1600">
              <a:latin typeface="Arial"/>
              <a:cs typeface="Arial"/>
            </a:endParaRPr>
          </a:p>
          <a:p>
            <a:pPr marL="394970" marR="29845"/>
            <a:r>
              <a:rPr sz="1600" b="1" spc="-10" dirty="0">
                <a:latin typeface="Arial"/>
                <a:cs typeface="Arial"/>
              </a:rPr>
              <a:t>padding </a:t>
            </a:r>
            <a:r>
              <a:rPr sz="1600" b="1" spc="-5" dirty="0">
                <a:latin typeface="Arial"/>
                <a:cs typeface="Arial"/>
              </a:rPr>
              <a:t>= 512-r+448 bits  </a:t>
            </a:r>
            <a:r>
              <a:rPr sz="1600" b="1" spc="5" dirty="0">
                <a:latin typeface="Arial"/>
                <a:cs typeface="Arial"/>
              </a:rPr>
              <a:t>(two </a:t>
            </a:r>
            <a:r>
              <a:rPr sz="1600" b="1" spc="-10" dirty="0">
                <a:latin typeface="Arial"/>
                <a:cs typeface="Arial"/>
              </a:rPr>
              <a:t>padding</a:t>
            </a:r>
            <a:r>
              <a:rPr sz="1600" b="1" spc="-5" dirty="0">
                <a:latin typeface="Arial"/>
                <a:cs typeface="Arial"/>
              </a:rPr>
              <a:t> blocks)</a:t>
            </a:r>
            <a:endParaRPr sz="1600">
              <a:latin typeface="Arial"/>
              <a:cs typeface="Arial"/>
            </a:endParaRPr>
          </a:p>
        </p:txBody>
      </p:sp>
      <p:sp>
        <p:nvSpPr>
          <p:cNvPr id="12" name="object 58">
            <a:extLst>
              <a:ext uri="{FF2B5EF4-FFF2-40B4-BE49-F238E27FC236}">
                <a16:creationId xmlns:a16="http://schemas.microsoft.com/office/drawing/2014/main" id="{6CF8D106-8CF2-3944-9385-2FC9B0DAEC09}"/>
              </a:ext>
            </a:extLst>
          </p:cNvPr>
          <p:cNvSpPr txBox="1">
            <a:spLocks/>
          </p:cNvSpPr>
          <p:nvPr/>
        </p:nvSpPr>
        <p:spPr>
          <a:xfrm>
            <a:off x="847285" y="80968"/>
            <a:ext cx="11922369"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spc="-35" dirty="0">
                <a:cs typeface="Arial"/>
              </a:rPr>
              <a:t>Typical </a:t>
            </a:r>
            <a:r>
              <a:rPr lang="en-US" sz="4800" spc="-5" dirty="0">
                <a:cs typeface="Arial"/>
              </a:rPr>
              <a:t>Hash</a:t>
            </a:r>
            <a:r>
              <a:rPr lang="en-US" sz="4800" spc="30" dirty="0">
                <a:cs typeface="Arial"/>
              </a:rPr>
              <a:t> </a:t>
            </a:r>
            <a:r>
              <a:rPr lang="en-US" sz="4800" spc="-5" dirty="0">
                <a:cs typeface="Arial"/>
              </a:rPr>
              <a:t>Padding</a:t>
            </a:r>
            <a:endParaRPr lang="en-US" sz="4800" dirty="0">
              <a:cs typeface="Arial"/>
            </a:endParaRPr>
          </a:p>
        </p:txBody>
      </p:sp>
    </p:spTree>
    <p:extLst>
      <p:ext uri="{BB962C8B-B14F-4D97-AF65-F5344CB8AC3E}">
        <p14:creationId xmlns:p14="http://schemas.microsoft.com/office/powerpoint/2010/main" val="594839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4836" y="118012"/>
            <a:ext cx="7270115" cy="695960"/>
          </a:xfrm>
          <a:prstGeom prst="rect">
            <a:avLst/>
          </a:prstGeom>
        </p:spPr>
        <p:txBody>
          <a:bodyPr vert="horz" wrap="square" lIns="0" tIns="12700" rIns="0" bIns="0" rtlCol="0" anchor="ctr">
            <a:spAutoFit/>
          </a:bodyPr>
          <a:lstStyle/>
          <a:p>
            <a:pPr marL="12700">
              <a:lnSpc>
                <a:spcPct val="100000"/>
              </a:lnSpc>
              <a:spcBef>
                <a:spcPts val="100"/>
              </a:spcBef>
            </a:pPr>
            <a:r>
              <a:rPr spc="-10" dirty="0"/>
              <a:t>Trapdoor </a:t>
            </a:r>
            <a:r>
              <a:rPr spc="-5" dirty="0"/>
              <a:t>One-way</a:t>
            </a:r>
            <a:r>
              <a:rPr spc="-20" dirty="0"/>
              <a:t> </a:t>
            </a:r>
            <a:r>
              <a:rPr spc="-10" dirty="0"/>
              <a:t>Function</a:t>
            </a:r>
            <a:endParaRPr dirty="0"/>
          </a:p>
        </p:txBody>
      </p:sp>
      <p:sp>
        <p:nvSpPr>
          <p:cNvPr id="3" name="object 3"/>
          <p:cNvSpPr txBox="1"/>
          <p:nvPr/>
        </p:nvSpPr>
        <p:spPr>
          <a:xfrm>
            <a:off x="874836" y="1445650"/>
            <a:ext cx="8843645" cy="4229363"/>
          </a:xfrm>
          <a:prstGeom prst="rect">
            <a:avLst/>
          </a:prstGeom>
        </p:spPr>
        <p:txBody>
          <a:bodyPr vert="horz" wrap="square" lIns="0" tIns="12700" rIns="0" bIns="0" rtlCol="0">
            <a:spAutoFit/>
          </a:bodyPr>
          <a:lstStyle/>
          <a:p>
            <a:pPr marL="367030" marR="17780" indent="-341630">
              <a:spcBef>
                <a:spcPts val="100"/>
              </a:spcBef>
              <a:buFont typeface="Symbol"/>
              <a:buChar char=""/>
              <a:tabLst>
                <a:tab pos="366395" algn="l"/>
                <a:tab pos="367030" algn="l"/>
                <a:tab pos="4261485" algn="l"/>
              </a:tabLst>
            </a:pPr>
            <a:r>
              <a:rPr sz="2400" dirty="0">
                <a:latin typeface="Cambria"/>
                <a:cs typeface="Cambria"/>
              </a:rPr>
              <a:t>A </a:t>
            </a:r>
            <a:r>
              <a:rPr sz="2400" spc="-5" dirty="0">
                <a:latin typeface="Cambria"/>
                <a:cs typeface="Cambria"/>
              </a:rPr>
              <a:t>trapdoor</a:t>
            </a:r>
            <a:r>
              <a:rPr sz="2400" spc="20" dirty="0">
                <a:latin typeface="Cambria"/>
                <a:cs typeface="Cambria"/>
              </a:rPr>
              <a:t> </a:t>
            </a:r>
            <a:r>
              <a:rPr sz="2400" spc="-5" dirty="0">
                <a:latin typeface="Cambria"/>
                <a:cs typeface="Cambria"/>
              </a:rPr>
              <a:t>one-way</a:t>
            </a:r>
            <a:r>
              <a:rPr sz="2400" spc="10" dirty="0">
                <a:latin typeface="Cambria"/>
                <a:cs typeface="Cambria"/>
              </a:rPr>
              <a:t> </a:t>
            </a:r>
            <a:r>
              <a:rPr sz="2400" spc="-5" dirty="0">
                <a:latin typeface="Cambria"/>
                <a:cs typeface="Cambria"/>
              </a:rPr>
              <a:t>function</a:t>
            </a:r>
            <a:r>
              <a:rPr lang="en-US" sz="2400" spc="-5" dirty="0">
                <a:latin typeface="Cambria"/>
                <a:cs typeface="Cambria"/>
              </a:rPr>
              <a:t> </a:t>
            </a:r>
            <a:r>
              <a:rPr sz="2400" spc="5" dirty="0">
                <a:latin typeface="Cambria"/>
                <a:cs typeface="Cambria"/>
              </a:rPr>
              <a:t>is </a:t>
            </a:r>
            <a:r>
              <a:rPr sz="2400" dirty="0">
                <a:latin typeface="Cambria"/>
                <a:cs typeface="Cambria"/>
              </a:rPr>
              <a:t>a </a:t>
            </a:r>
            <a:r>
              <a:rPr sz="2400" spc="-5" dirty="0">
                <a:latin typeface="Cambria"/>
                <a:cs typeface="Cambria"/>
              </a:rPr>
              <a:t>special type of one-way  function, </a:t>
            </a:r>
            <a:r>
              <a:rPr sz="2400" dirty="0">
                <a:latin typeface="Cambria"/>
                <a:cs typeface="Cambria"/>
              </a:rPr>
              <a:t>one with a secret </a:t>
            </a:r>
            <a:r>
              <a:rPr sz="2400" spc="-5" dirty="0">
                <a:latin typeface="Cambria"/>
                <a:cs typeface="Cambria"/>
              </a:rPr>
              <a:t>trapdoor. It </a:t>
            </a:r>
            <a:r>
              <a:rPr sz="2400" dirty="0">
                <a:latin typeface="Cambria"/>
                <a:cs typeface="Cambria"/>
              </a:rPr>
              <a:t>is </a:t>
            </a:r>
            <a:r>
              <a:rPr sz="2400" spc="-5" dirty="0">
                <a:latin typeface="Cambria"/>
                <a:cs typeface="Cambria"/>
              </a:rPr>
              <a:t>easy </a:t>
            </a:r>
            <a:r>
              <a:rPr sz="2400" dirty="0">
                <a:latin typeface="Cambria"/>
                <a:cs typeface="Cambria"/>
              </a:rPr>
              <a:t>to </a:t>
            </a:r>
            <a:r>
              <a:rPr sz="2400" spc="-5" dirty="0">
                <a:latin typeface="Cambria"/>
                <a:cs typeface="Cambria"/>
              </a:rPr>
              <a:t>compute </a:t>
            </a:r>
            <a:r>
              <a:rPr sz="2400" dirty="0">
                <a:latin typeface="Cambria"/>
                <a:cs typeface="Cambria"/>
              </a:rPr>
              <a:t>in </a:t>
            </a:r>
            <a:r>
              <a:rPr sz="2400" spc="-5" dirty="0">
                <a:latin typeface="Cambria"/>
                <a:cs typeface="Cambria"/>
              </a:rPr>
              <a:t>one  </a:t>
            </a:r>
            <a:r>
              <a:rPr sz="2400" dirty="0">
                <a:latin typeface="Cambria"/>
                <a:cs typeface="Cambria"/>
              </a:rPr>
              <a:t>direction and </a:t>
            </a:r>
            <a:r>
              <a:rPr sz="2400" spc="-5" dirty="0">
                <a:latin typeface="Cambria"/>
                <a:cs typeface="Cambria"/>
              </a:rPr>
              <a:t>hard </a:t>
            </a:r>
            <a:r>
              <a:rPr sz="2400" dirty="0">
                <a:latin typeface="Cambria"/>
                <a:cs typeface="Cambria"/>
              </a:rPr>
              <a:t>to </a:t>
            </a:r>
            <a:r>
              <a:rPr sz="2400" spc="-10" dirty="0">
                <a:latin typeface="Cambria"/>
                <a:cs typeface="Cambria"/>
              </a:rPr>
              <a:t>compute </a:t>
            </a:r>
            <a:r>
              <a:rPr sz="2400" dirty="0">
                <a:latin typeface="Cambria"/>
                <a:cs typeface="Cambria"/>
              </a:rPr>
              <a:t>in the other direction. </a:t>
            </a:r>
            <a:r>
              <a:rPr sz="2400" spc="-5" dirty="0">
                <a:latin typeface="Cambria"/>
                <a:cs typeface="Cambria"/>
              </a:rPr>
              <a:t>But, </a:t>
            </a:r>
            <a:r>
              <a:rPr sz="2400" dirty="0">
                <a:latin typeface="Cambria"/>
                <a:cs typeface="Cambria"/>
              </a:rPr>
              <a:t>if </a:t>
            </a:r>
            <a:r>
              <a:rPr sz="2400" spc="-5" dirty="0">
                <a:latin typeface="Cambria"/>
                <a:cs typeface="Cambria"/>
              </a:rPr>
              <a:t>you  know the secret, you </a:t>
            </a:r>
            <a:r>
              <a:rPr sz="2400" dirty="0">
                <a:latin typeface="Cambria"/>
                <a:cs typeface="Cambria"/>
              </a:rPr>
              <a:t>can </a:t>
            </a:r>
            <a:r>
              <a:rPr sz="2400" spc="-5" dirty="0">
                <a:latin typeface="Cambria"/>
                <a:cs typeface="Cambria"/>
              </a:rPr>
              <a:t>easily compute </a:t>
            </a:r>
            <a:r>
              <a:rPr sz="2400" dirty="0">
                <a:latin typeface="Cambria"/>
                <a:cs typeface="Cambria"/>
              </a:rPr>
              <a:t>the </a:t>
            </a:r>
            <a:r>
              <a:rPr sz="2400" spc="-5" dirty="0">
                <a:latin typeface="Cambria"/>
                <a:cs typeface="Cambria"/>
              </a:rPr>
              <a:t>function </a:t>
            </a:r>
            <a:r>
              <a:rPr sz="2400" dirty="0">
                <a:latin typeface="Cambria"/>
                <a:cs typeface="Cambria"/>
              </a:rPr>
              <a:t>in the </a:t>
            </a:r>
            <a:r>
              <a:rPr sz="2400" spc="-5" dirty="0">
                <a:latin typeface="Cambria"/>
                <a:cs typeface="Cambria"/>
              </a:rPr>
              <a:t>other  direction.</a:t>
            </a:r>
            <a:endParaRPr sz="2400" dirty="0">
              <a:latin typeface="Cambria"/>
              <a:cs typeface="Cambria"/>
            </a:endParaRPr>
          </a:p>
          <a:p>
            <a:pPr marL="367030" marR="221615" indent="-341630">
              <a:spcBef>
                <a:spcPts val="600"/>
              </a:spcBef>
              <a:buFont typeface="Symbol"/>
              <a:buChar char=""/>
              <a:tabLst>
                <a:tab pos="366395" algn="l"/>
                <a:tab pos="367030" algn="l"/>
              </a:tabLst>
            </a:pPr>
            <a:r>
              <a:rPr sz="2400" dirty="0">
                <a:latin typeface="Cambria"/>
                <a:cs typeface="Cambria"/>
              </a:rPr>
              <a:t>That is, it </a:t>
            </a:r>
            <a:r>
              <a:rPr sz="2400" spc="5" dirty="0">
                <a:latin typeface="Cambria"/>
                <a:cs typeface="Cambria"/>
              </a:rPr>
              <a:t>is </a:t>
            </a:r>
            <a:r>
              <a:rPr sz="2400" dirty="0">
                <a:latin typeface="Cambria"/>
                <a:cs typeface="Cambria"/>
              </a:rPr>
              <a:t>easy to </a:t>
            </a:r>
            <a:r>
              <a:rPr sz="2400" spc="-10" dirty="0">
                <a:latin typeface="Cambria"/>
                <a:cs typeface="Cambria"/>
              </a:rPr>
              <a:t>compute </a:t>
            </a:r>
            <a:r>
              <a:rPr sz="2400" spc="-5" dirty="0">
                <a:latin typeface="Cambria"/>
                <a:cs typeface="Cambria"/>
              </a:rPr>
              <a:t>f(x) given x, </a:t>
            </a:r>
            <a:r>
              <a:rPr sz="2400" dirty="0">
                <a:latin typeface="Cambria"/>
                <a:cs typeface="Cambria"/>
              </a:rPr>
              <a:t>and </a:t>
            </a:r>
            <a:r>
              <a:rPr sz="2400" spc="-5" dirty="0">
                <a:latin typeface="Cambria"/>
                <a:cs typeface="Cambria"/>
              </a:rPr>
              <a:t>hard </a:t>
            </a:r>
            <a:r>
              <a:rPr sz="2400" dirty="0">
                <a:latin typeface="Cambria"/>
                <a:cs typeface="Cambria"/>
              </a:rPr>
              <a:t>to </a:t>
            </a:r>
            <a:r>
              <a:rPr sz="2400" spc="-5" dirty="0">
                <a:latin typeface="Cambria"/>
                <a:cs typeface="Cambria"/>
              </a:rPr>
              <a:t>compute </a:t>
            </a:r>
            <a:r>
              <a:rPr sz="2400" dirty="0">
                <a:latin typeface="Cambria"/>
                <a:cs typeface="Cambria"/>
              </a:rPr>
              <a:t>x  given </a:t>
            </a:r>
            <a:r>
              <a:rPr sz="2400" spc="-5" dirty="0">
                <a:latin typeface="Cambria"/>
                <a:cs typeface="Cambria"/>
              </a:rPr>
              <a:t>f(x). However, </a:t>
            </a:r>
            <a:r>
              <a:rPr sz="2400" dirty="0">
                <a:latin typeface="Cambria"/>
                <a:cs typeface="Cambria"/>
              </a:rPr>
              <a:t>there </a:t>
            </a:r>
            <a:r>
              <a:rPr sz="2400" spc="5" dirty="0">
                <a:latin typeface="Cambria"/>
                <a:cs typeface="Cambria"/>
              </a:rPr>
              <a:t>is </a:t>
            </a:r>
            <a:r>
              <a:rPr sz="2400" spc="-5" dirty="0">
                <a:latin typeface="Cambria"/>
                <a:cs typeface="Cambria"/>
              </a:rPr>
              <a:t>some secret information, </a:t>
            </a:r>
            <a:r>
              <a:rPr sz="2400" dirty="0">
                <a:latin typeface="Cambria"/>
                <a:cs typeface="Cambria"/>
              </a:rPr>
              <a:t>y, </a:t>
            </a:r>
            <a:r>
              <a:rPr sz="2400" spc="-10" dirty="0">
                <a:latin typeface="Cambria"/>
                <a:cs typeface="Cambria"/>
              </a:rPr>
              <a:t>such  </a:t>
            </a:r>
            <a:r>
              <a:rPr sz="2400" dirty="0">
                <a:latin typeface="Cambria"/>
                <a:cs typeface="Cambria"/>
              </a:rPr>
              <a:t>that given </a:t>
            </a:r>
            <a:r>
              <a:rPr sz="2400" spc="-5" dirty="0">
                <a:latin typeface="Cambria"/>
                <a:cs typeface="Cambria"/>
              </a:rPr>
              <a:t>f(x) </a:t>
            </a:r>
            <a:r>
              <a:rPr sz="2400" dirty="0">
                <a:latin typeface="Cambria"/>
                <a:cs typeface="Cambria"/>
              </a:rPr>
              <a:t>and y it </a:t>
            </a:r>
            <a:r>
              <a:rPr sz="2400" spc="5" dirty="0">
                <a:latin typeface="Cambria"/>
                <a:cs typeface="Cambria"/>
              </a:rPr>
              <a:t>is </a:t>
            </a:r>
            <a:r>
              <a:rPr sz="2400" spc="-5" dirty="0">
                <a:latin typeface="Cambria"/>
                <a:cs typeface="Cambria"/>
              </a:rPr>
              <a:t>easy </a:t>
            </a:r>
            <a:r>
              <a:rPr sz="2400" dirty="0">
                <a:latin typeface="Cambria"/>
                <a:cs typeface="Cambria"/>
              </a:rPr>
              <a:t>to </a:t>
            </a:r>
            <a:r>
              <a:rPr sz="2400" spc="-5" dirty="0">
                <a:latin typeface="Cambria"/>
                <a:cs typeface="Cambria"/>
              </a:rPr>
              <a:t>compute</a:t>
            </a:r>
            <a:r>
              <a:rPr sz="2400" spc="-65" dirty="0">
                <a:latin typeface="Cambria"/>
                <a:cs typeface="Cambria"/>
              </a:rPr>
              <a:t> </a:t>
            </a:r>
            <a:r>
              <a:rPr sz="2400" spc="-5" dirty="0">
                <a:latin typeface="Cambria"/>
                <a:cs typeface="Cambria"/>
              </a:rPr>
              <a:t>x.</a:t>
            </a:r>
            <a:endParaRPr sz="2400" dirty="0">
              <a:latin typeface="Cambria"/>
              <a:cs typeface="Cambria"/>
            </a:endParaRPr>
          </a:p>
          <a:p>
            <a:pPr marL="367030" marR="52705" indent="-341630">
              <a:spcBef>
                <a:spcPts val="600"/>
              </a:spcBef>
              <a:buFont typeface="Symbol"/>
              <a:buChar char=""/>
              <a:tabLst>
                <a:tab pos="366395" algn="l"/>
                <a:tab pos="367030" algn="l"/>
                <a:tab pos="6376670" algn="l"/>
              </a:tabLst>
            </a:pPr>
            <a:r>
              <a:rPr sz="2400" dirty="0">
                <a:latin typeface="Cambria"/>
                <a:cs typeface="Cambria"/>
              </a:rPr>
              <a:t>A </a:t>
            </a:r>
            <a:r>
              <a:rPr sz="2400" spc="-5" dirty="0">
                <a:latin typeface="Cambria"/>
                <a:cs typeface="Cambria"/>
              </a:rPr>
              <a:t>watch </a:t>
            </a:r>
            <a:r>
              <a:rPr sz="2400" dirty="0">
                <a:latin typeface="Cambria"/>
                <a:cs typeface="Cambria"/>
              </a:rPr>
              <a:t>is a </a:t>
            </a:r>
            <a:r>
              <a:rPr sz="2400" spc="-5" dirty="0">
                <a:latin typeface="Cambria"/>
                <a:cs typeface="Cambria"/>
              </a:rPr>
              <a:t>good example of </a:t>
            </a:r>
            <a:r>
              <a:rPr sz="2400" dirty="0">
                <a:latin typeface="Cambria"/>
                <a:cs typeface="Cambria"/>
              </a:rPr>
              <a:t>a </a:t>
            </a:r>
            <a:r>
              <a:rPr sz="2400" spc="-5" dirty="0">
                <a:latin typeface="Cambria"/>
                <a:cs typeface="Cambria"/>
              </a:rPr>
              <a:t>trap-door one-way function. It </a:t>
            </a:r>
            <a:r>
              <a:rPr sz="2400" dirty="0">
                <a:latin typeface="Cambria"/>
                <a:cs typeface="Cambria"/>
              </a:rPr>
              <a:t>is  easy to </a:t>
            </a:r>
            <a:r>
              <a:rPr sz="2400" spc="-5" dirty="0">
                <a:latin typeface="Cambria"/>
                <a:cs typeface="Cambria"/>
              </a:rPr>
              <a:t>disassemble </a:t>
            </a:r>
            <a:r>
              <a:rPr sz="2400" dirty="0">
                <a:latin typeface="Cambria"/>
                <a:cs typeface="Cambria"/>
              </a:rPr>
              <a:t>a </a:t>
            </a:r>
            <a:r>
              <a:rPr sz="2400" spc="-5" dirty="0">
                <a:latin typeface="Cambria"/>
                <a:cs typeface="Cambria"/>
              </a:rPr>
              <a:t>watch </a:t>
            </a:r>
            <a:r>
              <a:rPr sz="2400" dirty="0">
                <a:latin typeface="Cambria"/>
                <a:cs typeface="Cambria"/>
              </a:rPr>
              <a:t>into</a:t>
            </a:r>
            <a:r>
              <a:rPr sz="2400" spc="35" dirty="0">
                <a:latin typeface="Cambria"/>
                <a:cs typeface="Cambria"/>
              </a:rPr>
              <a:t> </a:t>
            </a:r>
            <a:r>
              <a:rPr sz="2400" spc="-5" dirty="0">
                <a:latin typeface="Cambria"/>
                <a:cs typeface="Cambria"/>
              </a:rPr>
              <a:t>hundreds</a:t>
            </a:r>
            <a:r>
              <a:rPr sz="2400" dirty="0">
                <a:latin typeface="Cambria"/>
                <a:cs typeface="Cambria"/>
              </a:rPr>
              <a:t> </a:t>
            </a:r>
            <a:r>
              <a:rPr sz="2400" spc="-5" dirty="0">
                <a:latin typeface="Cambria"/>
                <a:cs typeface="Cambria"/>
              </a:rPr>
              <a:t>of</a:t>
            </a:r>
            <a:r>
              <a:rPr lang="en-US" sz="2400" spc="-5" dirty="0">
                <a:latin typeface="Cambria"/>
                <a:cs typeface="Cambria"/>
              </a:rPr>
              <a:t> </a:t>
            </a:r>
            <a:r>
              <a:rPr sz="2400" spc="-5" dirty="0">
                <a:latin typeface="Cambria"/>
                <a:cs typeface="Cambria"/>
              </a:rPr>
              <a:t>pieces. </a:t>
            </a:r>
            <a:r>
              <a:rPr sz="2400" dirty="0">
                <a:latin typeface="Cambria"/>
                <a:cs typeface="Cambria"/>
              </a:rPr>
              <a:t>It is very  </a:t>
            </a:r>
            <a:r>
              <a:rPr sz="2400" spc="-5" dirty="0">
                <a:latin typeface="Cambria"/>
                <a:cs typeface="Cambria"/>
              </a:rPr>
              <a:t>difficult </a:t>
            </a:r>
            <a:r>
              <a:rPr sz="2400" dirty="0">
                <a:latin typeface="Cambria"/>
                <a:cs typeface="Cambria"/>
              </a:rPr>
              <a:t>to </a:t>
            </a:r>
            <a:r>
              <a:rPr sz="2400" spc="-10" dirty="0">
                <a:latin typeface="Cambria"/>
                <a:cs typeface="Cambria"/>
              </a:rPr>
              <a:t>put </a:t>
            </a:r>
            <a:r>
              <a:rPr sz="2400" spc="-5" dirty="0">
                <a:latin typeface="Cambria"/>
                <a:cs typeface="Cambria"/>
              </a:rPr>
              <a:t>those </a:t>
            </a:r>
            <a:r>
              <a:rPr sz="2400" dirty="0">
                <a:latin typeface="Cambria"/>
                <a:cs typeface="Cambria"/>
              </a:rPr>
              <a:t>tiny </a:t>
            </a:r>
            <a:r>
              <a:rPr sz="2400" spc="-5" dirty="0">
                <a:latin typeface="Cambria"/>
                <a:cs typeface="Cambria"/>
              </a:rPr>
              <a:t>pieces back </a:t>
            </a:r>
            <a:r>
              <a:rPr sz="2400" dirty="0">
                <a:latin typeface="Cambria"/>
                <a:cs typeface="Cambria"/>
              </a:rPr>
              <a:t>together into a </a:t>
            </a:r>
            <a:r>
              <a:rPr sz="2400" spc="-5" dirty="0">
                <a:latin typeface="Cambria"/>
                <a:cs typeface="Cambria"/>
              </a:rPr>
              <a:t>working  watch. However, </a:t>
            </a:r>
            <a:r>
              <a:rPr sz="2400" dirty="0">
                <a:latin typeface="Cambria"/>
                <a:cs typeface="Cambria"/>
              </a:rPr>
              <a:t>with the </a:t>
            </a:r>
            <a:r>
              <a:rPr sz="2400" spc="-5" dirty="0">
                <a:latin typeface="Cambria"/>
                <a:cs typeface="Cambria"/>
              </a:rPr>
              <a:t>assembly instructions </a:t>
            </a:r>
            <a:r>
              <a:rPr sz="2400" dirty="0">
                <a:latin typeface="Cambria"/>
                <a:cs typeface="Cambria"/>
              </a:rPr>
              <a:t>it is </a:t>
            </a:r>
            <a:r>
              <a:rPr sz="2400" spc="-5" dirty="0">
                <a:latin typeface="Cambria"/>
                <a:cs typeface="Cambria"/>
              </a:rPr>
              <a:t>much</a:t>
            </a:r>
            <a:r>
              <a:rPr sz="2400" spc="-15" dirty="0">
                <a:latin typeface="Cambria"/>
                <a:cs typeface="Cambria"/>
              </a:rPr>
              <a:t> </a:t>
            </a:r>
            <a:r>
              <a:rPr sz="2400" dirty="0">
                <a:latin typeface="Cambria"/>
                <a:cs typeface="Cambria"/>
              </a:rPr>
              <a:t>easier</a:t>
            </a:r>
            <a:r>
              <a:rPr lang="en-US" sz="2400" dirty="0">
                <a:latin typeface="Cambria"/>
                <a:cs typeface="Cambria"/>
              </a:rPr>
              <a:t>.</a:t>
            </a:r>
            <a:endParaRPr sz="2400" dirty="0">
              <a:latin typeface="Cambria"/>
              <a:cs typeface="Cambria"/>
            </a:endParaRPr>
          </a:p>
        </p:txBody>
      </p:sp>
    </p:spTree>
    <p:extLst>
      <p:ext uri="{BB962C8B-B14F-4D97-AF65-F5344CB8AC3E}">
        <p14:creationId xmlns:p14="http://schemas.microsoft.com/office/powerpoint/2010/main" val="1062249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577847" y="1459230"/>
            <a:ext cx="1990725" cy="684162"/>
          </a:xfrm>
          <a:prstGeom prst="rect">
            <a:avLst/>
          </a:prstGeom>
          <a:solidFill>
            <a:srgbClr val="FFFF99"/>
          </a:solidFill>
          <a:ln w="32003">
            <a:solidFill>
              <a:srgbClr val="000000"/>
            </a:solidFill>
          </a:ln>
        </p:spPr>
        <p:txBody>
          <a:bodyPr vert="horz" wrap="square" lIns="0" tIns="128905" rIns="0" bIns="0" rtlCol="0">
            <a:spAutoFit/>
          </a:bodyPr>
          <a:lstStyle/>
          <a:p>
            <a:pPr marL="236854" marR="297815" indent="177800">
              <a:spcBef>
                <a:spcPts val="1015"/>
              </a:spcBef>
            </a:pPr>
            <a:r>
              <a:rPr b="1" spc="-5" dirty="0">
                <a:latin typeface="Arial"/>
                <a:cs typeface="Arial"/>
              </a:rPr>
              <a:t>Dedicated  (Customized)</a:t>
            </a:r>
            <a:endParaRPr dirty="0">
              <a:latin typeface="Arial"/>
              <a:cs typeface="Arial"/>
            </a:endParaRPr>
          </a:p>
        </p:txBody>
      </p:sp>
      <p:sp>
        <p:nvSpPr>
          <p:cNvPr id="4" name="object 4"/>
          <p:cNvSpPr txBox="1"/>
          <p:nvPr/>
        </p:nvSpPr>
        <p:spPr>
          <a:xfrm>
            <a:off x="5266183" y="1460753"/>
            <a:ext cx="1990725" cy="684162"/>
          </a:xfrm>
          <a:prstGeom prst="rect">
            <a:avLst/>
          </a:prstGeom>
          <a:solidFill>
            <a:srgbClr val="FFFF99"/>
          </a:solidFill>
          <a:ln w="32003">
            <a:solidFill>
              <a:srgbClr val="000000"/>
            </a:solidFill>
          </a:ln>
        </p:spPr>
        <p:txBody>
          <a:bodyPr vert="horz" wrap="square" lIns="0" tIns="128905" rIns="0" bIns="0" rtlCol="0">
            <a:spAutoFit/>
          </a:bodyPr>
          <a:lstStyle/>
          <a:p>
            <a:pPr marL="225425" marR="284480" indent="190500">
              <a:spcBef>
                <a:spcPts val="1015"/>
              </a:spcBef>
            </a:pPr>
            <a:r>
              <a:rPr b="1" spc="-5" dirty="0">
                <a:latin typeface="Arial"/>
                <a:cs typeface="Arial"/>
              </a:rPr>
              <a:t>Based </a:t>
            </a:r>
            <a:r>
              <a:rPr b="1" dirty="0">
                <a:latin typeface="Arial"/>
                <a:cs typeface="Arial"/>
              </a:rPr>
              <a:t>on  block</a:t>
            </a:r>
            <a:r>
              <a:rPr b="1" spc="-80" dirty="0">
                <a:latin typeface="Arial"/>
                <a:cs typeface="Arial"/>
              </a:rPr>
              <a:t> </a:t>
            </a:r>
            <a:r>
              <a:rPr b="1" spc="-5" dirty="0">
                <a:latin typeface="Arial"/>
                <a:cs typeface="Arial"/>
              </a:rPr>
              <a:t>ciphers</a:t>
            </a:r>
            <a:endParaRPr>
              <a:latin typeface="Arial"/>
              <a:cs typeface="Arial"/>
            </a:endParaRPr>
          </a:p>
        </p:txBody>
      </p:sp>
      <p:sp>
        <p:nvSpPr>
          <p:cNvPr id="5" name="object 5"/>
          <p:cNvSpPr txBox="1"/>
          <p:nvPr/>
        </p:nvSpPr>
        <p:spPr>
          <a:xfrm>
            <a:off x="7995666" y="1472947"/>
            <a:ext cx="1990725" cy="682879"/>
          </a:xfrm>
          <a:prstGeom prst="rect">
            <a:avLst/>
          </a:prstGeom>
          <a:solidFill>
            <a:srgbClr val="FFFF99"/>
          </a:solidFill>
          <a:ln w="32003">
            <a:solidFill>
              <a:srgbClr val="000000"/>
            </a:solidFill>
          </a:ln>
        </p:spPr>
        <p:txBody>
          <a:bodyPr vert="horz" wrap="square" lIns="0" tIns="127635" rIns="0" bIns="0" rtlCol="0">
            <a:spAutoFit/>
          </a:bodyPr>
          <a:lstStyle/>
          <a:p>
            <a:pPr marL="194310" marR="254635" indent="220979">
              <a:spcBef>
                <a:spcPts val="1005"/>
              </a:spcBef>
            </a:pPr>
            <a:r>
              <a:rPr b="1" spc="-5" dirty="0">
                <a:latin typeface="Arial"/>
                <a:cs typeface="Arial"/>
              </a:rPr>
              <a:t>Based </a:t>
            </a:r>
            <a:r>
              <a:rPr b="1" dirty="0">
                <a:latin typeface="Arial"/>
                <a:cs typeface="Arial"/>
              </a:rPr>
              <a:t>on  Modular</a:t>
            </a:r>
            <a:r>
              <a:rPr b="1" spc="-175" dirty="0">
                <a:latin typeface="Arial"/>
                <a:cs typeface="Arial"/>
              </a:rPr>
              <a:t> </a:t>
            </a:r>
            <a:r>
              <a:rPr b="1" spc="-10" dirty="0">
                <a:latin typeface="Arial"/>
                <a:cs typeface="Arial"/>
              </a:rPr>
              <a:t>Arith.</a:t>
            </a:r>
            <a:endParaRPr>
              <a:latin typeface="Arial"/>
              <a:cs typeface="Arial"/>
            </a:endParaRPr>
          </a:p>
        </p:txBody>
      </p:sp>
      <p:sp>
        <p:nvSpPr>
          <p:cNvPr id="6" name="object 6"/>
          <p:cNvSpPr txBox="1"/>
          <p:nvPr/>
        </p:nvSpPr>
        <p:spPr>
          <a:xfrm>
            <a:off x="3213354" y="2763139"/>
            <a:ext cx="5080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MD2</a:t>
            </a:r>
            <a:endParaRPr>
              <a:latin typeface="Arial"/>
              <a:cs typeface="Arial"/>
            </a:endParaRPr>
          </a:p>
        </p:txBody>
      </p:sp>
      <p:sp>
        <p:nvSpPr>
          <p:cNvPr id="7" name="object 7"/>
          <p:cNvSpPr txBox="1"/>
          <p:nvPr/>
        </p:nvSpPr>
        <p:spPr>
          <a:xfrm>
            <a:off x="3226054" y="4474845"/>
            <a:ext cx="5080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MD5</a:t>
            </a:r>
            <a:endParaRPr>
              <a:latin typeface="Arial"/>
              <a:cs typeface="Arial"/>
            </a:endParaRPr>
          </a:p>
        </p:txBody>
      </p:sp>
      <p:sp>
        <p:nvSpPr>
          <p:cNvPr id="8" name="object 8"/>
          <p:cNvSpPr txBox="1"/>
          <p:nvPr/>
        </p:nvSpPr>
        <p:spPr>
          <a:xfrm>
            <a:off x="4546855" y="5333238"/>
            <a:ext cx="711835" cy="269304"/>
          </a:xfrm>
          <a:prstGeom prst="rect">
            <a:avLst/>
          </a:prstGeom>
          <a:solidFill>
            <a:srgbClr val="C0C0C0"/>
          </a:solidFill>
          <a:ln w="32003">
            <a:solidFill>
              <a:srgbClr val="000000"/>
            </a:solidFill>
          </a:ln>
        </p:spPr>
        <p:txBody>
          <a:bodyPr vert="horz" wrap="square" lIns="0" tIns="0" rIns="0" bIns="0" rtlCol="0">
            <a:spAutoFit/>
          </a:bodyPr>
          <a:lstStyle/>
          <a:p>
            <a:pPr marL="54610">
              <a:lnSpc>
                <a:spcPts val="2115"/>
              </a:lnSpc>
            </a:pPr>
            <a:r>
              <a:rPr b="1" spc="-15" dirty="0">
                <a:latin typeface="Arial"/>
                <a:cs typeface="Arial"/>
              </a:rPr>
              <a:t>SHA1</a:t>
            </a:r>
            <a:endParaRPr>
              <a:latin typeface="Arial"/>
              <a:cs typeface="Arial"/>
            </a:endParaRPr>
          </a:p>
        </p:txBody>
      </p:sp>
      <p:sp>
        <p:nvSpPr>
          <p:cNvPr id="9" name="object 9"/>
          <p:cNvSpPr txBox="1"/>
          <p:nvPr/>
        </p:nvSpPr>
        <p:spPr>
          <a:xfrm>
            <a:off x="5919978" y="5333238"/>
            <a:ext cx="1530350" cy="269304"/>
          </a:xfrm>
          <a:prstGeom prst="rect">
            <a:avLst/>
          </a:prstGeom>
          <a:solidFill>
            <a:srgbClr val="C0C0C0"/>
          </a:solidFill>
          <a:ln w="32003">
            <a:solidFill>
              <a:srgbClr val="000000"/>
            </a:solidFill>
          </a:ln>
        </p:spPr>
        <p:txBody>
          <a:bodyPr vert="horz" wrap="square" lIns="0" tIns="0" rIns="0" bIns="0" rtlCol="0">
            <a:spAutoFit/>
          </a:bodyPr>
          <a:lstStyle/>
          <a:p>
            <a:pPr marL="92710">
              <a:lnSpc>
                <a:spcPts val="2115"/>
              </a:lnSpc>
            </a:pPr>
            <a:r>
              <a:rPr b="1" spc="-5" dirty="0">
                <a:latin typeface="Arial"/>
                <a:cs typeface="Arial"/>
              </a:rPr>
              <a:t>RIPEMD-160</a:t>
            </a:r>
            <a:endParaRPr>
              <a:latin typeface="Arial"/>
              <a:cs typeface="Arial"/>
            </a:endParaRPr>
          </a:p>
        </p:txBody>
      </p:sp>
      <p:sp>
        <p:nvSpPr>
          <p:cNvPr id="10" name="object 10"/>
          <p:cNvSpPr txBox="1"/>
          <p:nvPr/>
        </p:nvSpPr>
        <p:spPr>
          <a:xfrm>
            <a:off x="8306561" y="4431029"/>
            <a:ext cx="1155700" cy="269304"/>
          </a:xfrm>
          <a:prstGeom prst="rect">
            <a:avLst/>
          </a:prstGeom>
          <a:solidFill>
            <a:srgbClr val="C0C0C0"/>
          </a:solidFill>
          <a:ln w="32003">
            <a:solidFill>
              <a:srgbClr val="000000"/>
            </a:solidFill>
          </a:ln>
        </p:spPr>
        <p:txBody>
          <a:bodyPr vert="horz" wrap="square" lIns="0" tIns="0" rIns="0" bIns="0" rtlCol="0">
            <a:spAutoFit/>
          </a:bodyPr>
          <a:lstStyle/>
          <a:p>
            <a:pPr marL="111125">
              <a:lnSpc>
                <a:spcPts val="2115"/>
              </a:lnSpc>
            </a:pPr>
            <a:r>
              <a:rPr b="1" spc="-10" dirty="0">
                <a:latin typeface="Arial"/>
                <a:cs typeface="Arial"/>
              </a:rPr>
              <a:t>HAS-160</a:t>
            </a:r>
            <a:endParaRPr>
              <a:latin typeface="Arial"/>
              <a:cs typeface="Arial"/>
            </a:endParaRPr>
          </a:p>
        </p:txBody>
      </p:sp>
      <p:sp>
        <p:nvSpPr>
          <p:cNvPr id="11" name="object 11"/>
          <p:cNvSpPr txBox="1"/>
          <p:nvPr/>
        </p:nvSpPr>
        <p:spPr>
          <a:xfrm>
            <a:off x="5940933" y="2653029"/>
            <a:ext cx="750570" cy="1007110"/>
          </a:xfrm>
          <a:prstGeom prst="rect">
            <a:avLst/>
          </a:prstGeom>
        </p:spPr>
        <p:txBody>
          <a:bodyPr vert="horz" wrap="square" lIns="0" tIns="22225" rIns="0" bIns="0" rtlCol="0">
            <a:spAutoFit/>
          </a:bodyPr>
          <a:lstStyle/>
          <a:p>
            <a:pPr marL="13970" marR="5080" indent="-1905" algn="just">
              <a:lnSpc>
                <a:spcPct val="118100"/>
              </a:lnSpc>
              <a:spcBef>
                <a:spcPts val="175"/>
              </a:spcBef>
            </a:pPr>
            <a:r>
              <a:rPr b="1" spc="-5" dirty="0">
                <a:latin typeface="Arial"/>
                <a:cs typeface="Arial"/>
              </a:rPr>
              <a:t>MD</a:t>
            </a:r>
            <a:r>
              <a:rPr b="1" spc="-10" dirty="0">
                <a:latin typeface="Arial"/>
                <a:cs typeface="Arial"/>
              </a:rPr>
              <a:t>C</a:t>
            </a:r>
            <a:r>
              <a:rPr b="1" dirty="0">
                <a:latin typeface="Arial"/>
                <a:cs typeface="Arial"/>
              </a:rPr>
              <a:t>-</a:t>
            </a:r>
            <a:r>
              <a:rPr b="1" spc="-5" dirty="0">
                <a:latin typeface="Arial"/>
                <a:cs typeface="Arial"/>
              </a:rPr>
              <a:t>1  MD</a:t>
            </a:r>
            <a:r>
              <a:rPr b="1" spc="-15" dirty="0">
                <a:latin typeface="Arial"/>
                <a:cs typeface="Arial"/>
              </a:rPr>
              <a:t>C</a:t>
            </a:r>
            <a:r>
              <a:rPr b="1" dirty="0">
                <a:latin typeface="Arial"/>
                <a:cs typeface="Arial"/>
              </a:rPr>
              <a:t>-</a:t>
            </a:r>
            <a:r>
              <a:rPr b="1" spc="-5" dirty="0">
                <a:latin typeface="Arial"/>
                <a:cs typeface="Arial"/>
              </a:rPr>
              <a:t>2  MD</a:t>
            </a:r>
            <a:r>
              <a:rPr b="1" spc="-15" dirty="0">
                <a:latin typeface="Arial"/>
                <a:cs typeface="Arial"/>
              </a:rPr>
              <a:t>C</a:t>
            </a:r>
            <a:r>
              <a:rPr b="1" dirty="0">
                <a:latin typeface="Arial"/>
                <a:cs typeface="Arial"/>
              </a:rPr>
              <a:t>-</a:t>
            </a:r>
            <a:r>
              <a:rPr b="1" spc="-5" dirty="0">
                <a:latin typeface="Arial"/>
                <a:cs typeface="Arial"/>
              </a:rPr>
              <a:t>4</a:t>
            </a:r>
            <a:endParaRPr>
              <a:latin typeface="Arial"/>
              <a:cs typeface="Arial"/>
            </a:endParaRPr>
          </a:p>
        </p:txBody>
      </p:sp>
      <p:sp>
        <p:nvSpPr>
          <p:cNvPr id="12" name="object 12"/>
          <p:cNvSpPr txBox="1"/>
          <p:nvPr/>
        </p:nvSpPr>
        <p:spPr>
          <a:xfrm>
            <a:off x="8648193" y="2745740"/>
            <a:ext cx="89471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M</a:t>
            </a:r>
            <a:r>
              <a:rPr b="1" spc="-60" dirty="0">
                <a:latin typeface="Arial"/>
                <a:cs typeface="Arial"/>
              </a:rPr>
              <a:t>A</a:t>
            </a:r>
            <a:r>
              <a:rPr b="1" spc="-5" dirty="0">
                <a:latin typeface="Arial"/>
                <a:cs typeface="Arial"/>
              </a:rPr>
              <a:t>S</a:t>
            </a:r>
            <a:r>
              <a:rPr b="1" spc="-10" dirty="0">
                <a:latin typeface="Arial"/>
                <a:cs typeface="Arial"/>
              </a:rPr>
              <a:t>H</a:t>
            </a:r>
            <a:r>
              <a:rPr b="1" spc="-5" dirty="0">
                <a:latin typeface="Arial"/>
                <a:cs typeface="Arial"/>
              </a:rPr>
              <a:t>-1</a:t>
            </a:r>
            <a:endParaRPr>
              <a:latin typeface="Arial"/>
              <a:cs typeface="Arial"/>
            </a:endParaRPr>
          </a:p>
        </p:txBody>
      </p:sp>
      <p:sp>
        <p:nvSpPr>
          <p:cNvPr id="13" name="object 13"/>
          <p:cNvSpPr/>
          <p:nvPr/>
        </p:nvSpPr>
        <p:spPr>
          <a:xfrm>
            <a:off x="3422904" y="2292858"/>
            <a:ext cx="96520" cy="416559"/>
          </a:xfrm>
          <a:custGeom>
            <a:avLst/>
            <a:gdLst/>
            <a:ahLst/>
            <a:cxnLst/>
            <a:rect l="l" t="t" r="r" b="b"/>
            <a:pathLst>
              <a:path w="96519" h="416560">
                <a:moveTo>
                  <a:pt x="32003" y="320039"/>
                </a:moveTo>
                <a:lnTo>
                  <a:pt x="0" y="320039"/>
                </a:lnTo>
                <a:lnTo>
                  <a:pt x="48006" y="416051"/>
                </a:lnTo>
                <a:lnTo>
                  <a:pt x="88011" y="336041"/>
                </a:lnTo>
                <a:lnTo>
                  <a:pt x="32003" y="336041"/>
                </a:lnTo>
                <a:lnTo>
                  <a:pt x="32003" y="320039"/>
                </a:lnTo>
                <a:close/>
              </a:path>
              <a:path w="96519" h="416560">
                <a:moveTo>
                  <a:pt x="64007" y="0"/>
                </a:moveTo>
                <a:lnTo>
                  <a:pt x="32003" y="0"/>
                </a:lnTo>
                <a:lnTo>
                  <a:pt x="32003" y="336041"/>
                </a:lnTo>
                <a:lnTo>
                  <a:pt x="64007" y="336041"/>
                </a:lnTo>
                <a:lnTo>
                  <a:pt x="64007" y="0"/>
                </a:lnTo>
                <a:close/>
              </a:path>
              <a:path w="96519" h="416560">
                <a:moveTo>
                  <a:pt x="96012" y="320039"/>
                </a:moveTo>
                <a:lnTo>
                  <a:pt x="64007" y="320039"/>
                </a:lnTo>
                <a:lnTo>
                  <a:pt x="64007" y="336041"/>
                </a:lnTo>
                <a:lnTo>
                  <a:pt x="88011" y="336041"/>
                </a:lnTo>
                <a:lnTo>
                  <a:pt x="96012" y="320039"/>
                </a:lnTo>
                <a:close/>
              </a:path>
            </a:pathLst>
          </a:custGeom>
          <a:solidFill>
            <a:srgbClr val="000000"/>
          </a:solidFill>
        </p:spPr>
        <p:txBody>
          <a:bodyPr wrap="square" lIns="0" tIns="0" rIns="0" bIns="0" rtlCol="0"/>
          <a:lstStyle/>
          <a:p>
            <a:endParaRPr/>
          </a:p>
        </p:txBody>
      </p:sp>
      <p:sp>
        <p:nvSpPr>
          <p:cNvPr id="14" name="object 14"/>
          <p:cNvSpPr/>
          <p:nvPr/>
        </p:nvSpPr>
        <p:spPr>
          <a:xfrm>
            <a:off x="3424427" y="3146299"/>
            <a:ext cx="96520" cy="414655"/>
          </a:xfrm>
          <a:custGeom>
            <a:avLst/>
            <a:gdLst/>
            <a:ahLst/>
            <a:cxnLst/>
            <a:rect l="l" t="t" r="r" b="b"/>
            <a:pathLst>
              <a:path w="96519" h="414654">
                <a:moveTo>
                  <a:pt x="32004" y="318515"/>
                </a:moveTo>
                <a:lnTo>
                  <a:pt x="0" y="318515"/>
                </a:lnTo>
                <a:lnTo>
                  <a:pt x="48006" y="414527"/>
                </a:lnTo>
                <a:lnTo>
                  <a:pt x="88011" y="334517"/>
                </a:lnTo>
                <a:lnTo>
                  <a:pt x="32004" y="334517"/>
                </a:lnTo>
                <a:lnTo>
                  <a:pt x="32004" y="318515"/>
                </a:lnTo>
                <a:close/>
              </a:path>
              <a:path w="96519" h="414654">
                <a:moveTo>
                  <a:pt x="64008" y="0"/>
                </a:moveTo>
                <a:lnTo>
                  <a:pt x="32004" y="0"/>
                </a:lnTo>
                <a:lnTo>
                  <a:pt x="32004" y="334517"/>
                </a:lnTo>
                <a:lnTo>
                  <a:pt x="64008" y="334517"/>
                </a:lnTo>
                <a:lnTo>
                  <a:pt x="64008" y="0"/>
                </a:lnTo>
                <a:close/>
              </a:path>
              <a:path w="96519" h="414654">
                <a:moveTo>
                  <a:pt x="96012" y="318515"/>
                </a:moveTo>
                <a:lnTo>
                  <a:pt x="64008" y="318515"/>
                </a:lnTo>
                <a:lnTo>
                  <a:pt x="64008" y="334517"/>
                </a:lnTo>
                <a:lnTo>
                  <a:pt x="88011" y="334517"/>
                </a:lnTo>
                <a:lnTo>
                  <a:pt x="96012" y="318515"/>
                </a:lnTo>
                <a:close/>
              </a:path>
            </a:pathLst>
          </a:custGeom>
          <a:solidFill>
            <a:srgbClr val="000000"/>
          </a:solidFill>
        </p:spPr>
        <p:txBody>
          <a:bodyPr wrap="square" lIns="0" tIns="0" rIns="0" bIns="0" rtlCol="0"/>
          <a:lstStyle/>
          <a:p>
            <a:endParaRPr/>
          </a:p>
        </p:txBody>
      </p:sp>
      <p:sp>
        <p:nvSpPr>
          <p:cNvPr id="15" name="object 15"/>
          <p:cNvSpPr/>
          <p:nvPr/>
        </p:nvSpPr>
        <p:spPr>
          <a:xfrm>
            <a:off x="3422904" y="3976879"/>
            <a:ext cx="96520" cy="416559"/>
          </a:xfrm>
          <a:custGeom>
            <a:avLst/>
            <a:gdLst/>
            <a:ahLst/>
            <a:cxnLst/>
            <a:rect l="l" t="t" r="r" b="b"/>
            <a:pathLst>
              <a:path w="96519" h="416560">
                <a:moveTo>
                  <a:pt x="32003" y="320040"/>
                </a:moveTo>
                <a:lnTo>
                  <a:pt x="0" y="320040"/>
                </a:lnTo>
                <a:lnTo>
                  <a:pt x="48006" y="416052"/>
                </a:lnTo>
                <a:lnTo>
                  <a:pt x="88011" y="336042"/>
                </a:lnTo>
                <a:lnTo>
                  <a:pt x="32003" y="336042"/>
                </a:lnTo>
                <a:lnTo>
                  <a:pt x="32003" y="320040"/>
                </a:lnTo>
                <a:close/>
              </a:path>
              <a:path w="96519" h="416560">
                <a:moveTo>
                  <a:pt x="64007" y="0"/>
                </a:moveTo>
                <a:lnTo>
                  <a:pt x="32003" y="0"/>
                </a:lnTo>
                <a:lnTo>
                  <a:pt x="32003" y="336042"/>
                </a:lnTo>
                <a:lnTo>
                  <a:pt x="64007" y="336042"/>
                </a:lnTo>
                <a:lnTo>
                  <a:pt x="64007" y="0"/>
                </a:lnTo>
                <a:close/>
              </a:path>
              <a:path w="96519" h="416560">
                <a:moveTo>
                  <a:pt x="96012" y="320040"/>
                </a:moveTo>
                <a:lnTo>
                  <a:pt x="64007" y="320040"/>
                </a:lnTo>
                <a:lnTo>
                  <a:pt x="64007" y="336042"/>
                </a:lnTo>
                <a:lnTo>
                  <a:pt x="88011" y="336042"/>
                </a:lnTo>
                <a:lnTo>
                  <a:pt x="96012" y="320040"/>
                </a:lnTo>
                <a:close/>
              </a:path>
            </a:pathLst>
          </a:custGeom>
          <a:solidFill>
            <a:srgbClr val="000000"/>
          </a:solidFill>
        </p:spPr>
        <p:txBody>
          <a:bodyPr wrap="square" lIns="0" tIns="0" rIns="0" bIns="0" rtlCol="0"/>
          <a:lstStyle/>
          <a:p>
            <a:endParaRPr/>
          </a:p>
        </p:txBody>
      </p:sp>
      <p:sp>
        <p:nvSpPr>
          <p:cNvPr id="16" name="object 16"/>
          <p:cNvSpPr/>
          <p:nvPr/>
        </p:nvSpPr>
        <p:spPr>
          <a:xfrm>
            <a:off x="3726308" y="3684270"/>
            <a:ext cx="1119505" cy="685800"/>
          </a:xfrm>
          <a:custGeom>
            <a:avLst/>
            <a:gdLst/>
            <a:ahLst/>
            <a:cxnLst/>
            <a:rect l="l" t="t" r="r" b="b"/>
            <a:pathLst>
              <a:path w="1119504" h="685800">
                <a:moveTo>
                  <a:pt x="1028777" y="649786"/>
                </a:moveTo>
                <a:lnTo>
                  <a:pt x="1012190" y="677163"/>
                </a:lnTo>
                <a:lnTo>
                  <a:pt x="1119251" y="685799"/>
                </a:lnTo>
                <a:lnTo>
                  <a:pt x="1101787" y="658113"/>
                </a:lnTo>
                <a:lnTo>
                  <a:pt x="1042543" y="658113"/>
                </a:lnTo>
                <a:lnTo>
                  <a:pt x="1028777" y="649786"/>
                </a:lnTo>
                <a:close/>
              </a:path>
              <a:path w="1119504" h="685800">
                <a:moveTo>
                  <a:pt x="1045368" y="622403"/>
                </a:moveTo>
                <a:lnTo>
                  <a:pt x="1028777" y="649786"/>
                </a:lnTo>
                <a:lnTo>
                  <a:pt x="1042543" y="658113"/>
                </a:lnTo>
                <a:lnTo>
                  <a:pt x="1059053" y="630681"/>
                </a:lnTo>
                <a:lnTo>
                  <a:pt x="1045368" y="622403"/>
                </a:lnTo>
                <a:close/>
              </a:path>
              <a:path w="1119504" h="685800">
                <a:moveTo>
                  <a:pt x="1061973" y="594994"/>
                </a:moveTo>
                <a:lnTo>
                  <a:pt x="1045368" y="622403"/>
                </a:lnTo>
                <a:lnTo>
                  <a:pt x="1059053" y="630681"/>
                </a:lnTo>
                <a:lnTo>
                  <a:pt x="1042543" y="658113"/>
                </a:lnTo>
                <a:lnTo>
                  <a:pt x="1101787" y="658113"/>
                </a:lnTo>
                <a:lnTo>
                  <a:pt x="1061973" y="594994"/>
                </a:lnTo>
                <a:close/>
              </a:path>
              <a:path w="1119504" h="685800">
                <a:moveTo>
                  <a:pt x="16510" y="0"/>
                </a:moveTo>
                <a:lnTo>
                  <a:pt x="0" y="27431"/>
                </a:lnTo>
                <a:lnTo>
                  <a:pt x="1028777" y="649786"/>
                </a:lnTo>
                <a:lnTo>
                  <a:pt x="1045368" y="622403"/>
                </a:lnTo>
                <a:lnTo>
                  <a:pt x="16510" y="0"/>
                </a:lnTo>
                <a:close/>
              </a:path>
            </a:pathLst>
          </a:custGeom>
          <a:solidFill>
            <a:srgbClr val="000000"/>
          </a:solidFill>
        </p:spPr>
        <p:txBody>
          <a:bodyPr wrap="square" lIns="0" tIns="0" rIns="0" bIns="0" rtlCol="0"/>
          <a:lstStyle/>
          <a:p>
            <a:endParaRPr/>
          </a:p>
        </p:txBody>
      </p:sp>
      <p:sp>
        <p:nvSpPr>
          <p:cNvPr id="17" name="object 17"/>
          <p:cNvSpPr/>
          <p:nvPr/>
        </p:nvSpPr>
        <p:spPr>
          <a:xfrm>
            <a:off x="3730498" y="3682491"/>
            <a:ext cx="2758440" cy="755650"/>
          </a:xfrm>
          <a:custGeom>
            <a:avLst/>
            <a:gdLst/>
            <a:ahLst/>
            <a:cxnLst/>
            <a:rect l="l" t="t" r="r" b="b"/>
            <a:pathLst>
              <a:path w="2758440" h="755650">
                <a:moveTo>
                  <a:pt x="2660995" y="724551"/>
                </a:moveTo>
                <a:lnTo>
                  <a:pt x="2652903" y="755522"/>
                </a:lnTo>
                <a:lnTo>
                  <a:pt x="2757931" y="733297"/>
                </a:lnTo>
                <a:lnTo>
                  <a:pt x="2752556" y="728598"/>
                </a:lnTo>
                <a:lnTo>
                  <a:pt x="2676525" y="728598"/>
                </a:lnTo>
                <a:lnTo>
                  <a:pt x="2660995" y="724551"/>
                </a:lnTo>
                <a:close/>
              </a:path>
              <a:path w="2758440" h="755650">
                <a:moveTo>
                  <a:pt x="2669086" y="693586"/>
                </a:moveTo>
                <a:lnTo>
                  <a:pt x="2660995" y="724551"/>
                </a:lnTo>
                <a:lnTo>
                  <a:pt x="2676525" y="728598"/>
                </a:lnTo>
                <a:lnTo>
                  <a:pt x="2684526" y="697610"/>
                </a:lnTo>
                <a:lnTo>
                  <a:pt x="2669086" y="693586"/>
                </a:lnTo>
                <a:close/>
              </a:path>
              <a:path w="2758440" h="755650">
                <a:moveTo>
                  <a:pt x="2677160" y="662685"/>
                </a:moveTo>
                <a:lnTo>
                  <a:pt x="2669086" y="693586"/>
                </a:lnTo>
                <a:lnTo>
                  <a:pt x="2684526" y="697610"/>
                </a:lnTo>
                <a:lnTo>
                  <a:pt x="2676525" y="728598"/>
                </a:lnTo>
                <a:lnTo>
                  <a:pt x="2752556" y="728598"/>
                </a:lnTo>
                <a:lnTo>
                  <a:pt x="2677160" y="662685"/>
                </a:lnTo>
                <a:close/>
              </a:path>
              <a:path w="2758440" h="755650">
                <a:moveTo>
                  <a:pt x="8127" y="0"/>
                </a:moveTo>
                <a:lnTo>
                  <a:pt x="0" y="30987"/>
                </a:lnTo>
                <a:lnTo>
                  <a:pt x="2660995" y="724551"/>
                </a:lnTo>
                <a:lnTo>
                  <a:pt x="2669086" y="693586"/>
                </a:lnTo>
                <a:lnTo>
                  <a:pt x="8127" y="0"/>
                </a:lnTo>
                <a:close/>
              </a:path>
            </a:pathLst>
          </a:custGeom>
          <a:solidFill>
            <a:srgbClr val="000000"/>
          </a:solidFill>
        </p:spPr>
        <p:txBody>
          <a:bodyPr wrap="square" lIns="0" tIns="0" rIns="0" bIns="0" rtlCol="0"/>
          <a:lstStyle/>
          <a:p>
            <a:endParaRPr/>
          </a:p>
        </p:txBody>
      </p:sp>
      <p:sp>
        <p:nvSpPr>
          <p:cNvPr id="18" name="object 18"/>
          <p:cNvSpPr/>
          <p:nvPr/>
        </p:nvSpPr>
        <p:spPr>
          <a:xfrm>
            <a:off x="3721861" y="3671443"/>
            <a:ext cx="5002530" cy="709295"/>
          </a:xfrm>
          <a:custGeom>
            <a:avLst/>
            <a:gdLst/>
            <a:ahLst/>
            <a:cxnLst/>
            <a:rect l="l" t="t" r="r" b="b"/>
            <a:pathLst>
              <a:path w="5002530" h="709295">
                <a:moveTo>
                  <a:pt x="4904990" y="677613"/>
                </a:moveTo>
                <a:lnTo>
                  <a:pt x="4900803" y="709294"/>
                </a:lnTo>
                <a:lnTo>
                  <a:pt x="4986466" y="679703"/>
                </a:lnTo>
                <a:lnTo>
                  <a:pt x="4920869" y="679703"/>
                </a:lnTo>
                <a:lnTo>
                  <a:pt x="4904990" y="677613"/>
                </a:lnTo>
                <a:close/>
              </a:path>
              <a:path w="5002530" h="709295">
                <a:moveTo>
                  <a:pt x="4909187" y="645863"/>
                </a:moveTo>
                <a:lnTo>
                  <a:pt x="4904990" y="677613"/>
                </a:lnTo>
                <a:lnTo>
                  <a:pt x="4920869" y="679703"/>
                </a:lnTo>
                <a:lnTo>
                  <a:pt x="4925060" y="647953"/>
                </a:lnTo>
                <a:lnTo>
                  <a:pt x="4909187" y="645863"/>
                </a:lnTo>
                <a:close/>
              </a:path>
              <a:path w="5002530" h="709295">
                <a:moveTo>
                  <a:pt x="4913376" y="614171"/>
                </a:moveTo>
                <a:lnTo>
                  <a:pt x="4909187" y="645863"/>
                </a:lnTo>
                <a:lnTo>
                  <a:pt x="4925060" y="647953"/>
                </a:lnTo>
                <a:lnTo>
                  <a:pt x="4920869" y="679703"/>
                </a:lnTo>
                <a:lnTo>
                  <a:pt x="4986466" y="679703"/>
                </a:lnTo>
                <a:lnTo>
                  <a:pt x="5002276" y="674242"/>
                </a:lnTo>
                <a:lnTo>
                  <a:pt x="4913376" y="614171"/>
                </a:lnTo>
                <a:close/>
              </a:path>
              <a:path w="5002530" h="709295">
                <a:moveTo>
                  <a:pt x="4063" y="0"/>
                </a:moveTo>
                <a:lnTo>
                  <a:pt x="0" y="31749"/>
                </a:lnTo>
                <a:lnTo>
                  <a:pt x="4904990" y="677613"/>
                </a:lnTo>
                <a:lnTo>
                  <a:pt x="4909187" y="645863"/>
                </a:lnTo>
                <a:lnTo>
                  <a:pt x="4063" y="0"/>
                </a:lnTo>
                <a:close/>
              </a:path>
            </a:pathLst>
          </a:custGeom>
          <a:solidFill>
            <a:srgbClr val="000000"/>
          </a:solidFill>
        </p:spPr>
        <p:txBody>
          <a:bodyPr wrap="square" lIns="0" tIns="0" rIns="0" bIns="0" rtlCol="0"/>
          <a:lstStyle/>
          <a:p>
            <a:endParaRPr/>
          </a:p>
        </p:txBody>
      </p:sp>
      <p:sp>
        <p:nvSpPr>
          <p:cNvPr id="19" name="object 19"/>
          <p:cNvSpPr/>
          <p:nvPr/>
        </p:nvSpPr>
        <p:spPr>
          <a:xfrm>
            <a:off x="4869179" y="4799839"/>
            <a:ext cx="96520" cy="416559"/>
          </a:xfrm>
          <a:custGeom>
            <a:avLst/>
            <a:gdLst/>
            <a:ahLst/>
            <a:cxnLst/>
            <a:rect l="l" t="t" r="r" b="b"/>
            <a:pathLst>
              <a:path w="96520" h="416560">
                <a:moveTo>
                  <a:pt x="32004" y="320039"/>
                </a:moveTo>
                <a:lnTo>
                  <a:pt x="0" y="320039"/>
                </a:lnTo>
                <a:lnTo>
                  <a:pt x="48006" y="416051"/>
                </a:lnTo>
                <a:lnTo>
                  <a:pt x="88011" y="336042"/>
                </a:lnTo>
                <a:lnTo>
                  <a:pt x="32004" y="336042"/>
                </a:lnTo>
                <a:lnTo>
                  <a:pt x="32004" y="320039"/>
                </a:lnTo>
                <a:close/>
              </a:path>
              <a:path w="96520" h="416560">
                <a:moveTo>
                  <a:pt x="64008" y="0"/>
                </a:moveTo>
                <a:lnTo>
                  <a:pt x="32004" y="0"/>
                </a:lnTo>
                <a:lnTo>
                  <a:pt x="32004" y="336042"/>
                </a:lnTo>
                <a:lnTo>
                  <a:pt x="64008" y="336042"/>
                </a:lnTo>
                <a:lnTo>
                  <a:pt x="64008" y="0"/>
                </a:lnTo>
                <a:close/>
              </a:path>
              <a:path w="96520" h="416560">
                <a:moveTo>
                  <a:pt x="96012" y="320039"/>
                </a:moveTo>
                <a:lnTo>
                  <a:pt x="64008" y="320039"/>
                </a:lnTo>
                <a:lnTo>
                  <a:pt x="64008" y="336042"/>
                </a:lnTo>
                <a:lnTo>
                  <a:pt x="88011" y="336042"/>
                </a:lnTo>
                <a:lnTo>
                  <a:pt x="96012" y="320039"/>
                </a:lnTo>
                <a:close/>
              </a:path>
            </a:pathLst>
          </a:custGeom>
          <a:solidFill>
            <a:srgbClr val="000000"/>
          </a:solidFill>
        </p:spPr>
        <p:txBody>
          <a:bodyPr wrap="square" lIns="0" tIns="0" rIns="0" bIns="0" rtlCol="0"/>
          <a:lstStyle/>
          <a:p>
            <a:endParaRPr/>
          </a:p>
        </p:txBody>
      </p:sp>
      <p:sp>
        <p:nvSpPr>
          <p:cNvPr id="20" name="object 20"/>
          <p:cNvSpPr/>
          <p:nvPr/>
        </p:nvSpPr>
        <p:spPr>
          <a:xfrm>
            <a:off x="6513576" y="4810506"/>
            <a:ext cx="96520" cy="416559"/>
          </a:xfrm>
          <a:custGeom>
            <a:avLst/>
            <a:gdLst/>
            <a:ahLst/>
            <a:cxnLst/>
            <a:rect l="l" t="t" r="r" b="b"/>
            <a:pathLst>
              <a:path w="96520" h="416560">
                <a:moveTo>
                  <a:pt x="32003" y="320040"/>
                </a:moveTo>
                <a:lnTo>
                  <a:pt x="0" y="320040"/>
                </a:lnTo>
                <a:lnTo>
                  <a:pt x="48006" y="416052"/>
                </a:lnTo>
                <a:lnTo>
                  <a:pt x="88011" y="336042"/>
                </a:lnTo>
                <a:lnTo>
                  <a:pt x="32003" y="336042"/>
                </a:lnTo>
                <a:lnTo>
                  <a:pt x="32003" y="320040"/>
                </a:lnTo>
                <a:close/>
              </a:path>
              <a:path w="96520" h="416560">
                <a:moveTo>
                  <a:pt x="64008" y="0"/>
                </a:moveTo>
                <a:lnTo>
                  <a:pt x="32003" y="0"/>
                </a:lnTo>
                <a:lnTo>
                  <a:pt x="32003" y="336042"/>
                </a:lnTo>
                <a:lnTo>
                  <a:pt x="64008" y="336042"/>
                </a:lnTo>
                <a:lnTo>
                  <a:pt x="64008" y="0"/>
                </a:lnTo>
                <a:close/>
              </a:path>
              <a:path w="96520" h="416560">
                <a:moveTo>
                  <a:pt x="96012" y="320040"/>
                </a:moveTo>
                <a:lnTo>
                  <a:pt x="64008" y="320040"/>
                </a:lnTo>
                <a:lnTo>
                  <a:pt x="64008" y="336042"/>
                </a:lnTo>
                <a:lnTo>
                  <a:pt x="88011" y="336042"/>
                </a:lnTo>
                <a:lnTo>
                  <a:pt x="96012" y="320040"/>
                </a:lnTo>
                <a:close/>
              </a:path>
            </a:pathLst>
          </a:custGeom>
          <a:solidFill>
            <a:srgbClr val="000000"/>
          </a:solidFill>
        </p:spPr>
        <p:txBody>
          <a:bodyPr wrap="square" lIns="0" tIns="0" rIns="0" bIns="0" rtlCol="0"/>
          <a:lstStyle/>
          <a:p>
            <a:endParaRPr/>
          </a:p>
        </p:txBody>
      </p:sp>
      <p:sp>
        <p:nvSpPr>
          <p:cNvPr id="21" name="object 21"/>
          <p:cNvSpPr/>
          <p:nvPr/>
        </p:nvSpPr>
        <p:spPr>
          <a:xfrm>
            <a:off x="6211823" y="2294383"/>
            <a:ext cx="96520" cy="416559"/>
          </a:xfrm>
          <a:custGeom>
            <a:avLst/>
            <a:gdLst/>
            <a:ahLst/>
            <a:cxnLst/>
            <a:rect l="l" t="t" r="r" b="b"/>
            <a:pathLst>
              <a:path w="96520" h="416560">
                <a:moveTo>
                  <a:pt x="32003" y="320039"/>
                </a:moveTo>
                <a:lnTo>
                  <a:pt x="0" y="320039"/>
                </a:lnTo>
                <a:lnTo>
                  <a:pt x="48005" y="416051"/>
                </a:lnTo>
                <a:lnTo>
                  <a:pt x="88011" y="336041"/>
                </a:lnTo>
                <a:lnTo>
                  <a:pt x="32003" y="336041"/>
                </a:lnTo>
                <a:lnTo>
                  <a:pt x="32003" y="320039"/>
                </a:lnTo>
                <a:close/>
              </a:path>
              <a:path w="96520" h="416560">
                <a:moveTo>
                  <a:pt x="64008" y="0"/>
                </a:moveTo>
                <a:lnTo>
                  <a:pt x="32003" y="0"/>
                </a:lnTo>
                <a:lnTo>
                  <a:pt x="32003" y="336041"/>
                </a:lnTo>
                <a:lnTo>
                  <a:pt x="64008" y="336041"/>
                </a:lnTo>
                <a:lnTo>
                  <a:pt x="64008" y="0"/>
                </a:lnTo>
                <a:close/>
              </a:path>
              <a:path w="96520" h="416560">
                <a:moveTo>
                  <a:pt x="96012" y="320039"/>
                </a:moveTo>
                <a:lnTo>
                  <a:pt x="64008" y="320039"/>
                </a:lnTo>
                <a:lnTo>
                  <a:pt x="64008" y="336041"/>
                </a:lnTo>
                <a:lnTo>
                  <a:pt x="88011" y="336041"/>
                </a:lnTo>
                <a:lnTo>
                  <a:pt x="96012" y="320039"/>
                </a:lnTo>
                <a:close/>
              </a:path>
            </a:pathLst>
          </a:custGeom>
          <a:solidFill>
            <a:srgbClr val="000000"/>
          </a:solidFill>
        </p:spPr>
        <p:txBody>
          <a:bodyPr wrap="square" lIns="0" tIns="0" rIns="0" bIns="0" rtlCol="0"/>
          <a:lstStyle/>
          <a:p>
            <a:endParaRPr/>
          </a:p>
        </p:txBody>
      </p:sp>
      <p:sp>
        <p:nvSpPr>
          <p:cNvPr id="22" name="object 22"/>
          <p:cNvSpPr/>
          <p:nvPr/>
        </p:nvSpPr>
        <p:spPr>
          <a:xfrm>
            <a:off x="9003792" y="2309623"/>
            <a:ext cx="96520" cy="416559"/>
          </a:xfrm>
          <a:custGeom>
            <a:avLst/>
            <a:gdLst/>
            <a:ahLst/>
            <a:cxnLst/>
            <a:rect l="l" t="t" r="r" b="b"/>
            <a:pathLst>
              <a:path w="96520" h="416560">
                <a:moveTo>
                  <a:pt x="32003" y="320039"/>
                </a:moveTo>
                <a:lnTo>
                  <a:pt x="0" y="320039"/>
                </a:lnTo>
                <a:lnTo>
                  <a:pt x="48005" y="416051"/>
                </a:lnTo>
                <a:lnTo>
                  <a:pt x="88010" y="336041"/>
                </a:lnTo>
                <a:lnTo>
                  <a:pt x="32003" y="336041"/>
                </a:lnTo>
                <a:lnTo>
                  <a:pt x="32003" y="320039"/>
                </a:lnTo>
                <a:close/>
              </a:path>
              <a:path w="96520" h="416560">
                <a:moveTo>
                  <a:pt x="64007" y="0"/>
                </a:moveTo>
                <a:lnTo>
                  <a:pt x="32003" y="0"/>
                </a:lnTo>
                <a:lnTo>
                  <a:pt x="32003" y="336041"/>
                </a:lnTo>
                <a:lnTo>
                  <a:pt x="64007" y="336041"/>
                </a:lnTo>
                <a:lnTo>
                  <a:pt x="64007" y="0"/>
                </a:lnTo>
                <a:close/>
              </a:path>
              <a:path w="96520" h="416560">
                <a:moveTo>
                  <a:pt x="96011" y="320039"/>
                </a:moveTo>
                <a:lnTo>
                  <a:pt x="64007" y="320039"/>
                </a:lnTo>
                <a:lnTo>
                  <a:pt x="64007" y="336041"/>
                </a:lnTo>
                <a:lnTo>
                  <a:pt x="88010" y="336041"/>
                </a:lnTo>
                <a:lnTo>
                  <a:pt x="96011" y="320039"/>
                </a:lnTo>
                <a:close/>
              </a:path>
            </a:pathLst>
          </a:custGeom>
          <a:solidFill>
            <a:srgbClr val="000000"/>
          </a:solidFill>
        </p:spPr>
        <p:txBody>
          <a:bodyPr wrap="square" lIns="0" tIns="0" rIns="0" bIns="0" rtlCol="0"/>
          <a:lstStyle/>
          <a:p>
            <a:endParaRPr/>
          </a:p>
        </p:txBody>
      </p:sp>
      <p:sp>
        <p:nvSpPr>
          <p:cNvPr id="23" name="object 23"/>
          <p:cNvSpPr txBox="1"/>
          <p:nvPr/>
        </p:nvSpPr>
        <p:spPr>
          <a:xfrm>
            <a:off x="3937762" y="2749042"/>
            <a:ext cx="668655" cy="258404"/>
          </a:xfrm>
          <a:prstGeom prst="rect">
            <a:avLst/>
          </a:prstGeom>
        </p:spPr>
        <p:txBody>
          <a:bodyPr vert="horz" wrap="square" lIns="0" tIns="12065" rIns="0" bIns="0" rtlCol="0">
            <a:spAutoFit/>
          </a:bodyPr>
          <a:lstStyle/>
          <a:p>
            <a:pPr marL="12700">
              <a:spcBef>
                <a:spcPts val="95"/>
              </a:spcBef>
            </a:pPr>
            <a:r>
              <a:rPr sz="1600" spc="-5" dirty="0">
                <a:solidFill>
                  <a:srgbClr val="3333CC"/>
                </a:solidFill>
                <a:latin typeface="Arial"/>
                <a:cs typeface="Arial"/>
              </a:rPr>
              <a:t>Broken</a:t>
            </a:r>
            <a:endParaRPr sz="1600">
              <a:latin typeface="Arial"/>
              <a:cs typeface="Arial"/>
            </a:endParaRPr>
          </a:p>
        </p:txBody>
      </p:sp>
      <p:sp>
        <p:nvSpPr>
          <p:cNvPr id="24" name="object 24"/>
          <p:cNvSpPr txBox="1"/>
          <p:nvPr/>
        </p:nvSpPr>
        <p:spPr>
          <a:xfrm>
            <a:off x="2432710" y="3587242"/>
            <a:ext cx="1257300" cy="299720"/>
          </a:xfrm>
          <a:prstGeom prst="rect">
            <a:avLst/>
          </a:prstGeom>
        </p:spPr>
        <p:txBody>
          <a:bodyPr vert="horz" wrap="square" lIns="0" tIns="12700" rIns="0" bIns="0" rtlCol="0">
            <a:spAutoFit/>
          </a:bodyPr>
          <a:lstStyle/>
          <a:p>
            <a:pPr marL="12700">
              <a:spcBef>
                <a:spcPts val="100"/>
              </a:spcBef>
            </a:pPr>
            <a:r>
              <a:rPr sz="1600" spc="-5" dirty="0">
                <a:solidFill>
                  <a:srgbClr val="3333CC"/>
                </a:solidFill>
                <a:latin typeface="Arial"/>
                <a:cs typeface="Arial"/>
              </a:rPr>
              <a:t>Broken</a:t>
            </a:r>
            <a:r>
              <a:rPr sz="1600" spc="325" dirty="0">
                <a:solidFill>
                  <a:srgbClr val="3333CC"/>
                </a:solidFill>
                <a:latin typeface="Arial"/>
                <a:cs typeface="Arial"/>
              </a:rPr>
              <a:t> </a:t>
            </a:r>
            <a:r>
              <a:rPr sz="2700" b="1" spc="-7" baseline="3086" dirty="0">
                <a:latin typeface="Arial"/>
                <a:cs typeface="Arial"/>
              </a:rPr>
              <a:t>MD4</a:t>
            </a:r>
            <a:endParaRPr sz="2700" baseline="3086">
              <a:latin typeface="Arial"/>
              <a:cs typeface="Arial"/>
            </a:endParaRPr>
          </a:p>
        </p:txBody>
      </p:sp>
      <p:sp>
        <p:nvSpPr>
          <p:cNvPr id="25" name="object 25"/>
          <p:cNvSpPr txBox="1"/>
          <p:nvPr/>
        </p:nvSpPr>
        <p:spPr>
          <a:xfrm>
            <a:off x="2392477" y="4550486"/>
            <a:ext cx="668655" cy="258404"/>
          </a:xfrm>
          <a:prstGeom prst="rect">
            <a:avLst/>
          </a:prstGeom>
        </p:spPr>
        <p:txBody>
          <a:bodyPr vert="horz" wrap="square" lIns="0" tIns="12065" rIns="0" bIns="0" rtlCol="0">
            <a:spAutoFit/>
          </a:bodyPr>
          <a:lstStyle/>
          <a:p>
            <a:pPr marL="12700">
              <a:spcBef>
                <a:spcPts val="95"/>
              </a:spcBef>
            </a:pPr>
            <a:r>
              <a:rPr sz="1600" spc="-5" dirty="0">
                <a:solidFill>
                  <a:srgbClr val="3333CC"/>
                </a:solidFill>
                <a:latin typeface="Arial"/>
                <a:cs typeface="Arial"/>
              </a:rPr>
              <a:t>Broken</a:t>
            </a:r>
            <a:endParaRPr sz="1600">
              <a:latin typeface="Arial"/>
              <a:cs typeface="Arial"/>
            </a:endParaRPr>
          </a:p>
        </p:txBody>
      </p:sp>
      <p:sp>
        <p:nvSpPr>
          <p:cNvPr id="26" name="object 26"/>
          <p:cNvSpPr txBox="1"/>
          <p:nvPr/>
        </p:nvSpPr>
        <p:spPr>
          <a:xfrm>
            <a:off x="3948176" y="4450842"/>
            <a:ext cx="1314450" cy="299720"/>
          </a:xfrm>
          <a:prstGeom prst="rect">
            <a:avLst/>
          </a:prstGeom>
        </p:spPr>
        <p:txBody>
          <a:bodyPr vert="horz" wrap="square" lIns="0" tIns="12700" rIns="0" bIns="0" rtlCol="0">
            <a:spAutoFit/>
          </a:bodyPr>
          <a:lstStyle/>
          <a:p>
            <a:pPr marL="12700">
              <a:spcBef>
                <a:spcPts val="100"/>
              </a:spcBef>
            </a:pPr>
            <a:r>
              <a:rPr sz="1600" spc="-5" dirty="0">
                <a:solidFill>
                  <a:srgbClr val="3333CC"/>
                </a:solidFill>
                <a:latin typeface="Arial"/>
                <a:cs typeface="Arial"/>
              </a:rPr>
              <a:t>Broken</a:t>
            </a:r>
            <a:r>
              <a:rPr sz="1600" spc="-155" dirty="0">
                <a:solidFill>
                  <a:srgbClr val="3333CC"/>
                </a:solidFill>
                <a:latin typeface="Arial"/>
                <a:cs typeface="Arial"/>
              </a:rPr>
              <a:t> </a:t>
            </a:r>
            <a:r>
              <a:rPr sz="2700" b="1" spc="-30" baseline="4629" dirty="0">
                <a:latin typeface="Arial"/>
                <a:cs typeface="Arial"/>
              </a:rPr>
              <a:t>SHA0</a:t>
            </a:r>
            <a:endParaRPr sz="2700" baseline="4629">
              <a:latin typeface="Arial"/>
              <a:cs typeface="Arial"/>
            </a:endParaRPr>
          </a:p>
        </p:txBody>
      </p:sp>
      <p:sp>
        <p:nvSpPr>
          <p:cNvPr id="27" name="object 27"/>
          <p:cNvSpPr txBox="1"/>
          <p:nvPr/>
        </p:nvSpPr>
        <p:spPr>
          <a:xfrm>
            <a:off x="5980939" y="4452620"/>
            <a:ext cx="2167255" cy="767080"/>
          </a:xfrm>
          <a:prstGeom prst="rect">
            <a:avLst/>
          </a:prstGeom>
        </p:spPr>
        <p:txBody>
          <a:bodyPr vert="horz" wrap="square" lIns="0" tIns="12700" rIns="0" bIns="0" rtlCol="0">
            <a:spAutoFit/>
          </a:bodyPr>
          <a:lstStyle/>
          <a:p>
            <a:pPr marL="12700">
              <a:spcBef>
                <a:spcPts val="100"/>
              </a:spcBef>
            </a:pPr>
            <a:r>
              <a:rPr b="1" spc="-5" dirty="0">
                <a:latin typeface="Arial"/>
                <a:cs typeface="Arial"/>
              </a:rPr>
              <a:t>RIPEMD-128</a:t>
            </a:r>
            <a:endParaRPr>
              <a:latin typeface="Arial"/>
              <a:cs typeface="Arial"/>
            </a:endParaRPr>
          </a:p>
          <a:p>
            <a:pPr marL="766445">
              <a:lnSpc>
                <a:spcPts val="1825"/>
              </a:lnSpc>
              <a:spcBef>
                <a:spcPts val="30"/>
              </a:spcBef>
            </a:pPr>
            <a:r>
              <a:rPr sz="1600" spc="-5" dirty="0">
                <a:solidFill>
                  <a:srgbClr val="3333CC"/>
                </a:solidFill>
                <a:latin typeface="Arial"/>
                <a:cs typeface="Arial"/>
              </a:rPr>
              <a:t>Reduced</a:t>
            </a:r>
            <a:r>
              <a:rPr sz="1600" spc="-65" dirty="0">
                <a:solidFill>
                  <a:srgbClr val="3333CC"/>
                </a:solidFill>
                <a:latin typeface="Arial"/>
                <a:cs typeface="Arial"/>
              </a:rPr>
              <a:t> </a:t>
            </a:r>
            <a:r>
              <a:rPr sz="1600" spc="-5" dirty="0">
                <a:solidFill>
                  <a:srgbClr val="3333CC"/>
                </a:solidFill>
                <a:latin typeface="Arial"/>
                <a:cs typeface="Arial"/>
              </a:rPr>
              <a:t>round</a:t>
            </a:r>
            <a:endParaRPr sz="1600">
              <a:latin typeface="Arial"/>
              <a:cs typeface="Arial"/>
            </a:endParaRPr>
          </a:p>
          <a:p>
            <a:pPr marL="782955">
              <a:lnSpc>
                <a:spcPts val="1825"/>
              </a:lnSpc>
            </a:pPr>
            <a:r>
              <a:rPr sz="1600" spc="-15" dirty="0">
                <a:solidFill>
                  <a:srgbClr val="3333CC"/>
                </a:solidFill>
                <a:latin typeface="Arial"/>
                <a:cs typeface="Arial"/>
              </a:rPr>
              <a:t>Version</a:t>
            </a:r>
            <a:r>
              <a:rPr sz="1600" spc="-85" dirty="0">
                <a:solidFill>
                  <a:srgbClr val="3333CC"/>
                </a:solidFill>
                <a:latin typeface="Arial"/>
                <a:cs typeface="Arial"/>
              </a:rPr>
              <a:t> </a:t>
            </a:r>
            <a:r>
              <a:rPr sz="1600" spc="-5" dirty="0">
                <a:solidFill>
                  <a:srgbClr val="3333CC"/>
                </a:solidFill>
                <a:latin typeface="Arial"/>
                <a:cs typeface="Arial"/>
              </a:rPr>
              <a:t>broken</a:t>
            </a:r>
            <a:endParaRPr sz="1600">
              <a:latin typeface="Arial"/>
              <a:cs typeface="Arial"/>
            </a:endParaRPr>
          </a:p>
        </p:txBody>
      </p:sp>
      <p:sp>
        <p:nvSpPr>
          <p:cNvPr id="28" name="object 28"/>
          <p:cNvSpPr txBox="1"/>
          <p:nvPr/>
        </p:nvSpPr>
        <p:spPr>
          <a:xfrm>
            <a:off x="4545330" y="5987034"/>
            <a:ext cx="711835" cy="269304"/>
          </a:xfrm>
          <a:prstGeom prst="rect">
            <a:avLst/>
          </a:prstGeom>
          <a:solidFill>
            <a:srgbClr val="C0C0C0"/>
          </a:solidFill>
          <a:ln w="32003">
            <a:solidFill>
              <a:srgbClr val="000000"/>
            </a:solidFill>
          </a:ln>
        </p:spPr>
        <p:txBody>
          <a:bodyPr vert="horz" wrap="square" lIns="0" tIns="0" rIns="0" bIns="0" rtlCol="0">
            <a:spAutoFit/>
          </a:bodyPr>
          <a:lstStyle/>
          <a:p>
            <a:pPr marL="54610">
              <a:lnSpc>
                <a:spcPts val="2120"/>
              </a:lnSpc>
            </a:pPr>
            <a:r>
              <a:rPr b="1" spc="-20" dirty="0">
                <a:latin typeface="Arial"/>
                <a:cs typeface="Arial"/>
              </a:rPr>
              <a:t>SHA2</a:t>
            </a:r>
            <a:endParaRPr>
              <a:latin typeface="Arial"/>
              <a:cs typeface="Arial"/>
            </a:endParaRPr>
          </a:p>
        </p:txBody>
      </p:sp>
      <p:sp>
        <p:nvSpPr>
          <p:cNvPr id="29" name="object 29"/>
          <p:cNvSpPr/>
          <p:nvPr/>
        </p:nvSpPr>
        <p:spPr>
          <a:xfrm>
            <a:off x="4860035" y="5670041"/>
            <a:ext cx="96520" cy="302260"/>
          </a:xfrm>
          <a:custGeom>
            <a:avLst/>
            <a:gdLst/>
            <a:ahLst/>
            <a:cxnLst/>
            <a:rect l="l" t="t" r="r" b="b"/>
            <a:pathLst>
              <a:path w="96520" h="302260">
                <a:moveTo>
                  <a:pt x="32003" y="205740"/>
                </a:moveTo>
                <a:lnTo>
                  <a:pt x="0" y="205740"/>
                </a:lnTo>
                <a:lnTo>
                  <a:pt x="48005" y="301752"/>
                </a:lnTo>
                <a:lnTo>
                  <a:pt x="88011" y="221742"/>
                </a:lnTo>
                <a:lnTo>
                  <a:pt x="32003" y="221742"/>
                </a:lnTo>
                <a:lnTo>
                  <a:pt x="32003" y="205740"/>
                </a:lnTo>
                <a:close/>
              </a:path>
              <a:path w="96520" h="302260">
                <a:moveTo>
                  <a:pt x="64008" y="0"/>
                </a:moveTo>
                <a:lnTo>
                  <a:pt x="32003" y="0"/>
                </a:lnTo>
                <a:lnTo>
                  <a:pt x="32003" y="221742"/>
                </a:lnTo>
                <a:lnTo>
                  <a:pt x="64008" y="221742"/>
                </a:lnTo>
                <a:lnTo>
                  <a:pt x="64008" y="0"/>
                </a:lnTo>
                <a:close/>
              </a:path>
              <a:path w="96520" h="302260">
                <a:moveTo>
                  <a:pt x="96012" y="205740"/>
                </a:moveTo>
                <a:lnTo>
                  <a:pt x="64008" y="205740"/>
                </a:lnTo>
                <a:lnTo>
                  <a:pt x="64008" y="221742"/>
                </a:lnTo>
                <a:lnTo>
                  <a:pt x="88011" y="221742"/>
                </a:lnTo>
                <a:lnTo>
                  <a:pt x="96012" y="205740"/>
                </a:lnTo>
                <a:close/>
              </a:path>
            </a:pathLst>
          </a:custGeom>
          <a:solidFill>
            <a:srgbClr val="000000"/>
          </a:solidFill>
        </p:spPr>
        <p:txBody>
          <a:bodyPr wrap="square" lIns="0" tIns="0" rIns="0" bIns="0" rtlCol="0"/>
          <a:lstStyle/>
          <a:p>
            <a:endParaRPr/>
          </a:p>
        </p:txBody>
      </p:sp>
      <p:sp>
        <p:nvSpPr>
          <p:cNvPr id="30" name="object 30"/>
          <p:cNvSpPr txBox="1"/>
          <p:nvPr/>
        </p:nvSpPr>
        <p:spPr>
          <a:xfrm>
            <a:off x="3376929" y="5200651"/>
            <a:ext cx="1009650" cy="488315"/>
          </a:xfrm>
          <a:prstGeom prst="rect">
            <a:avLst/>
          </a:prstGeom>
        </p:spPr>
        <p:txBody>
          <a:bodyPr vert="horz" wrap="square" lIns="0" tIns="39370" rIns="0" bIns="0" rtlCol="0">
            <a:spAutoFit/>
          </a:bodyPr>
          <a:lstStyle/>
          <a:p>
            <a:pPr marL="12700" marR="5080" indent="16510">
              <a:lnSpc>
                <a:spcPts val="1730"/>
              </a:lnSpc>
              <a:spcBef>
                <a:spcPts val="310"/>
              </a:spcBef>
            </a:pPr>
            <a:r>
              <a:rPr sz="1600" spc="-5" dirty="0">
                <a:solidFill>
                  <a:srgbClr val="3333CC"/>
                </a:solidFill>
                <a:latin typeface="Arial"/>
                <a:cs typeface="Arial"/>
              </a:rPr>
              <a:t>Weakness  d</a:t>
            </a:r>
            <a:r>
              <a:rPr sz="1600" dirty="0">
                <a:solidFill>
                  <a:srgbClr val="3333CC"/>
                </a:solidFill>
                <a:latin typeface="Arial"/>
                <a:cs typeface="Arial"/>
              </a:rPr>
              <a:t>isc</a:t>
            </a:r>
            <a:r>
              <a:rPr sz="1600" spc="-5" dirty="0">
                <a:solidFill>
                  <a:srgbClr val="3333CC"/>
                </a:solidFill>
                <a:latin typeface="Arial"/>
                <a:cs typeface="Arial"/>
              </a:rPr>
              <a:t>o</a:t>
            </a:r>
            <a:r>
              <a:rPr sz="1600" dirty="0">
                <a:solidFill>
                  <a:srgbClr val="3333CC"/>
                </a:solidFill>
                <a:latin typeface="Arial"/>
                <a:cs typeface="Arial"/>
              </a:rPr>
              <a:t>v</a:t>
            </a:r>
            <a:r>
              <a:rPr sz="1600" spc="-5" dirty="0">
                <a:solidFill>
                  <a:srgbClr val="3333CC"/>
                </a:solidFill>
                <a:latin typeface="Arial"/>
                <a:cs typeface="Arial"/>
              </a:rPr>
              <a:t>ered</a:t>
            </a:r>
            <a:endParaRPr sz="1600">
              <a:latin typeface="Arial"/>
              <a:cs typeface="Arial"/>
            </a:endParaRPr>
          </a:p>
        </p:txBody>
      </p:sp>
      <p:sp>
        <p:nvSpPr>
          <p:cNvPr id="32" name="object 58">
            <a:extLst>
              <a:ext uri="{FF2B5EF4-FFF2-40B4-BE49-F238E27FC236}">
                <a16:creationId xmlns:a16="http://schemas.microsoft.com/office/drawing/2014/main" id="{842F3B48-6B00-054D-8C57-4AA9251BEB02}"/>
              </a:ext>
            </a:extLst>
          </p:cNvPr>
          <p:cNvSpPr txBox="1">
            <a:spLocks/>
          </p:cNvSpPr>
          <p:nvPr/>
        </p:nvSpPr>
        <p:spPr>
          <a:xfrm>
            <a:off x="847285" y="80968"/>
            <a:ext cx="11922369"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dirty="0">
                <a:cs typeface="Arial"/>
              </a:rPr>
              <a:t>Classification of </a:t>
            </a:r>
            <a:r>
              <a:rPr lang="en-US" sz="4800" spc="-5" dirty="0">
                <a:cs typeface="Arial"/>
              </a:rPr>
              <a:t>Hash</a:t>
            </a:r>
            <a:r>
              <a:rPr lang="en-US" sz="4800" spc="-65" dirty="0">
                <a:cs typeface="Arial"/>
              </a:rPr>
              <a:t> </a:t>
            </a:r>
            <a:r>
              <a:rPr lang="en-US" sz="4800" spc="-5" dirty="0">
                <a:cs typeface="Arial"/>
              </a:rPr>
              <a:t>Functions</a:t>
            </a:r>
            <a:endParaRPr lang="en-US" sz="4800" dirty="0">
              <a:cs typeface="Arial"/>
            </a:endParaRPr>
          </a:p>
        </p:txBody>
      </p:sp>
    </p:spTree>
    <p:extLst>
      <p:ext uri="{BB962C8B-B14F-4D97-AF65-F5344CB8AC3E}">
        <p14:creationId xmlns:p14="http://schemas.microsoft.com/office/powerpoint/2010/main" val="82319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7631" y="172902"/>
            <a:ext cx="8092245" cy="677621"/>
          </a:xfrm>
          <a:prstGeom prst="rect">
            <a:avLst/>
          </a:prstGeom>
        </p:spPr>
        <p:txBody>
          <a:bodyPr vert="horz" wrap="square" lIns="0" tIns="12700" rIns="0" bIns="0" rtlCol="0" anchor="ctr">
            <a:spAutoFit/>
          </a:bodyPr>
          <a:lstStyle/>
          <a:p>
            <a:r>
              <a:rPr lang="en-US" sz="4800" dirty="0"/>
              <a:t>Hash Functions In Use Today </a:t>
            </a:r>
          </a:p>
        </p:txBody>
      </p:sp>
      <p:sp>
        <p:nvSpPr>
          <p:cNvPr id="11" name="Rectangle 10">
            <a:extLst>
              <a:ext uri="{FF2B5EF4-FFF2-40B4-BE49-F238E27FC236}">
                <a16:creationId xmlns:a16="http://schemas.microsoft.com/office/drawing/2014/main" id="{BC342560-A572-3148-A2D5-BB3627FEE9D1}"/>
              </a:ext>
            </a:extLst>
          </p:cNvPr>
          <p:cNvSpPr/>
          <p:nvPr/>
        </p:nvSpPr>
        <p:spPr>
          <a:xfrm>
            <a:off x="785445" y="1228470"/>
            <a:ext cx="9331570" cy="5109091"/>
          </a:xfrm>
          <a:prstGeom prst="rect">
            <a:avLst/>
          </a:prstGeom>
        </p:spPr>
        <p:txBody>
          <a:bodyPr wrap="square">
            <a:spAutoFit/>
          </a:bodyPr>
          <a:lstStyle/>
          <a:p>
            <a:pPr marL="285750" indent="-285750">
              <a:buFont typeface="Arial" panose="020B0604020202020204" pitchFamily="34" charset="0"/>
              <a:buChar char="•"/>
            </a:pPr>
            <a:r>
              <a:rPr lang="en-US" sz="2100" dirty="0">
                <a:latin typeface="Helvetica Neue" panose="02000503000000020004" pitchFamily="2" charset="0"/>
              </a:rPr>
              <a:t>There are literally thousands of named hashing functions. Some are secure, but comparatively slow to calculate. Some are very fast, but have more collisions. Some are close to perfectly uniformly distributed, but very hard to implement. Some widely used ones are:</a:t>
            </a:r>
          </a:p>
          <a:p>
            <a:pPr marL="285750" indent="-285750">
              <a:buFont typeface="Arial" panose="020B0604020202020204" pitchFamily="34" charset="0"/>
              <a:buChar char="•"/>
            </a:pPr>
            <a:endParaRPr lang="en-US" sz="10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Hashed Message Authentication Code (HMAC): </a:t>
            </a:r>
            <a:r>
              <a:rPr lang="en-US" sz="2000" dirty="0">
                <a:latin typeface="Helvetica Neue" panose="02000503000000020004" pitchFamily="2" charset="0"/>
              </a:rPr>
              <a:t>Combines authentication via a shared secret with hashing.</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Message Digest 2 (MD2): </a:t>
            </a:r>
            <a:r>
              <a:rPr lang="en-US" sz="2000" dirty="0">
                <a:latin typeface="Helvetica Neue" panose="02000503000000020004" pitchFamily="2" charset="0"/>
              </a:rPr>
              <a:t>Byte-oriented, produces a 128-bit hash value from an arbitrary-length message, designed for smart cards. </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MD4: </a:t>
            </a:r>
            <a:r>
              <a:rPr lang="en-US" sz="2000" dirty="0">
                <a:latin typeface="Helvetica Neue" panose="02000503000000020004" pitchFamily="2" charset="0"/>
              </a:rPr>
              <a:t>Similar to MD2, designed specifically for fast processing in software. </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MD5: </a:t>
            </a:r>
            <a:r>
              <a:rPr lang="en-US" sz="2000" dirty="0">
                <a:latin typeface="Helvetica Neue" panose="02000503000000020004" pitchFamily="2" charset="0"/>
              </a:rPr>
              <a:t>Similar to MD4 but slower because the data is manipulated more. Developed after potential weaknesses were reported in MD4 </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Secure Hash Algorithm (SHA): </a:t>
            </a:r>
            <a:r>
              <a:rPr lang="en-US" sz="2000" dirty="0">
                <a:latin typeface="Helvetica Neue" panose="02000503000000020004" pitchFamily="2" charset="0"/>
              </a:rPr>
              <a:t>Modeled after MD4 and proposed by NIST for the Secure Hash Standard (SHS), produces a 160-bit hash value.</a:t>
            </a:r>
            <a:endParaRPr lang="en-US" sz="2000" dirty="0"/>
          </a:p>
        </p:txBody>
      </p:sp>
    </p:spTree>
    <p:extLst>
      <p:ext uri="{BB962C8B-B14F-4D97-AF65-F5344CB8AC3E}">
        <p14:creationId xmlns:p14="http://schemas.microsoft.com/office/powerpoint/2010/main" val="1953698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76349"/>
            <a:ext cx="10199914" cy="709750"/>
          </a:xfrm>
          <a:prstGeom prst="rect">
            <a:avLst/>
          </a:prstGeom>
        </p:spPr>
        <p:txBody>
          <a:bodyPr vert="horz" lIns="91440" tIns="45720" rIns="91440" bIns="45720" rtlCol="0" anchor="b">
            <a:normAutofit/>
          </a:bodyPr>
          <a:lstStyle/>
          <a:p>
            <a:pPr marL="12700"/>
            <a:r>
              <a:rPr lang="en-US" sz="4000" kern="1200" spc="-5" dirty="0">
                <a:solidFill>
                  <a:schemeClr val="tx1"/>
                </a:solidFill>
                <a:latin typeface="+mj-lt"/>
                <a:ea typeface="+mj-ea"/>
                <a:cs typeface="+mj-cs"/>
              </a:rPr>
              <a:t>Hashed Message Authentication Code (HMAC)</a:t>
            </a:r>
          </a:p>
        </p:txBody>
      </p:sp>
      <p:sp>
        <p:nvSpPr>
          <p:cNvPr id="3" name="object 3"/>
          <p:cNvSpPr txBox="1"/>
          <p:nvPr/>
        </p:nvSpPr>
        <p:spPr>
          <a:xfrm>
            <a:off x="683456" y="1294081"/>
            <a:ext cx="5731412" cy="5275027"/>
          </a:xfrm>
          <a:prstGeom prst="rect">
            <a:avLst/>
          </a:prstGeom>
        </p:spPr>
        <p:txBody>
          <a:bodyPr vert="horz" lIns="91440" tIns="45720" rIns="91440" bIns="45720" rtlCol="0">
            <a:normAutofit lnSpcReduction="10000"/>
          </a:bodyPr>
          <a:lstStyle/>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400" b="1" spc="-5" dirty="0"/>
              <a:t>HMAC </a:t>
            </a:r>
            <a:r>
              <a:rPr lang="en-US" sz="2400" spc="-5" dirty="0"/>
              <a:t>(sometimes expanded as either keyed-hash message authentication code or hash-based message authentication code) is a specific type of message authentication code (MAC) involving a cryptographic hash function and a secret cryptographic key.</a:t>
            </a:r>
          </a:p>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400" dirty="0"/>
              <a:t>First published in 1996 in a paper by Mihir </a:t>
            </a:r>
            <a:r>
              <a:rPr lang="en-US" sz="2400" dirty="0" err="1"/>
              <a:t>Bellare</a:t>
            </a:r>
            <a:r>
              <a:rPr lang="en-US" sz="2400" dirty="0"/>
              <a:t>, Ran Canetti, and Hugo Krawczyk.</a:t>
            </a:r>
          </a:p>
          <a:p>
            <a:pPr marL="368300" marR="17780" indent="-228600" defTabSz="914400">
              <a:lnSpc>
                <a:spcPct val="90000"/>
              </a:lnSpc>
              <a:spcBef>
                <a:spcPts val="600"/>
              </a:spcBef>
              <a:buFont typeface="Arial" panose="020B0604020202020204" pitchFamily="34" charset="0"/>
              <a:buChar char="•"/>
              <a:tabLst>
                <a:tab pos="367665" algn="l"/>
                <a:tab pos="368300" algn="l"/>
              </a:tabLst>
            </a:pPr>
            <a:r>
              <a:rPr lang="en-US" sz="2400" spc="-5" dirty="0"/>
              <a:t>HMAC function is a technique for verifying the integrity of a message transmitted between two parties that agree on a shared secret key.</a:t>
            </a:r>
            <a:endParaRPr lang="en-US" sz="2400" dirty="0"/>
          </a:p>
          <a:p>
            <a:pPr marL="368300" marR="17780" indent="-228600" defTabSz="914400">
              <a:lnSpc>
                <a:spcPct val="90000"/>
              </a:lnSpc>
              <a:spcBef>
                <a:spcPts val="600"/>
              </a:spcBef>
              <a:buFont typeface="Arial" panose="020B0604020202020204" pitchFamily="34" charset="0"/>
              <a:buChar char="•"/>
              <a:tabLst>
                <a:tab pos="367665" algn="l"/>
                <a:tab pos="368300" algn="l"/>
              </a:tabLst>
            </a:pPr>
            <a:r>
              <a:rPr lang="en-US" sz="2400" spc="-5" dirty="0"/>
              <a:t>HMAC combines the original message and a key to compute a message digest function. </a:t>
            </a:r>
          </a:p>
        </p:txBody>
      </p:sp>
      <p:pic>
        <p:nvPicPr>
          <p:cNvPr id="6" name="Picture 5" descr="A picture containing clock&#10;&#10;Description automatically generated">
            <a:extLst>
              <a:ext uri="{FF2B5EF4-FFF2-40B4-BE49-F238E27FC236}">
                <a16:creationId xmlns:a16="http://schemas.microsoft.com/office/drawing/2014/main" id="{4B714DAF-E9B7-E84F-9172-3253BE1762AF}"/>
              </a:ext>
            </a:extLst>
          </p:cNvPr>
          <p:cNvPicPr>
            <a:picLocks noChangeAspect="1"/>
          </p:cNvPicPr>
          <p:nvPr/>
        </p:nvPicPr>
        <p:blipFill>
          <a:blip r:embed="rId2"/>
          <a:stretch>
            <a:fillRect/>
          </a:stretch>
        </p:blipFill>
        <p:spPr>
          <a:xfrm>
            <a:off x="6414868" y="1919778"/>
            <a:ext cx="5438638" cy="3018444"/>
          </a:xfrm>
          <a:prstGeom prst="rect">
            <a:avLst/>
          </a:prstGeom>
        </p:spPr>
      </p:pic>
    </p:spTree>
    <p:extLst>
      <p:ext uri="{BB962C8B-B14F-4D97-AF65-F5344CB8AC3E}">
        <p14:creationId xmlns:p14="http://schemas.microsoft.com/office/powerpoint/2010/main" val="1274846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963582" y="101286"/>
            <a:ext cx="5127031" cy="1676603"/>
          </a:xfrm>
          <a:prstGeom prst="rect">
            <a:avLst/>
          </a:prstGeom>
        </p:spPr>
        <p:txBody>
          <a:bodyPr vert="horz" lIns="91440" tIns="45720" rIns="91440" bIns="45720" rtlCol="0" anchor="ctr">
            <a:normAutofit/>
          </a:bodyPr>
          <a:lstStyle/>
          <a:p>
            <a:pPr marL="12700"/>
            <a:r>
              <a:rPr lang="en-US" sz="3700" spc="-5" dirty="0"/>
              <a:t>Hashed Message Authentication Code (HMAC)</a:t>
            </a:r>
          </a:p>
        </p:txBody>
      </p:sp>
      <p:sp>
        <p:nvSpPr>
          <p:cNvPr id="3" name="object 3"/>
          <p:cNvSpPr txBox="1"/>
          <p:nvPr/>
        </p:nvSpPr>
        <p:spPr>
          <a:xfrm>
            <a:off x="648930" y="2111830"/>
            <a:ext cx="5127030" cy="4111990"/>
          </a:xfrm>
          <a:prstGeom prst="rect">
            <a:avLst/>
          </a:prstGeom>
        </p:spPr>
        <p:txBody>
          <a:bodyPr vert="horz" lIns="91440" tIns="45720" rIns="91440" bIns="45720" rtlCol="0">
            <a:normAutofit/>
          </a:bodyPr>
          <a:lstStyle/>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000" b="1" spc="-5" dirty="0"/>
              <a:t>Let's say a client application downloads a file from a remote server</a:t>
            </a:r>
            <a:r>
              <a:rPr lang="en-US" sz="2000" spc="-5" dirty="0"/>
              <a:t>.</a:t>
            </a:r>
          </a:p>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000" dirty="0"/>
              <a:t>Before the server sends out the file, it first obtains a hash of that file using the SHA2 hash function. It then sends that hash (a.k.a. message digest) along with the file itself.</a:t>
            </a:r>
          </a:p>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000" spc="-5" dirty="0"/>
              <a:t>Upon receiving the file and the hash, the client obtains the SHA2 hash of the downloaded file and then compares it with the downloaded hash.</a:t>
            </a:r>
            <a:endParaRPr lang="en-US" sz="2000" dirty="0"/>
          </a:p>
          <a:p>
            <a:pPr marL="368300" marR="17780" indent="-228600" defTabSz="914400">
              <a:lnSpc>
                <a:spcPct val="90000"/>
              </a:lnSpc>
              <a:spcBef>
                <a:spcPts val="600"/>
              </a:spcBef>
              <a:buFont typeface="Arial" panose="020B0604020202020204" pitchFamily="34" charset="0"/>
              <a:buChar char="•"/>
              <a:tabLst>
                <a:tab pos="367665" algn="l"/>
                <a:tab pos="368300" algn="l"/>
              </a:tabLst>
            </a:pPr>
            <a:r>
              <a:rPr lang="en-US" sz="2000" spc="-5" dirty="0"/>
              <a:t>If the two match, then that would mean the file was not tampered along the way.</a:t>
            </a:r>
          </a:p>
        </p:txBody>
      </p:sp>
      <p:pic>
        <p:nvPicPr>
          <p:cNvPr id="4" name="Picture 3">
            <a:extLst>
              <a:ext uri="{FF2B5EF4-FFF2-40B4-BE49-F238E27FC236}">
                <a16:creationId xmlns:a16="http://schemas.microsoft.com/office/drawing/2014/main" id="{939FA63A-AACC-534C-AF12-1DDA6C86615B}"/>
              </a:ext>
            </a:extLst>
          </p:cNvPr>
          <p:cNvPicPr>
            <a:picLocks noChangeAspect="1"/>
          </p:cNvPicPr>
          <p:nvPr/>
        </p:nvPicPr>
        <p:blipFill rotWithShape="1">
          <a:blip r:embed="rId2"/>
          <a:srcRect t="3236" r="1" b="1"/>
          <a:stretch/>
        </p:blipFill>
        <p:spPr>
          <a:xfrm>
            <a:off x="6090613" y="640082"/>
            <a:ext cx="5461724" cy="5577837"/>
          </a:xfrm>
          <a:prstGeom prst="rect">
            <a:avLst/>
          </a:prstGeom>
          <a:effectLst/>
        </p:spPr>
      </p:pic>
    </p:spTree>
    <p:extLst>
      <p:ext uri="{BB962C8B-B14F-4D97-AF65-F5344CB8AC3E}">
        <p14:creationId xmlns:p14="http://schemas.microsoft.com/office/powerpoint/2010/main" val="3665393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1888" y="105411"/>
            <a:ext cx="3749675"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MD</a:t>
            </a:r>
            <a:r>
              <a:rPr lang="en-US" sz="4800" spc="-5" dirty="0"/>
              <a:t>2</a:t>
            </a:r>
            <a:r>
              <a:rPr sz="4800" spc="-90" dirty="0"/>
              <a:t> </a:t>
            </a:r>
            <a:r>
              <a:rPr sz="4800" spc="-5" dirty="0"/>
              <a:t>Hashing</a:t>
            </a:r>
            <a:endParaRPr sz="4800" dirty="0"/>
          </a:p>
        </p:txBody>
      </p:sp>
      <p:sp>
        <p:nvSpPr>
          <p:cNvPr id="3" name="object 3"/>
          <p:cNvSpPr txBox="1"/>
          <p:nvPr/>
        </p:nvSpPr>
        <p:spPr>
          <a:xfrm>
            <a:off x="931888" y="1398758"/>
            <a:ext cx="8300720" cy="751488"/>
          </a:xfrm>
          <a:prstGeom prst="rect">
            <a:avLst/>
          </a:prstGeom>
        </p:spPr>
        <p:txBody>
          <a:bodyPr vert="horz" wrap="square" lIns="0" tIns="12700" rIns="0" bIns="0" rtlCol="0">
            <a:spAutoFit/>
          </a:bodyPr>
          <a:lstStyle/>
          <a:p>
            <a:pPr marL="368300" marR="17780" indent="-342900">
              <a:spcBef>
                <a:spcPts val="100"/>
              </a:spcBef>
              <a:tabLst>
                <a:tab pos="367665" algn="l"/>
              </a:tabLst>
            </a:pPr>
            <a:r>
              <a:rPr sz="3600" spc="-1050" baseline="5787" dirty="0">
                <a:latin typeface="Symbol"/>
                <a:cs typeface="Symbol"/>
              </a:rPr>
              <a:t></a:t>
            </a:r>
            <a:r>
              <a:rPr sz="3600" spc="-1050" baseline="5787" dirty="0">
                <a:latin typeface="Times New Roman"/>
                <a:cs typeface="Times New Roman"/>
              </a:rPr>
              <a:t>	</a:t>
            </a:r>
            <a:r>
              <a:rPr sz="2400" spc="-5" dirty="0">
                <a:latin typeface="Cambria"/>
                <a:cs typeface="Cambria"/>
              </a:rPr>
              <a:t>Both MD</a:t>
            </a:r>
            <a:r>
              <a:rPr lang="en-US" sz="2400" spc="-5" dirty="0">
                <a:latin typeface="Cambria"/>
                <a:cs typeface="Cambria"/>
              </a:rPr>
              <a:t>2</a:t>
            </a:r>
            <a:r>
              <a:rPr sz="2400" spc="-5" dirty="0">
                <a:latin typeface="Cambria"/>
                <a:cs typeface="Cambria"/>
              </a:rPr>
              <a:t> </a:t>
            </a:r>
            <a:r>
              <a:rPr sz="2400" dirty="0">
                <a:latin typeface="Cambria"/>
                <a:cs typeface="Cambria"/>
              </a:rPr>
              <a:t>w</a:t>
            </a:r>
            <a:r>
              <a:rPr lang="en-US" sz="2400" dirty="0">
                <a:latin typeface="Cambria"/>
                <a:cs typeface="Cambria"/>
              </a:rPr>
              <a:t>as</a:t>
            </a:r>
            <a:r>
              <a:rPr sz="2400" dirty="0">
                <a:latin typeface="Cambria"/>
                <a:cs typeface="Cambria"/>
              </a:rPr>
              <a:t> invented </a:t>
            </a:r>
            <a:r>
              <a:rPr sz="2400" spc="-5" dirty="0">
                <a:latin typeface="Cambria"/>
                <a:cs typeface="Cambria"/>
              </a:rPr>
              <a:t>by Ron Rivest </a:t>
            </a:r>
            <a:r>
              <a:rPr sz="2400" dirty="0">
                <a:latin typeface="Cambria"/>
                <a:cs typeface="Cambria"/>
              </a:rPr>
              <a:t>. </a:t>
            </a:r>
            <a:r>
              <a:rPr sz="2400" spc="-5" dirty="0">
                <a:latin typeface="Cambria"/>
                <a:cs typeface="Cambria"/>
              </a:rPr>
              <a:t>MD stands  for Message Digest. </a:t>
            </a:r>
            <a:r>
              <a:rPr sz="2400" dirty="0">
                <a:latin typeface="Cambria"/>
                <a:cs typeface="Cambria"/>
              </a:rPr>
              <a:t>The </a:t>
            </a:r>
            <a:r>
              <a:rPr sz="2400" spc="-5" dirty="0">
                <a:latin typeface="Cambria"/>
                <a:cs typeface="Cambria"/>
              </a:rPr>
              <a:t>algorithms produce 128-bit hash  values.</a:t>
            </a:r>
            <a:endParaRPr sz="2400" dirty="0">
              <a:latin typeface="Cambria"/>
              <a:cs typeface="Cambria"/>
            </a:endParaRPr>
          </a:p>
        </p:txBody>
      </p:sp>
      <p:sp>
        <p:nvSpPr>
          <p:cNvPr id="4" name="object 4"/>
          <p:cNvSpPr txBox="1"/>
          <p:nvPr/>
        </p:nvSpPr>
        <p:spPr>
          <a:xfrm>
            <a:off x="944588" y="2540488"/>
            <a:ext cx="166370" cy="391160"/>
          </a:xfrm>
          <a:prstGeom prst="rect">
            <a:avLst/>
          </a:prstGeom>
        </p:spPr>
        <p:txBody>
          <a:bodyPr vert="horz" wrap="square" lIns="0" tIns="12700" rIns="0" bIns="0" rtlCol="0">
            <a:spAutoFit/>
          </a:bodyPr>
          <a:lstStyle/>
          <a:p>
            <a:pPr marL="12700">
              <a:spcBef>
                <a:spcPts val="100"/>
              </a:spcBef>
            </a:pPr>
            <a:r>
              <a:rPr sz="2400" spc="-700" dirty="0">
                <a:latin typeface="Symbol"/>
                <a:cs typeface="Symbol"/>
              </a:rPr>
              <a:t></a:t>
            </a:r>
            <a:endParaRPr sz="2400">
              <a:latin typeface="Symbol"/>
              <a:cs typeface="Symbol"/>
            </a:endParaRPr>
          </a:p>
        </p:txBody>
      </p:sp>
      <p:sp>
        <p:nvSpPr>
          <p:cNvPr id="5" name="object 5"/>
          <p:cNvSpPr txBox="1"/>
          <p:nvPr/>
        </p:nvSpPr>
        <p:spPr>
          <a:xfrm>
            <a:off x="1287488" y="2572238"/>
            <a:ext cx="8069580" cy="1122680"/>
          </a:xfrm>
          <a:prstGeom prst="rect">
            <a:avLst/>
          </a:prstGeom>
        </p:spPr>
        <p:txBody>
          <a:bodyPr vert="horz" wrap="square" lIns="0" tIns="12700" rIns="0" bIns="0" rtlCol="0">
            <a:spAutoFit/>
          </a:bodyPr>
          <a:lstStyle/>
          <a:p>
            <a:pPr marL="12700" marR="5080" indent="66040">
              <a:spcBef>
                <a:spcPts val="100"/>
              </a:spcBef>
              <a:tabLst>
                <a:tab pos="5414645" algn="l"/>
              </a:tabLst>
            </a:pPr>
            <a:r>
              <a:rPr sz="2400" spc="-5" dirty="0">
                <a:latin typeface="Cambria"/>
                <a:cs typeface="Cambria"/>
              </a:rPr>
              <a:t>It takes </a:t>
            </a:r>
            <a:r>
              <a:rPr sz="2400" dirty="0">
                <a:latin typeface="Cambria"/>
                <a:cs typeface="Cambria"/>
              </a:rPr>
              <a:t>a </a:t>
            </a:r>
            <a:r>
              <a:rPr sz="2400" spc="-5" dirty="0">
                <a:latin typeface="Cambria"/>
                <a:cs typeface="Cambria"/>
              </a:rPr>
              <a:t>message of </a:t>
            </a:r>
            <a:r>
              <a:rPr sz="2400" dirty="0">
                <a:latin typeface="Cambria"/>
                <a:cs typeface="Cambria"/>
              </a:rPr>
              <a:t>arbitrary </a:t>
            </a:r>
            <a:r>
              <a:rPr sz="2400" spc="-5" dirty="0">
                <a:latin typeface="Cambria"/>
                <a:cs typeface="Cambria"/>
              </a:rPr>
              <a:t>length as input </a:t>
            </a:r>
            <a:r>
              <a:rPr sz="2400" dirty="0">
                <a:latin typeface="Cambria"/>
                <a:cs typeface="Cambria"/>
              </a:rPr>
              <a:t>and </a:t>
            </a:r>
            <a:r>
              <a:rPr sz="2400" spc="-5" dirty="0">
                <a:latin typeface="Cambria"/>
                <a:cs typeface="Cambria"/>
              </a:rPr>
              <a:t>produces </a:t>
            </a:r>
            <a:r>
              <a:rPr sz="2400" dirty="0">
                <a:latin typeface="Cambria"/>
                <a:cs typeface="Cambria"/>
              </a:rPr>
              <a:t>a  </a:t>
            </a:r>
            <a:r>
              <a:rPr sz="2400" spc="-5" dirty="0">
                <a:latin typeface="Cambria"/>
                <a:cs typeface="Cambria"/>
              </a:rPr>
              <a:t>128 bit “fingerprint” or</a:t>
            </a:r>
            <a:r>
              <a:rPr sz="2400" spc="65" dirty="0">
                <a:latin typeface="Cambria"/>
                <a:cs typeface="Cambria"/>
              </a:rPr>
              <a:t> </a:t>
            </a:r>
            <a:r>
              <a:rPr sz="2400" spc="-5" dirty="0">
                <a:latin typeface="Cambria"/>
                <a:cs typeface="Cambria"/>
              </a:rPr>
              <a:t>“message</a:t>
            </a:r>
            <a:r>
              <a:rPr sz="2400" spc="25" dirty="0">
                <a:latin typeface="Cambria"/>
                <a:cs typeface="Cambria"/>
              </a:rPr>
              <a:t> </a:t>
            </a:r>
            <a:r>
              <a:rPr sz="2400" spc="-5" dirty="0">
                <a:latin typeface="Cambria"/>
                <a:cs typeface="Cambria"/>
              </a:rPr>
              <a:t>digest”</a:t>
            </a:r>
            <a:r>
              <a:rPr lang="en-US" sz="2400" spc="-5" dirty="0">
                <a:latin typeface="Cambria"/>
                <a:cs typeface="Cambria"/>
              </a:rPr>
              <a:t> </a:t>
            </a:r>
            <a:r>
              <a:rPr sz="2400" spc="-5" dirty="0">
                <a:latin typeface="Cambria"/>
                <a:cs typeface="Cambria"/>
              </a:rPr>
              <a:t>or hash value </a:t>
            </a:r>
            <a:r>
              <a:rPr sz="2400" dirty="0">
                <a:latin typeface="Cambria"/>
                <a:cs typeface="Cambria"/>
              </a:rPr>
              <a:t>as  </a:t>
            </a:r>
            <a:r>
              <a:rPr sz="2400" spc="-5" dirty="0">
                <a:latin typeface="Cambria"/>
                <a:cs typeface="Cambria"/>
              </a:rPr>
              <a:t>output</a:t>
            </a:r>
            <a:r>
              <a:rPr sz="2400" spc="-10" dirty="0">
                <a:latin typeface="Cambria"/>
                <a:cs typeface="Cambria"/>
              </a:rPr>
              <a:t> </a:t>
            </a:r>
            <a:r>
              <a:rPr sz="2400" dirty="0">
                <a:latin typeface="Cambria"/>
                <a:cs typeface="Cambria"/>
              </a:rPr>
              <a:t>.</a:t>
            </a:r>
          </a:p>
        </p:txBody>
      </p:sp>
      <p:sp>
        <p:nvSpPr>
          <p:cNvPr id="6" name="object 6"/>
          <p:cNvSpPr txBox="1"/>
          <p:nvPr/>
        </p:nvSpPr>
        <p:spPr>
          <a:xfrm>
            <a:off x="919189" y="3744447"/>
            <a:ext cx="8720455" cy="2372360"/>
          </a:xfrm>
          <a:prstGeom prst="rect">
            <a:avLst/>
          </a:prstGeom>
        </p:spPr>
        <p:txBody>
          <a:bodyPr vert="horz" wrap="square" lIns="0" tIns="12700" rIns="0" bIns="0" rtlCol="0">
            <a:spAutoFit/>
          </a:bodyPr>
          <a:lstStyle/>
          <a:p>
            <a:pPr marL="381000" marR="30480" indent="-342900">
              <a:spcBef>
                <a:spcPts val="100"/>
              </a:spcBef>
              <a:buFont typeface="Symbol"/>
              <a:buChar char=""/>
              <a:tabLst>
                <a:tab pos="380365" algn="l"/>
                <a:tab pos="381000" algn="l"/>
              </a:tabLst>
            </a:pPr>
            <a:r>
              <a:rPr sz="2400" spc="-5" dirty="0">
                <a:latin typeface="Cambria"/>
                <a:cs typeface="Cambria"/>
              </a:rPr>
              <a:t>It </a:t>
            </a:r>
            <a:r>
              <a:rPr sz="2400" dirty="0">
                <a:latin typeface="Cambria"/>
                <a:cs typeface="Cambria"/>
              </a:rPr>
              <a:t>is </a:t>
            </a:r>
            <a:r>
              <a:rPr sz="2400" spc="-5" dirty="0">
                <a:latin typeface="Cambria"/>
                <a:cs typeface="Cambria"/>
              </a:rPr>
              <a:t>computationally infeasible to produce </a:t>
            </a:r>
            <a:r>
              <a:rPr sz="2400" dirty="0">
                <a:latin typeface="Cambria"/>
                <a:cs typeface="Cambria"/>
              </a:rPr>
              <a:t>two </a:t>
            </a:r>
            <a:r>
              <a:rPr sz="2400" spc="-5" dirty="0">
                <a:latin typeface="Cambria"/>
                <a:cs typeface="Cambria"/>
              </a:rPr>
              <a:t>messages </a:t>
            </a:r>
            <a:r>
              <a:rPr sz="2400" dirty="0">
                <a:latin typeface="Cambria"/>
                <a:cs typeface="Cambria"/>
              </a:rPr>
              <a:t>having  </a:t>
            </a:r>
            <a:r>
              <a:rPr sz="2400" spc="-5" dirty="0">
                <a:latin typeface="Cambria"/>
                <a:cs typeface="Cambria"/>
              </a:rPr>
              <a:t>the same message</a:t>
            </a:r>
            <a:r>
              <a:rPr sz="2400" spc="10" dirty="0">
                <a:latin typeface="Cambria"/>
                <a:cs typeface="Cambria"/>
              </a:rPr>
              <a:t> </a:t>
            </a:r>
            <a:r>
              <a:rPr sz="2400" dirty="0">
                <a:latin typeface="Cambria"/>
                <a:cs typeface="Cambria"/>
              </a:rPr>
              <a:t>digest.</a:t>
            </a:r>
          </a:p>
          <a:p>
            <a:pPr marL="381000" marR="642620" indent="-342900">
              <a:spcBef>
                <a:spcPts val="600"/>
              </a:spcBef>
              <a:buFont typeface="Symbol"/>
              <a:buChar char=""/>
              <a:tabLst>
                <a:tab pos="380365" algn="l"/>
                <a:tab pos="381000" algn="l"/>
              </a:tabLst>
            </a:pPr>
            <a:r>
              <a:rPr sz="2400" dirty="0">
                <a:latin typeface="Cambria"/>
                <a:cs typeface="Cambria"/>
              </a:rPr>
              <a:t>This </a:t>
            </a:r>
            <a:r>
              <a:rPr sz="2400" spc="-5" dirty="0">
                <a:latin typeface="Cambria"/>
                <a:cs typeface="Cambria"/>
              </a:rPr>
              <a:t>algorithm </a:t>
            </a:r>
            <a:r>
              <a:rPr sz="2400" dirty="0">
                <a:latin typeface="Cambria"/>
                <a:cs typeface="Cambria"/>
              </a:rPr>
              <a:t>has </a:t>
            </a:r>
            <a:r>
              <a:rPr sz="2400" spc="-5" dirty="0">
                <a:latin typeface="Cambria"/>
                <a:cs typeface="Cambria"/>
              </a:rPr>
              <a:t>in</a:t>
            </a:r>
            <a:r>
              <a:rPr lang="en-US" sz="2400" spc="-5" dirty="0">
                <a:latin typeface="Cambria"/>
                <a:cs typeface="Cambria"/>
              </a:rPr>
              <a:t>f</a:t>
            </a:r>
            <a:r>
              <a:rPr sz="2400" spc="-5" dirty="0">
                <a:latin typeface="Cambria"/>
                <a:cs typeface="Cambria"/>
              </a:rPr>
              <a:t>luenced </a:t>
            </a:r>
            <a:r>
              <a:rPr sz="2400" dirty="0">
                <a:latin typeface="Cambria"/>
                <a:cs typeface="Cambria"/>
              </a:rPr>
              <a:t>the </a:t>
            </a:r>
            <a:r>
              <a:rPr sz="2400" spc="-5" dirty="0">
                <a:latin typeface="Cambria"/>
                <a:cs typeface="Cambria"/>
              </a:rPr>
              <a:t>posterior algorithms like  MD5, SHA </a:t>
            </a:r>
            <a:r>
              <a:rPr sz="2400" dirty="0">
                <a:latin typeface="Cambria"/>
                <a:cs typeface="Cambria"/>
              </a:rPr>
              <a:t>and</a:t>
            </a:r>
            <a:r>
              <a:rPr sz="2400" spc="-5" dirty="0">
                <a:latin typeface="Cambria"/>
                <a:cs typeface="Cambria"/>
              </a:rPr>
              <a:t> RIPEMD.</a:t>
            </a:r>
            <a:endParaRPr sz="2400" dirty="0">
              <a:latin typeface="Cambria"/>
              <a:cs typeface="Cambria"/>
            </a:endParaRPr>
          </a:p>
          <a:p>
            <a:pPr marL="381000" marR="389255" indent="-342900">
              <a:spcBef>
                <a:spcPts val="600"/>
              </a:spcBef>
              <a:buFont typeface="Symbol"/>
              <a:buChar char=""/>
              <a:tabLst>
                <a:tab pos="380365" algn="l"/>
                <a:tab pos="381000" algn="l"/>
              </a:tabLst>
            </a:pPr>
            <a:r>
              <a:rPr sz="2400" spc="-5" dirty="0">
                <a:latin typeface="Cambria"/>
                <a:cs typeface="Cambria"/>
              </a:rPr>
              <a:t>MD4 </a:t>
            </a:r>
            <a:r>
              <a:rPr sz="2400" dirty="0">
                <a:latin typeface="Cambria"/>
                <a:cs typeface="Cambria"/>
              </a:rPr>
              <a:t>is </a:t>
            </a:r>
            <a:r>
              <a:rPr sz="2400" spc="-5" dirty="0">
                <a:latin typeface="Cambria"/>
                <a:cs typeface="Cambria"/>
              </a:rPr>
              <a:t>used to compute </a:t>
            </a:r>
            <a:r>
              <a:rPr sz="2400" dirty="0">
                <a:latin typeface="Cambria"/>
                <a:cs typeface="Cambria"/>
              </a:rPr>
              <a:t>NTLM </a:t>
            </a:r>
            <a:r>
              <a:rPr sz="2400" spc="-5" dirty="0">
                <a:latin typeface="Cambria"/>
                <a:cs typeface="Cambria"/>
              </a:rPr>
              <a:t>password-derived </a:t>
            </a:r>
            <a:r>
              <a:rPr sz="2400" dirty="0">
                <a:latin typeface="Cambria"/>
                <a:cs typeface="Cambria"/>
              </a:rPr>
              <a:t>key </a:t>
            </a:r>
            <a:r>
              <a:rPr sz="2400" spc="-5" dirty="0">
                <a:latin typeface="Cambria"/>
                <a:cs typeface="Cambria"/>
              </a:rPr>
              <a:t>digests  on Microsoft Windows </a:t>
            </a:r>
            <a:r>
              <a:rPr sz="2400" dirty="0">
                <a:latin typeface="Cambria"/>
                <a:cs typeface="Cambria"/>
              </a:rPr>
              <a:t>NT, XP, </a:t>
            </a:r>
            <a:r>
              <a:rPr sz="2400" spc="-5" dirty="0">
                <a:latin typeface="Cambria"/>
                <a:cs typeface="Cambria"/>
              </a:rPr>
              <a:t>Vista </a:t>
            </a:r>
            <a:r>
              <a:rPr sz="2400" dirty="0">
                <a:latin typeface="Cambria"/>
                <a:cs typeface="Cambria"/>
              </a:rPr>
              <a:t>and</a:t>
            </a:r>
            <a:r>
              <a:rPr sz="2400" spc="-20" dirty="0">
                <a:latin typeface="Cambria"/>
                <a:cs typeface="Cambria"/>
              </a:rPr>
              <a:t> </a:t>
            </a:r>
            <a:r>
              <a:rPr sz="2400" dirty="0">
                <a:latin typeface="Cambria"/>
                <a:cs typeface="Cambria"/>
              </a:rPr>
              <a:t>7</a:t>
            </a:r>
          </a:p>
        </p:txBody>
      </p:sp>
    </p:spTree>
    <p:extLst>
      <p:ext uri="{BB962C8B-B14F-4D97-AF65-F5344CB8AC3E}">
        <p14:creationId xmlns:p14="http://schemas.microsoft.com/office/powerpoint/2010/main" val="213268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6266" y="116206"/>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10" dirty="0"/>
              <a:t>One-way </a:t>
            </a:r>
            <a:r>
              <a:rPr sz="4800" spc="-5" dirty="0"/>
              <a:t>Hash</a:t>
            </a:r>
            <a:r>
              <a:rPr sz="4800" spc="-50" dirty="0"/>
              <a:t> </a:t>
            </a:r>
            <a:r>
              <a:rPr sz="4800" spc="-5" dirty="0"/>
              <a:t>Function</a:t>
            </a:r>
            <a:endParaRPr sz="4800" dirty="0"/>
          </a:p>
        </p:txBody>
      </p:sp>
      <p:sp>
        <p:nvSpPr>
          <p:cNvPr id="3" name="object 3"/>
          <p:cNvSpPr txBox="1"/>
          <p:nvPr/>
        </p:nvSpPr>
        <p:spPr>
          <a:xfrm>
            <a:off x="886266" y="1170159"/>
            <a:ext cx="8681085" cy="2484120"/>
          </a:xfrm>
          <a:prstGeom prst="rect">
            <a:avLst/>
          </a:prstGeom>
        </p:spPr>
        <p:txBody>
          <a:bodyPr vert="horz" wrap="square" lIns="0" tIns="12700" rIns="0" bIns="0" rtlCol="0">
            <a:spAutoFit/>
          </a:bodyPr>
          <a:lstStyle/>
          <a:p>
            <a:pPr marL="368300" marR="295275" indent="-342900" algn="just">
              <a:spcBef>
                <a:spcPts val="100"/>
              </a:spcBef>
              <a:buFont typeface="Symbol"/>
              <a:buChar char=""/>
              <a:tabLst>
                <a:tab pos="368300" algn="l"/>
              </a:tabLst>
            </a:pPr>
            <a:r>
              <a:rPr sz="2600" dirty="0">
                <a:latin typeface="Cambria"/>
                <a:cs typeface="Cambria"/>
              </a:rPr>
              <a:t>The </a:t>
            </a:r>
            <a:r>
              <a:rPr sz="2600" spc="-5" dirty="0">
                <a:latin typeface="Cambria"/>
                <a:cs typeface="Cambria"/>
              </a:rPr>
              <a:t>notion of </a:t>
            </a:r>
            <a:r>
              <a:rPr sz="2600" dirty="0">
                <a:latin typeface="Cambria"/>
                <a:cs typeface="Cambria"/>
              </a:rPr>
              <a:t>a </a:t>
            </a:r>
            <a:r>
              <a:rPr sz="2600" spc="-5" dirty="0">
                <a:latin typeface="Cambria"/>
                <a:cs typeface="Cambria"/>
              </a:rPr>
              <a:t>one-way function is central to public-key  cryptography.</a:t>
            </a:r>
            <a:endParaRPr sz="2600" dirty="0">
              <a:latin typeface="Cambria"/>
              <a:cs typeface="Cambria"/>
            </a:endParaRPr>
          </a:p>
          <a:p>
            <a:pPr marL="368300" marR="17780" indent="-342900" algn="just">
              <a:spcBef>
                <a:spcPts val="640"/>
              </a:spcBef>
              <a:buFont typeface="Symbol"/>
              <a:buChar char=""/>
              <a:tabLst>
                <a:tab pos="368300" algn="l"/>
              </a:tabLst>
            </a:pPr>
            <a:r>
              <a:rPr sz="2600" dirty="0">
                <a:latin typeface="Cambria"/>
                <a:cs typeface="Cambria"/>
              </a:rPr>
              <a:t>A </a:t>
            </a:r>
            <a:r>
              <a:rPr sz="2600" spc="-5" dirty="0">
                <a:latin typeface="Cambria"/>
                <a:cs typeface="Cambria"/>
              </a:rPr>
              <a:t>one-way hash function is </a:t>
            </a:r>
            <a:r>
              <a:rPr sz="2600" dirty="0">
                <a:latin typeface="Cambria"/>
                <a:cs typeface="Cambria"/>
              </a:rPr>
              <a:t>a </a:t>
            </a:r>
            <a:r>
              <a:rPr sz="2600" spc="-5" dirty="0">
                <a:latin typeface="Cambria"/>
                <a:cs typeface="Cambria"/>
              </a:rPr>
              <a:t>mathematical function which  takes </a:t>
            </a:r>
            <a:r>
              <a:rPr sz="2600" dirty="0">
                <a:latin typeface="Cambria"/>
                <a:cs typeface="Cambria"/>
              </a:rPr>
              <a:t>a </a:t>
            </a:r>
            <a:r>
              <a:rPr sz="2600" spc="-5" dirty="0">
                <a:latin typeface="Cambria"/>
                <a:cs typeface="Cambria"/>
              </a:rPr>
              <a:t>variable-length input string (called pre-image) </a:t>
            </a:r>
            <a:r>
              <a:rPr sz="2600" dirty="0">
                <a:latin typeface="Cambria"/>
                <a:cs typeface="Cambria"/>
              </a:rPr>
              <a:t>and  </a:t>
            </a:r>
            <a:r>
              <a:rPr sz="2600" spc="-5" dirty="0">
                <a:latin typeface="Cambria"/>
                <a:cs typeface="Cambria"/>
              </a:rPr>
              <a:t>converts it into </a:t>
            </a:r>
            <a:r>
              <a:rPr sz="2600" dirty="0">
                <a:latin typeface="Cambria"/>
                <a:cs typeface="Cambria"/>
              </a:rPr>
              <a:t>a </a:t>
            </a:r>
            <a:r>
              <a:rPr sz="2600" spc="-5" dirty="0">
                <a:latin typeface="Cambria"/>
                <a:cs typeface="Cambria"/>
              </a:rPr>
              <a:t>fixed-length binary sequence (called hash  value).</a:t>
            </a:r>
            <a:endParaRPr sz="2600" dirty="0">
              <a:latin typeface="Cambria"/>
              <a:cs typeface="Cambria"/>
            </a:endParaRPr>
          </a:p>
        </p:txBody>
      </p:sp>
      <p:sp>
        <p:nvSpPr>
          <p:cNvPr id="4" name="object 4"/>
          <p:cNvSpPr txBox="1"/>
          <p:nvPr/>
        </p:nvSpPr>
        <p:spPr>
          <a:xfrm>
            <a:off x="898966" y="3677139"/>
            <a:ext cx="178435" cy="421640"/>
          </a:xfrm>
          <a:prstGeom prst="rect">
            <a:avLst/>
          </a:prstGeom>
        </p:spPr>
        <p:txBody>
          <a:bodyPr vert="horz" wrap="square" lIns="0" tIns="12700" rIns="0" bIns="0" rtlCol="0">
            <a:spAutoFit/>
          </a:bodyPr>
          <a:lstStyle/>
          <a:p>
            <a:pPr marL="12700">
              <a:spcBef>
                <a:spcPts val="100"/>
              </a:spcBef>
            </a:pPr>
            <a:r>
              <a:rPr sz="2600" spc="-760" dirty="0">
                <a:latin typeface="Symbol"/>
                <a:cs typeface="Symbol"/>
              </a:rPr>
              <a:t></a:t>
            </a:r>
            <a:endParaRPr sz="2600">
              <a:latin typeface="Symbol"/>
              <a:cs typeface="Symbol"/>
            </a:endParaRPr>
          </a:p>
        </p:txBody>
      </p:sp>
      <p:sp>
        <p:nvSpPr>
          <p:cNvPr id="5" name="object 5"/>
          <p:cNvSpPr txBox="1"/>
          <p:nvPr/>
        </p:nvSpPr>
        <p:spPr>
          <a:xfrm>
            <a:off x="898966" y="4552168"/>
            <a:ext cx="178435" cy="421640"/>
          </a:xfrm>
          <a:prstGeom prst="rect">
            <a:avLst/>
          </a:prstGeom>
        </p:spPr>
        <p:txBody>
          <a:bodyPr vert="horz" wrap="square" lIns="0" tIns="12700" rIns="0" bIns="0" rtlCol="0">
            <a:spAutoFit/>
          </a:bodyPr>
          <a:lstStyle/>
          <a:p>
            <a:pPr marL="12700">
              <a:spcBef>
                <a:spcPts val="100"/>
              </a:spcBef>
            </a:pPr>
            <a:r>
              <a:rPr sz="2600" spc="-760" dirty="0">
                <a:latin typeface="Symbol"/>
                <a:cs typeface="Symbol"/>
              </a:rPr>
              <a:t></a:t>
            </a:r>
            <a:endParaRPr sz="2600">
              <a:latin typeface="Symbol"/>
              <a:cs typeface="Symbol"/>
            </a:endParaRPr>
          </a:p>
        </p:txBody>
      </p:sp>
      <p:sp>
        <p:nvSpPr>
          <p:cNvPr id="6" name="object 6"/>
          <p:cNvSpPr txBox="1"/>
          <p:nvPr/>
        </p:nvSpPr>
        <p:spPr>
          <a:xfrm>
            <a:off x="1241866" y="3711429"/>
            <a:ext cx="8273415" cy="2484120"/>
          </a:xfrm>
          <a:prstGeom prst="rect">
            <a:avLst/>
          </a:prstGeom>
        </p:spPr>
        <p:txBody>
          <a:bodyPr vert="horz" wrap="square" lIns="0" tIns="12700" rIns="0" bIns="0" rtlCol="0">
            <a:spAutoFit/>
          </a:bodyPr>
          <a:lstStyle/>
          <a:p>
            <a:pPr marL="12700" marR="1089025" indent="72390">
              <a:spcBef>
                <a:spcPts val="100"/>
              </a:spcBef>
            </a:pPr>
            <a:r>
              <a:rPr sz="2600" spc="-5" dirty="0">
                <a:latin typeface="Cambria"/>
                <a:cs typeface="Cambria"/>
              </a:rPr>
              <a:t>It is also known </a:t>
            </a:r>
            <a:r>
              <a:rPr sz="2600" dirty="0">
                <a:latin typeface="Cambria"/>
                <a:cs typeface="Cambria"/>
              </a:rPr>
              <a:t>as a </a:t>
            </a:r>
            <a:r>
              <a:rPr sz="2600" spc="-5" dirty="0">
                <a:latin typeface="Cambria"/>
                <a:cs typeface="Cambria"/>
              </a:rPr>
              <a:t>message digest, fingerprint or  compression function,</a:t>
            </a:r>
            <a:endParaRPr sz="2600" dirty="0">
              <a:latin typeface="Cambria"/>
              <a:cs typeface="Cambria"/>
            </a:endParaRPr>
          </a:p>
          <a:p>
            <a:pPr marL="12700" marR="5080" indent="72390">
              <a:spcBef>
                <a:spcPts val="640"/>
              </a:spcBef>
            </a:pPr>
            <a:r>
              <a:rPr sz="2600" spc="-5" dirty="0">
                <a:latin typeface="Cambria"/>
                <a:cs typeface="Cambria"/>
              </a:rPr>
              <a:t>Furthermore, </a:t>
            </a:r>
            <a:r>
              <a:rPr sz="2600" dirty="0">
                <a:latin typeface="Cambria"/>
                <a:cs typeface="Cambria"/>
              </a:rPr>
              <a:t>a </a:t>
            </a:r>
            <a:r>
              <a:rPr sz="2600" spc="-5" dirty="0">
                <a:latin typeface="Cambria"/>
                <a:cs typeface="Cambria"/>
              </a:rPr>
              <a:t>one-way hash function is designed in such  </a:t>
            </a:r>
            <a:r>
              <a:rPr sz="2600" dirty="0">
                <a:latin typeface="Cambria"/>
                <a:cs typeface="Cambria"/>
              </a:rPr>
              <a:t>a </a:t>
            </a:r>
            <a:r>
              <a:rPr sz="2600" spc="-5" dirty="0">
                <a:latin typeface="Cambria"/>
                <a:cs typeface="Cambria"/>
              </a:rPr>
              <a:t>way that it is hard to reverse the process, that is, it is  easy to </a:t>
            </a:r>
            <a:r>
              <a:rPr sz="2600" dirty="0">
                <a:latin typeface="Cambria"/>
                <a:cs typeface="Cambria"/>
              </a:rPr>
              <a:t>compute a </a:t>
            </a:r>
            <a:r>
              <a:rPr sz="2600" spc="-5" dirty="0">
                <a:latin typeface="Cambria"/>
                <a:cs typeface="Cambria"/>
              </a:rPr>
              <a:t>hash value from pre-image </a:t>
            </a:r>
            <a:r>
              <a:rPr sz="2600" dirty="0">
                <a:latin typeface="Cambria"/>
                <a:cs typeface="Cambria"/>
              </a:rPr>
              <a:t>but </a:t>
            </a:r>
            <a:r>
              <a:rPr sz="2600" spc="-5" dirty="0">
                <a:latin typeface="Cambria"/>
                <a:cs typeface="Cambria"/>
              </a:rPr>
              <a:t>it is hard  to generate </a:t>
            </a:r>
            <a:r>
              <a:rPr sz="2600" dirty="0">
                <a:latin typeface="Cambria"/>
                <a:cs typeface="Cambria"/>
              </a:rPr>
              <a:t>a </a:t>
            </a:r>
            <a:r>
              <a:rPr sz="2600" spc="-5" dirty="0">
                <a:latin typeface="Cambria"/>
                <a:cs typeface="Cambria"/>
              </a:rPr>
              <a:t>pre-image that hashes to </a:t>
            </a:r>
            <a:r>
              <a:rPr sz="2600" dirty="0">
                <a:latin typeface="Cambria"/>
                <a:cs typeface="Cambria"/>
              </a:rPr>
              <a:t>a </a:t>
            </a:r>
            <a:r>
              <a:rPr sz="2600" spc="-5" dirty="0">
                <a:latin typeface="Cambria"/>
                <a:cs typeface="Cambria"/>
              </a:rPr>
              <a:t>particular</a:t>
            </a:r>
            <a:r>
              <a:rPr sz="2600" spc="30" dirty="0">
                <a:latin typeface="Cambria"/>
                <a:cs typeface="Cambria"/>
              </a:rPr>
              <a:t> </a:t>
            </a:r>
            <a:r>
              <a:rPr sz="2600" spc="-5" dirty="0">
                <a:latin typeface="Cambria"/>
                <a:cs typeface="Cambria"/>
              </a:rPr>
              <a:t>value.</a:t>
            </a:r>
            <a:endParaRPr sz="2600" dirty="0">
              <a:latin typeface="Cambria"/>
              <a:cs typeface="Cambria"/>
            </a:endParaRPr>
          </a:p>
        </p:txBody>
      </p:sp>
    </p:spTree>
    <p:extLst>
      <p:ext uri="{BB962C8B-B14F-4D97-AF65-F5344CB8AC3E}">
        <p14:creationId xmlns:p14="http://schemas.microsoft.com/office/powerpoint/2010/main" val="492840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3611" y="174625"/>
            <a:ext cx="3749675"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MD</a:t>
            </a:r>
            <a:r>
              <a:rPr lang="en-US" sz="4800" spc="-5" dirty="0"/>
              <a:t>2</a:t>
            </a:r>
            <a:r>
              <a:rPr sz="4800" spc="-90" dirty="0"/>
              <a:t> </a:t>
            </a:r>
            <a:r>
              <a:rPr sz="4800" spc="-5" dirty="0"/>
              <a:t>Hashing</a:t>
            </a:r>
            <a:endParaRPr sz="4800" dirty="0"/>
          </a:p>
        </p:txBody>
      </p:sp>
      <p:sp>
        <p:nvSpPr>
          <p:cNvPr id="3" name="object 3"/>
          <p:cNvSpPr/>
          <p:nvPr/>
        </p:nvSpPr>
        <p:spPr>
          <a:xfrm>
            <a:off x="1905000" y="1143000"/>
            <a:ext cx="8458200" cy="1324610"/>
          </a:xfrm>
          <a:custGeom>
            <a:avLst/>
            <a:gdLst/>
            <a:ahLst/>
            <a:cxnLst/>
            <a:rect l="l" t="t" r="r" b="b"/>
            <a:pathLst>
              <a:path w="8458200" h="1324610">
                <a:moveTo>
                  <a:pt x="7052309" y="0"/>
                </a:moveTo>
                <a:lnTo>
                  <a:pt x="1405889" y="0"/>
                </a:lnTo>
                <a:lnTo>
                  <a:pt x="1260569" y="1150"/>
                </a:lnTo>
                <a:lnTo>
                  <a:pt x="1116665" y="4494"/>
                </a:lnTo>
                <a:lnTo>
                  <a:pt x="975556" y="9869"/>
                </a:lnTo>
                <a:lnTo>
                  <a:pt x="838623" y="17113"/>
                </a:lnTo>
                <a:lnTo>
                  <a:pt x="707245" y="26062"/>
                </a:lnTo>
                <a:lnTo>
                  <a:pt x="582802" y="36555"/>
                </a:lnTo>
                <a:lnTo>
                  <a:pt x="466673" y="48428"/>
                </a:lnTo>
                <a:lnTo>
                  <a:pt x="412158" y="54832"/>
                </a:lnTo>
                <a:lnTo>
                  <a:pt x="360239" y="61520"/>
                </a:lnTo>
                <a:lnTo>
                  <a:pt x="311088" y="68472"/>
                </a:lnTo>
                <a:lnTo>
                  <a:pt x="264878" y="75668"/>
                </a:lnTo>
                <a:lnTo>
                  <a:pt x="221782" y="83088"/>
                </a:lnTo>
                <a:lnTo>
                  <a:pt x="181972" y="90710"/>
                </a:lnTo>
                <a:lnTo>
                  <a:pt x="112898" y="106483"/>
                </a:lnTo>
                <a:lnTo>
                  <a:pt x="59038" y="122824"/>
                </a:lnTo>
                <a:lnTo>
                  <a:pt x="21771" y="139572"/>
                </a:lnTo>
                <a:lnTo>
                  <a:pt x="0" y="165100"/>
                </a:lnTo>
                <a:lnTo>
                  <a:pt x="0" y="826770"/>
                </a:lnTo>
                <a:lnTo>
                  <a:pt x="38244" y="860255"/>
                </a:lnTo>
                <a:lnTo>
                  <a:pt x="83980" y="876640"/>
                </a:lnTo>
                <a:lnTo>
                  <a:pt x="145620" y="892566"/>
                </a:lnTo>
                <a:lnTo>
                  <a:pt x="221782" y="907868"/>
                </a:lnTo>
                <a:lnTo>
                  <a:pt x="264878" y="915234"/>
                </a:lnTo>
                <a:lnTo>
                  <a:pt x="311088" y="922382"/>
                </a:lnTo>
                <a:lnTo>
                  <a:pt x="360239" y="929292"/>
                </a:lnTo>
                <a:lnTo>
                  <a:pt x="412158" y="935943"/>
                </a:lnTo>
                <a:lnTo>
                  <a:pt x="466673" y="942314"/>
                </a:lnTo>
                <a:lnTo>
                  <a:pt x="582802" y="954134"/>
                </a:lnTo>
                <a:lnTo>
                  <a:pt x="707245" y="964589"/>
                </a:lnTo>
                <a:lnTo>
                  <a:pt x="838623" y="973513"/>
                </a:lnTo>
                <a:lnTo>
                  <a:pt x="975556" y="980741"/>
                </a:lnTo>
                <a:lnTo>
                  <a:pt x="1116665" y="986108"/>
                </a:lnTo>
                <a:lnTo>
                  <a:pt x="1260569" y="989449"/>
                </a:lnTo>
                <a:lnTo>
                  <a:pt x="1405889" y="990600"/>
                </a:lnTo>
                <a:lnTo>
                  <a:pt x="1188720" y="1324610"/>
                </a:lnTo>
                <a:lnTo>
                  <a:pt x="3511550" y="990600"/>
                </a:lnTo>
                <a:lnTo>
                  <a:pt x="7052309" y="990600"/>
                </a:lnTo>
                <a:lnTo>
                  <a:pt x="7197402" y="989449"/>
                </a:lnTo>
                <a:lnTo>
                  <a:pt x="7341143" y="986108"/>
                </a:lnTo>
                <a:lnTo>
                  <a:pt x="7482147" y="980741"/>
                </a:lnTo>
                <a:lnTo>
                  <a:pt x="7619025" y="973513"/>
                </a:lnTo>
                <a:lnTo>
                  <a:pt x="7750390" y="964589"/>
                </a:lnTo>
                <a:lnTo>
                  <a:pt x="7874855" y="954134"/>
                </a:lnTo>
                <a:lnTo>
                  <a:pt x="7991034" y="942314"/>
                </a:lnTo>
                <a:lnTo>
                  <a:pt x="8045582" y="935943"/>
                </a:lnTo>
                <a:lnTo>
                  <a:pt x="8097538" y="929292"/>
                </a:lnTo>
                <a:lnTo>
                  <a:pt x="8146728" y="922382"/>
                </a:lnTo>
                <a:lnTo>
                  <a:pt x="8192980" y="915234"/>
                </a:lnTo>
                <a:lnTo>
                  <a:pt x="8236120" y="907868"/>
                </a:lnTo>
                <a:lnTo>
                  <a:pt x="8275974" y="900306"/>
                </a:lnTo>
                <a:lnTo>
                  <a:pt x="8345132" y="884671"/>
                </a:lnTo>
                <a:lnTo>
                  <a:pt x="8399067" y="868495"/>
                </a:lnTo>
                <a:lnTo>
                  <a:pt x="8436392" y="851942"/>
                </a:lnTo>
                <a:lnTo>
                  <a:pt x="8458200" y="826770"/>
                </a:lnTo>
                <a:lnTo>
                  <a:pt x="8458200" y="165100"/>
                </a:lnTo>
                <a:lnTo>
                  <a:pt x="8419892" y="131158"/>
                </a:lnTo>
                <a:lnTo>
                  <a:pt x="8374089" y="114593"/>
                </a:lnTo>
                <a:lnTo>
                  <a:pt x="8312369" y="98515"/>
                </a:lnTo>
                <a:lnTo>
                  <a:pt x="8236120" y="83088"/>
                </a:lnTo>
                <a:lnTo>
                  <a:pt x="8192980" y="75668"/>
                </a:lnTo>
                <a:lnTo>
                  <a:pt x="8146728" y="68472"/>
                </a:lnTo>
                <a:lnTo>
                  <a:pt x="8097538" y="61520"/>
                </a:lnTo>
                <a:lnTo>
                  <a:pt x="8045582" y="54832"/>
                </a:lnTo>
                <a:lnTo>
                  <a:pt x="7991034" y="48428"/>
                </a:lnTo>
                <a:lnTo>
                  <a:pt x="7874855" y="36555"/>
                </a:lnTo>
                <a:lnTo>
                  <a:pt x="7750390" y="26062"/>
                </a:lnTo>
                <a:lnTo>
                  <a:pt x="7619025" y="17113"/>
                </a:lnTo>
                <a:lnTo>
                  <a:pt x="7482147" y="9869"/>
                </a:lnTo>
                <a:lnTo>
                  <a:pt x="7341143" y="4494"/>
                </a:lnTo>
                <a:lnTo>
                  <a:pt x="7197402" y="1150"/>
                </a:lnTo>
                <a:lnTo>
                  <a:pt x="7124938" y="291"/>
                </a:lnTo>
                <a:lnTo>
                  <a:pt x="7052309" y="0"/>
                </a:lnTo>
                <a:close/>
              </a:path>
            </a:pathLst>
          </a:custGeom>
          <a:solidFill>
            <a:srgbClr val="00AF4F">
              <a:alpha val="69999"/>
            </a:srgbClr>
          </a:solidFill>
        </p:spPr>
        <p:txBody>
          <a:bodyPr wrap="square" lIns="0" tIns="0" rIns="0" bIns="0" rtlCol="0"/>
          <a:lstStyle/>
          <a:p>
            <a:endParaRPr/>
          </a:p>
        </p:txBody>
      </p:sp>
      <p:sp>
        <p:nvSpPr>
          <p:cNvPr id="4" name="object 4"/>
          <p:cNvSpPr/>
          <p:nvPr/>
        </p:nvSpPr>
        <p:spPr>
          <a:xfrm>
            <a:off x="1905000" y="1143000"/>
            <a:ext cx="8458200" cy="1324610"/>
          </a:xfrm>
          <a:custGeom>
            <a:avLst/>
            <a:gdLst/>
            <a:ahLst/>
            <a:cxnLst/>
            <a:rect l="l" t="t" r="r" b="b"/>
            <a:pathLst>
              <a:path w="8458200" h="1324610">
                <a:moveTo>
                  <a:pt x="1405889" y="0"/>
                </a:moveTo>
                <a:lnTo>
                  <a:pt x="1333139" y="291"/>
                </a:lnTo>
                <a:lnTo>
                  <a:pt x="1260569" y="1150"/>
                </a:lnTo>
                <a:lnTo>
                  <a:pt x="1188354" y="2558"/>
                </a:lnTo>
                <a:lnTo>
                  <a:pt x="1116665" y="4494"/>
                </a:lnTo>
                <a:lnTo>
                  <a:pt x="1045675" y="6938"/>
                </a:lnTo>
                <a:lnTo>
                  <a:pt x="975556" y="9869"/>
                </a:lnTo>
                <a:lnTo>
                  <a:pt x="906482" y="13268"/>
                </a:lnTo>
                <a:lnTo>
                  <a:pt x="838623" y="17113"/>
                </a:lnTo>
                <a:lnTo>
                  <a:pt x="772154" y="21384"/>
                </a:lnTo>
                <a:lnTo>
                  <a:pt x="707245" y="26062"/>
                </a:lnTo>
                <a:lnTo>
                  <a:pt x="644071" y="31125"/>
                </a:lnTo>
                <a:lnTo>
                  <a:pt x="582802" y="36555"/>
                </a:lnTo>
                <a:lnTo>
                  <a:pt x="523612" y="42329"/>
                </a:lnTo>
                <a:lnTo>
                  <a:pt x="466673" y="48428"/>
                </a:lnTo>
                <a:lnTo>
                  <a:pt x="412158" y="54832"/>
                </a:lnTo>
                <a:lnTo>
                  <a:pt x="360239" y="61520"/>
                </a:lnTo>
                <a:lnTo>
                  <a:pt x="311088" y="68472"/>
                </a:lnTo>
                <a:lnTo>
                  <a:pt x="264878" y="75668"/>
                </a:lnTo>
                <a:lnTo>
                  <a:pt x="221782" y="83088"/>
                </a:lnTo>
                <a:lnTo>
                  <a:pt x="181972" y="90710"/>
                </a:lnTo>
                <a:lnTo>
                  <a:pt x="112898" y="106483"/>
                </a:lnTo>
                <a:lnTo>
                  <a:pt x="59038" y="122824"/>
                </a:lnTo>
                <a:lnTo>
                  <a:pt x="21771" y="139572"/>
                </a:lnTo>
                <a:lnTo>
                  <a:pt x="0" y="165100"/>
                </a:lnTo>
                <a:lnTo>
                  <a:pt x="0" y="288289"/>
                </a:lnTo>
                <a:lnTo>
                  <a:pt x="0" y="411479"/>
                </a:lnTo>
                <a:lnTo>
                  <a:pt x="0" y="579120"/>
                </a:lnTo>
                <a:lnTo>
                  <a:pt x="0" y="702310"/>
                </a:lnTo>
                <a:lnTo>
                  <a:pt x="0" y="826770"/>
                </a:lnTo>
                <a:lnTo>
                  <a:pt x="2476" y="835179"/>
                </a:lnTo>
                <a:lnTo>
                  <a:pt x="38244" y="860255"/>
                </a:lnTo>
                <a:lnTo>
                  <a:pt x="83980" y="876640"/>
                </a:lnTo>
                <a:lnTo>
                  <a:pt x="145620" y="892566"/>
                </a:lnTo>
                <a:lnTo>
                  <a:pt x="221782" y="907868"/>
                </a:lnTo>
                <a:lnTo>
                  <a:pt x="264878" y="915234"/>
                </a:lnTo>
                <a:lnTo>
                  <a:pt x="311088" y="922382"/>
                </a:lnTo>
                <a:lnTo>
                  <a:pt x="360239" y="929292"/>
                </a:lnTo>
                <a:lnTo>
                  <a:pt x="412158" y="935943"/>
                </a:lnTo>
                <a:lnTo>
                  <a:pt x="466673" y="942314"/>
                </a:lnTo>
                <a:lnTo>
                  <a:pt x="523612" y="948385"/>
                </a:lnTo>
                <a:lnTo>
                  <a:pt x="582802" y="954134"/>
                </a:lnTo>
                <a:lnTo>
                  <a:pt x="644071" y="959543"/>
                </a:lnTo>
                <a:lnTo>
                  <a:pt x="707245" y="964589"/>
                </a:lnTo>
                <a:lnTo>
                  <a:pt x="772154" y="969253"/>
                </a:lnTo>
                <a:lnTo>
                  <a:pt x="838623" y="973513"/>
                </a:lnTo>
                <a:lnTo>
                  <a:pt x="906482" y="977349"/>
                </a:lnTo>
                <a:lnTo>
                  <a:pt x="975556" y="980741"/>
                </a:lnTo>
                <a:lnTo>
                  <a:pt x="1045675" y="983667"/>
                </a:lnTo>
                <a:lnTo>
                  <a:pt x="1116665" y="986108"/>
                </a:lnTo>
                <a:lnTo>
                  <a:pt x="1188354" y="988042"/>
                </a:lnTo>
                <a:lnTo>
                  <a:pt x="1260569" y="989449"/>
                </a:lnTo>
                <a:lnTo>
                  <a:pt x="1333139" y="990308"/>
                </a:lnTo>
                <a:lnTo>
                  <a:pt x="1405889" y="990600"/>
                </a:lnTo>
                <a:lnTo>
                  <a:pt x="1188720" y="1324610"/>
                </a:lnTo>
                <a:lnTo>
                  <a:pt x="3511550" y="990600"/>
                </a:lnTo>
                <a:lnTo>
                  <a:pt x="4945380" y="990600"/>
                </a:lnTo>
                <a:lnTo>
                  <a:pt x="5998210" y="990600"/>
                </a:lnTo>
                <a:lnTo>
                  <a:pt x="7052309" y="990600"/>
                </a:lnTo>
                <a:lnTo>
                  <a:pt x="7124938" y="990308"/>
                </a:lnTo>
                <a:lnTo>
                  <a:pt x="7197402" y="989449"/>
                </a:lnTo>
                <a:lnTo>
                  <a:pt x="7269528" y="988042"/>
                </a:lnTo>
                <a:lnTo>
                  <a:pt x="7341143" y="986108"/>
                </a:lnTo>
                <a:lnTo>
                  <a:pt x="7412074" y="983667"/>
                </a:lnTo>
                <a:lnTo>
                  <a:pt x="7482147" y="980741"/>
                </a:lnTo>
                <a:lnTo>
                  <a:pt x="7551188" y="977349"/>
                </a:lnTo>
                <a:lnTo>
                  <a:pt x="7619025" y="973513"/>
                </a:lnTo>
                <a:lnTo>
                  <a:pt x="7685483" y="969253"/>
                </a:lnTo>
                <a:lnTo>
                  <a:pt x="7750390" y="964589"/>
                </a:lnTo>
                <a:lnTo>
                  <a:pt x="7813572" y="959543"/>
                </a:lnTo>
                <a:lnTo>
                  <a:pt x="7874855" y="954134"/>
                </a:lnTo>
                <a:lnTo>
                  <a:pt x="7934067" y="948385"/>
                </a:lnTo>
                <a:lnTo>
                  <a:pt x="7991034" y="942314"/>
                </a:lnTo>
                <a:lnTo>
                  <a:pt x="8045582" y="935943"/>
                </a:lnTo>
                <a:lnTo>
                  <a:pt x="8097538" y="929292"/>
                </a:lnTo>
                <a:lnTo>
                  <a:pt x="8146728" y="922382"/>
                </a:lnTo>
                <a:lnTo>
                  <a:pt x="8192980" y="915234"/>
                </a:lnTo>
                <a:lnTo>
                  <a:pt x="8236120" y="907868"/>
                </a:lnTo>
                <a:lnTo>
                  <a:pt x="8275974" y="900306"/>
                </a:lnTo>
                <a:lnTo>
                  <a:pt x="8345132" y="884671"/>
                </a:lnTo>
                <a:lnTo>
                  <a:pt x="8399067" y="868495"/>
                </a:lnTo>
                <a:lnTo>
                  <a:pt x="8436392" y="851942"/>
                </a:lnTo>
                <a:lnTo>
                  <a:pt x="8458200" y="826770"/>
                </a:lnTo>
                <a:lnTo>
                  <a:pt x="8458200" y="702310"/>
                </a:lnTo>
                <a:lnTo>
                  <a:pt x="8458200" y="579120"/>
                </a:lnTo>
                <a:lnTo>
                  <a:pt x="8458200" y="411479"/>
                </a:lnTo>
                <a:lnTo>
                  <a:pt x="8458200" y="288289"/>
                </a:lnTo>
                <a:lnTo>
                  <a:pt x="8458200" y="165100"/>
                </a:lnTo>
                <a:lnTo>
                  <a:pt x="8455719" y="156563"/>
                </a:lnTo>
                <a:lnTo>
                  <a:pt x="8419892" y="131158"/>
                </a:lnTo>
                <a:lnTo>
                  <a:pt x="8374089" y="114593"/>
                </a:lnTo>
                <a:lnTo>
                  <a:pt x="8312369" y="98515"/>
                </a:lnTo>
                <a:lnTo>
                  <a:pt x="8236120" y="83088"/>
                </a:lnTo>
                <a:lnTo>
                  <a:pt x="8192980" y="75668"/>
                </a:lnTo>
                <a:lnTo>
                  <a:pt x="8146728" y="68472"/>
                </a:lnTo>
                <a:lnTo>
                  <a:pt x="8097538" y="61520"/>
                </a:lnTo>
                <a:lnTo>
                  <a:pt x="8045582" y="54832"/>
                </a:lnTo>
                <a:lnTo>
                  <a:pt x="7991034" y="48428"/>
                </a:lnTo>
                <a:lnTo>
                  <a:pt x="7934067" y="42329"/>
                </a:lnTo>
                <a:lnTo>
                  <a:pt x="7874855" y="36555"/>
                </a:lnTo>
                <a:lnTo>
                  <a:pt x="7813572" y="31125"/>
                </a:lnTo>
                <a:lnTo>
                  <a:pt x="7750390" y="26062"/>
                </a:lnTo>
                <a:lnTo>
                  <a:pt x="7685483" y="21384"/>
                </a:lnTo>
                <a:lnTo>
                  <a:pt x="7619025" y="17113"/>
                </a:lnTo>
                <a:lnTo>
                  <a:pt x="7551188" y="13268"/>
                </a:lnTo>
                <a:lnTo>
                  <a:pt x="7482147" y="9869"/>
                </a:lnTo>
                <a:lnTo>
                  <a:pt x="7412074" y="6938"/>
                </a:lnTo>
                <a:lnTo>
                  <a:pt x="7341143" y="4494"/>
                </a:lnTo>
                <a:lnTo>
                  <a:pt x="7269528" y="2558"/>
                </a:lnTo>
                <a:lnTo>
                  <a:pt x="7197402" y="1150"/>
                </a:lnTo>
                <a:lnTo>
                  <a:pt x="7124938" y="291"/>
                </a:lnTo>
                <a:lnTo>
                  <a:pt x="7052309" y="0"/>
                </a:lnTo>
                <a:lnTo>
                  <a:pt x="5998210" y="0"/>
                </a:lnTo>
                <a:lnTo>
                  <a:pt x="4945380" y="0"/>
                </a:lnTo>
                <a:lnTo>
                  <a:pt x="3511550" y="0"/>
                </a:lnTo>
                <a:lnTo>
                  <a:pt x="2458720" y="0"/>
                </a:lnTo>
                <a:lnTo>
                  <a:pt x="1405889" y="0"/>
                </a:lnTo>
                <a:close/>
              </a:path>
            </a:pathLst>
          </a:custGeom>
          <a:ln w="25518">
            <a:solidFill>
              <a:srgbClr val="000000"/>
            </a:solidFill>
          </a:ln>
        </p:spPr>
        <p:txBody>
          <a:bodyPr wrap="square" lIns="0" tIns="0" rIns="0" bIns="0" rtlCol="0"/>
          <a:lstStyle/>
          <a:p>
            <a:endParaRPr/>
          </a:p>
        </p:txBody>
      </p:sp>
      <p:sp>
        <p:nvSpPr>
          <p:cNvPr id="5" name="object 5"/>
          <p:cNvSpPr/>
          <p:nvPr/>
        </p:nvSpPr>
        <p:spPr>
          <a:xfrm>
            <a:off x="1905000" y="11430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 name="object 6"/>
          <p:cNvSpPr/>
          <p:nvPr/>
        </p:nvSpPr>
        <p:spPr>
          <a:xfrm>
            <a:off x="10363200" y="21336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7" name="object 7"/>
          <p:cNvSpPr/>
          <p:nvPr/>
        </p:nvSpPr>
        <p:spPr>
          <a:xfrm>
            <a:off x="1905000" y="2514600"/>
            <a:ext cx="8463280" cy="2324100"/>
          </a:xfrm>
          <a:custGeom>
            <a:avLst/>
            <a:gdLst/>
            <a:ahLst/>
            <a:cxnLst/>
            <a:rect l="l" t="t" r="r" b="b"/>
            <a:pathLst>
              <a:path w="8463280" h="2324100">
                <a:moveTo>
                  <a:pt x="7052309" y="0"/>
                </a:moveTo>
                <a:lnTo>
                  <a:pt x="1405889" y="0"/>
                </a:lnTo>
                <a:lnTo>
                  <a:pt x="1337829" y="486"/>
                </a:lnTo>
                <a:lnTo>
                  <a:pt x="1269917" y="1924"/>
                </a:lnTo>
                <a:lnTo>
                  <a:pt x="1202295" y="4282"/>
                </a:lnTo>
                <a:lnTo>
                  <a:pt x="1135105" y="7530"/>
                </a:lnTo>
                <a:lnTo>
                  <a:pt x="1068488" y="11634"/>
                </a:lnTo>
                <a:lnTo>
                  <a:pt x="1002585" y="16565"/>
                </a:lnTo>
                <a:lnTo>
                  <a:pt x="937537" y="22290"/>
                </a:lnTo>
                <a:lnTo>
                  <a:pt x="873484" y="28778"/>
                </a:lnTo>
                <a:lnTo>
                  <a:pt x="810570" y="35998"/>
                </a:lnTo>
                <a:lnTo>
                  <a:pt x="748934" y="43917"/>
                </a:lnTo>
                <a:lnTo>
                  <a:pt x="688718" y="52506"/>
                </a:lnTo>
                <a:lnTo>
                  <a:pt x="630063" y="61731"/>
                </a:lnTo>
                <a:lnTo>
                  <a:pt x="573110" y="71562"/>
                </a:lnTo>
                <a:lnTo>
                  <a:pt x="518001" y="81967"/>
                </a:lnTo>
                <a:lnTo>
                  <a:pt x="464876" y="92915"/>
                </a:lnTo>
                <a:lnTo>
                  <a:pt x="413877" y="104375"/>
                </a:lnTo>
                <a:lnTo>
                  <a:pt x="365145" y="116314"/>
                </a:lnTo>
                <a:lnTo>
                  <a:pt x="318821" y="128702"/>
                </a:lnTo>
                <a:lnTo>
                  <a:pt x="275047" y="141506"/>
                </a:lnTo>
                <a:lnTo>
                  <a:pt x="233963" y="154696"/>
                </a:lnTo>
                <a:lnTo>
                  <a:pt x="195711" y="168240"/>
                </a:lnTo>
                <a:lnTo>
                  <a:pt x="128267" y="196265"/>
                </a:lnTo>
                <a:lnTo>
                  <a:pt x="73844" y="225327"/>
                </a:lnTo>
                <a:lnTo>
                  <a:pt x="33572" y="255177"/>
                </a:lnTo>
                <a:lnTo>
                  <a:pt x="8581" y="285562"/>
                </a:lnTo>
                <a:lnTo>
                  <a:pt x="0" y="316229"/>
                </a:lnTo>
                <a:lnTo>
                  <a:pt x="0" y="1588770"/>
                </a:lnTo>
                <a:lnTo>
                  <a:pt x="19096" y="1634681"/>
                </a:lnTo>
                <a:lnTo>
                  <a:pt x="51869" y="1664829"/>
                </a:lnTo>
                <a:lnTo>
                  <a:pt x="99357" y="1694317"/>
                </a:lnTo>
                <a:lnTo>
                  <a:pt x="160432" y="1722892"/>
                </a:lnTo>
                <a:lnTo>
                  <a:pt x="233963" y="1750303"/>
                </a:lnTo>
                <a:lnTo>
                  <a:pt x="275047" y="1763493"/>
                </a:lnTo>
                <a:lnTo>
                  <a:pt x="318821" y="1776297"/>
                </a:lnTo>
                <a:lnTo>
                  <a:pt x="365145" y="1788685"/>
                </a:lnTo>
                <a:lnTo>
                  <a:pt x="413877" y="1800624"/>
                </a:lnTo>
                <a:lnTo>
                  <a:pt x="464876" y="1812084"/>
                </a:lnTo>
                <a:lnTo>
                  <a:pt x="518001" y="1823032"/>
                </a:lnTo>
                <a:lnTo>
                  <a:pt x="573110" y="1833437"/>
                </a:lnTo>
                <a:lnTo>
                  <a:pt x="630063" y="1843268"/>
                </a:lnTo>
                <a:lnTo>
                  <a:pt x="688718" y="1852493"/>
                </a:lnTo>
                <a:lnTo>
                  <a:pt x="748934" y="1861082"/>
                </a:lnTo>
                <a:lnTo>
                  <a:pt x="810570" y="1869001"/>
                </a:lnTo>
                <a:lnTo>
                  <a:pt x="873484" y="1876221"/>
                </a:lnTo>
                <a:lnTo>
                  <a:pt x="937537" y="1882709"/>
                </a:lnTo>
                <a:lnTo>
                  <a:pt x="1002585" y="1888434"/>
                </a:lnTo>
                <a:lnTo>
                  <a:pt x="1068488" y="1893365"/>
                </a:lnTo>
                <a:lnTo>
                  <a:pt x="1135105" y="1897469"/>
                </a:lnTo>
                <a:lnTo>
                  <a:pt x="1202295" y="1900717"/>
                </a:lnTo>
                <a:lnTo>
                  <a:pt x="1269917" y="1903075"/>
                </a:lnTo>
                <a:lnTo>
                  <a:pt x="1337829" y="1904513"/>
                </a:lnTo>
                <a:lnTo>
                  <a:pt x="1405889" y="1905000"/>
                </a:lnTo>
                <a:lnTo>
                  <a:pt x="4945380" y="1905000"/>
                </a:lnTo>
                <a:lnTo>
                  <a:pt x="8463280" y="2324100"/>
                </a:lnTo>
                <a:lnTo>
                  <a:pt x="7052309" y="1905000"/>
                </a:lnTo>
                <a:lnTo>
                  <a:pt x="7120255" y="1904513"/>
                </a:lnTo>
                <a:lnTo>
                  <a:pt x="7188067" y="1903075"/>
                </a:lnTo>
                <a:lnTo>
                  <a:pt x="7255603" y="1900717"/>
                </a:lnTo>
                <a:lnTo>
                  <a:pt x="7322721" y="1897469"/>
                </a:lnTo>
                <a:lnTo>
                  <a:pt x="7389279" y="1893365"/>
                </a:lnTo>
                <a:lnTo>
                  <a:pt x="7455135" y="1888434"/>
                </a:lnTo>
                <a:lnTo>
                  <a:pt x="7520147" y="1882709"/>
                </a:lnTo>
                <a:lnTo>
                  <a:pt x="7584173" y="1876221"/>
                </a:lnTo>
                <a:lnTo>
                  <a:pt x="7647072" y="1869001"/>
                </a:lnTo>
                <a:lnTo>
                  <a:pt x="7708701" y="1861082"/>
                </a:lnTo>
                <a:lnTo>
                  <a:pt x="7768918" y="1852493"/>
                </a:lnTo>
                <a:lnTo>
                  <a:pt x="7827582" y="1843268"/>
                </a:lnTo>
                <a:lnTo>
                  <a:pt x="7884550" y="1833437"/>
                </a:lnTo>
                <a:lnTo>
                  <a:pt x="7939681" y="1823032"/>
                </a:lnTo>
                <a:lnTo>
                  <a:pt x="7992832" y="1812084"/>
                </a:lnTo>
                <a:lnTo>
                  <a:pt x="8043862" y="1800624"/>
                </a:lnTo>
                <a:lnTo>
                  <a:pt x="8092628" y="1788685"/>
                </a:lnTo>
                <a:lnTo>
                  <a:pt x="8138989" y="1776297"/>
                </a:lnTo>
                <a:lnTo>
                  <a:pt x="8182802" y="1763493"/>
                </a:lnTo>
                <a:lnTo>
                  <a:pt x="8223926" y="1750303"/>
                </a:lnTo>
                <a:lnTo>
                  <a:pt x="8262219" y="1736759"/>
                </a:lnTo>
                <a:lnTo>
                  <a:pt x="8329744" y="1708734"/>
                </a:lnTo>
                <a:lnTo>
                  <a:pt x="8384240" y="1679672"/>
                </a:lnTo>
                <a:lnTo>
                  <a:pt x="8424571" y="1649822"/>
                </a:lnTo>
                <a:lnTo>
                  <a:pt x="8449603" y="1619437"/>
                </a:lnTo>
                <a:lnTo>
                  <a:pt x="8458200" y="1588770"/>
                </a:lnTo>
                <a:lnTo>
                  <a:pt x="8458200" y="316229"/>
                </a:lnTo>
                <a:lnTo>
                  <a:pt x="8439071" y="270318"/>
                </a:lnTo>
                <a:lnTo>
                  <a:pt x="8406247" y="240170"/>
                </a:lnTo>
                <a:lnTo>
                  <a:pt x="8358691" y="210682"/>
                </a:lnTo>
                <a:lnTo>
                  <a:pt x="8297539" y="182107"/>
                </a:lnTo>
                <a:lnTo>
                  <a:pt x="8223926" y="154696"/>
                </a:lnTo>
                <a:lnTo>
                  <a:pt x="8182802" y="141506"/>
                </a:lnTo>
                <a:lnTo>
                  <a:pt x="8138989" y="128702"/>
                </a:lnTo>
                <a:lnTo>
                  <a:pt x="8092628" y="116314"/>
                </a:lnTo>
                <a:lnTo>
                  <a:pt x="8043862" y="104375"/>
                </a:lnTo>
                <a:lnTo>
                  <a:pt x="7992832" y="92915"/>
                </a:lnTo>
                <a:lnTo>
                  <a:pt x="7939681" y="81967"/>
                </a:lnTo>
                <a:lnTo>
                  <a:pt x="7884550" y="71562"/>
                </a:lnTo>
                <a:lnTo>
                  <a:pt x="7827582" y="61731"/>
                </a:lnTo>
                <a:lnTo>
                  <a:pt x="7768918" y="52506"/>
                </a:lnTo>
                <a:lnTo>
                  <a:pt x="7708701" y="43917"/>
                </a:lnTo>
                <a:lnTo>
                  <a:pt x="7647072" y="35998"/>
                </a:lnTo>
                <a:lnTo>
                  <a:pt x="7584173" y="28778"/>
                </a:lnTo>
                <a:lnTo>
                  <a:pt x="7520147" y="22290"/>
                </a:lnTo>
                <a:lnTo>
                  <a:pt x="7455135" y="16565"/>
                </a:lnTo>
                <a:lnTo>
                  <a:pt x="7389279" y="11634"/>
                </a:lnTo>
                <a:lnTo>
                  <a:pt x="7322721" y="7530"/>
                </a:lnTo>
                <a:lnTo>
                  <a:pt x="7255603" y="4282"/>
                </a:lnTo>
                <a:lnTo>
                  <a:pt x="7188067" y="1924"/>
                </a:lnTo>
                <a:lnTo>
                  <a:pt x="7120255" y="486"/>
                </a:lnTo>
                <a:lnTo>
                  <a:pt x="7052309" y="0"/>
                </a:lnTo>
                <a:close/>
              </a:path>
            </a:pathLst>
          </a:custGeom>
          <a:solidFill>
            <a:srgbClr val="00AF4F">
              <a:alpha val="69999"/>
            </a:srgbClr>
          </a:solidFill>
        </p:spPr>
        <p:txBody>
          <a:bodyPr wrap="square" lIns="0" tIns="0" rIns="0" bIns="0" rtlCol="0"/>
          <a:lstStyle/>
          <a:p>
            <a:endParaRPr/>
          </a:p>
        </p:txBody>
      </p:sp>
      <p:sp>
        <p:nvSpPr>
          <p:cNvPr id="8" name="object 8"/>
          <p:cNvSpPr/>
          <p:nvPr/>
        </p:nvSpPr>
        <p:spPr>
          <a:xfrm>
            <a:off x="1905000" y="2514600"/>
            <a:ext cx="8463280" cy="2324100"/>
          </a:xfrm>
          <a:custGeom>
            <a:avLst/>
            <a:gdLst/>
            <a:ahLst/>
            <a:cxnLst/>
            <a:rect l="l" t="t" r="r" b="b"/>
            <a:pathLst>
              <a:path w="8463280" h="2324100">
                <a:moveTo>
                  <a:pt x="1405889" y="0"/>
                </a:moveTo>
                <a:lnTo>
                  <a:pt x="1337829" y="486"/>
                </a:lnTo>
                <a:lnTo>
                  <a:pt x="1269917" y="1924"/>
                </a:lnTo>
                <a:lnTo>
                  <a:pt x="1202295" y="4282"/>
                </a:lnTo>
                <a:lnTo>
                  <a:pt x="1135105" y="7530"/>
                </a:lnTo>
                <a:lnTo>
                  <a:pt x="1068488" y="11634"/>
                </a:lnTo>
                <a:lnTo>
                  <a:pt x="1002585" y="16565"/>
                </a:lnTo>
                <a:lnTo>
                  <a:pt x="937537" y="22290"/>
                </a:lnTo>
                <a:lnTo>
                  <a:pt x="873484" y="28778"/>
                </a:lnTo>
                <a:lnTo>
                  <a:pt x="810570" y="35998"/>
                </a:lnTo>
                <a:lnTo>
                  <a:pt x="748934" y="43917"/>
                </a:lnTo>
                <a:lnTo>
                  <a:pt x="688718" y="52506"/>
                </a:lnTo>
                <a:lnTo>
                  <a:pt x="630063" y="61731"/>
                </a:lnTo>
                <a:lnTo>
                  <a:pt x="573110" y="71562"/>
                </a:lnTo>
                <a:lnTo>
                  <a:pt x="518001" y="81967"/>
                </a:lnTo>
                <a:lnTo>
                  <a:pt x="464876" y="92915"/>
                </a:lnTo>
                <a:lnTo>
                  <a:pt x="413877" y="104375"/>
                </a:lnTo>
                <a:lnTo>
                  <a:pt x="365145" y="116314"/>
                </a:lnTo>
                <a:lnTo>
                  <a:pt x="318821" y="128702"/>
                </a:lnTo>
                <a:lnTo>
                  <a:pt x="275047" y="141506"/>
                </a:lnTo>
                <a:lnTo>
                  <a:pt x="233963" y="154696"/>
                </a:lnTo>
                <a:lnTo>
                  <a:pt x="195711" y="168240"/>
                </a:lnTo>
                <a:lnTo>
                  <a:pt x="128267" y="196265"/>
                </a:lnTo>
                <a:lnTo>
                  <a:pt x="73844" y="225327"/>
                </a:lnTo>
                <a:lnTo>
                  <a:pt x="33572" y="255177"/>
                </a:lnTo>
                <a:lnTo>
                  <a:pt x="8581" y="285562"/>
                </a:lnTo>
                <a:lnTo>
                  <a:pt x="0" y="316229"/>
                </a:lnTo>
                <a:lnTo>
                  <a:pt x="0" y="553720"/>
                </a:lnTo>
                <a:lnTo>
                  <a:pt x="0" y="791210"/>
                </a:lnTo>
                <a:lnTo>
                  <a:pt x="0" y="1113789"/>
                </a:lnTo>
                <a:lnTo>
                  <a:pt x="0" y="1351280"/>
                </a:lnTo>
                <a:lnTo>
                  <a:pt x="0" y="1588770"/>
                </a:lnTo>
                <a:lnTo>
                  <a:pt x="2168" y="1604123"/>
                </a:lnTo>
                <a:lnTo>
                  <a:pt x="33572" y="1649822"/>
                </a:lnTo>
                <a:lnTo>
                  <a:pt x="73844" y="1679672"/>
                </a:lnTo>
                <a:lnTo>
                  <a:pt x="128267" y="1708734"/>
                </a:lnTo>
                <a:lnTo>
                  <a:pt x="195711" y="1736759"/>
                </a:lnTo>
                <a:lnTo>
                  <a:pt x="233963" y="1750303"/>
                </a:lnTo>
                <a:lnTo>
                  <a:pt x="275047" y="1763493"/>
                </a:lnTo>
                <a:lnTo>
                  <a:pt x="318821" y="1776297"/>
                </a:lnTo>
                <a:lnTo>
                  <a:pt x="365145" y="1788685"/>
                </a:lnTo>
                <a:lnTo>
                  <a:pt x="413877" y="1800624"/>
                </a:lnTo>
                <a:lnTo>
                  <a:pt x="464876" y="1812084"/>
                </a:lnTo>
                <a:lnTo>
                  <a:pt x="518001" y="1823032"/>
                </a:lnTo>
                <a:lnTo>
                  <a:pt x="573110" y="1833437"/>
                </a:lnTo>
                <a:lnTo>
                  <a:pt x="630063" y="1843268"/>
                </a:lnTo>
                <a:lnTo>
                  <a:pt x="688718" y="1852493"/>
                </a:lnTo>
                <a:lnTo>
                  <a:pt x="748934" y="1861082"/>
                </a:lnTo>
                <a:lnTo>
                  <a:pt x="810570" y="1869001"/>
                </a:lnTo>
                <a:lnTo>
                  <a:pt x="873484" y="1876221"/>
                </a:lnTo>
                <a:lnTo>
                  <a:pt x="937537" y="1882709"/>
                </a:lnTo>
                <a:lnTo>
                  <a:pt x="1002585" y="1888434"/>
                </a:lnTo>
                <a:lnTo>
                  <a:pt x="1068488" y="1893365"/>
                </a:lnTo>
                <a:lnTo>
                  <a:pt x="1135105" y="1897469"/>
                </a:lnTo>
                <a:lnTo>
                  <a:pt x="1202295" y="1900717"/>
                </a:lnTo>
                <a:lnTo>
                  <a:pt x="1269917" y="1903075"/>
                </a:lnTo>
                <a:lnTo>
                  <a:pt x="1337829" y="1904513"/>
                </a:lnTo>
                <a:lnTo>
                  <a:pt x="1405889" y="1905000"/>
                </a:lnTo>
                <a:lnTo>
                  <a:pt x="2458720" y="1905000"/>
                </a:lnTo>
                <a:lnTo>
                  <a:pt x="3511550" y="1905000"/>
                </a:lnTo>
                <a:lnTo>
                  <a:pt x="4945380" y="1905000"/>
                </a:lnTo>
                <a:lnTo>
                  <a:pt x="8463280" y="2324100"/>
                </a:lnTo>
                <a:lnTo>
                  <a:pt x="7052309" y="1905000"/>
                </a:lnTo>
                <a:lnTo>
                  <a:pt x="7120255" y="1904513"/>
                </a:lnTo>
                <a:lnTo>
                  <a:pt x="7188067" y="1903075"/>
                </a:lnTo>
                <a:lnTo>
                  <a:pt x="7255603" y="1900717"/>
                </a:lnTo>
                <a:lnTo>
                  <a:pt x="7322721" y="1897469"/>
                </a:lnTo>
                <a:lnTo>
                  <a:pt x="7389279" y="1893365"/>
                </a:lnTo>
                <a:lnTo>
                  <a:pt x="7455135" y="1888434"/>
                </a:lnTo>
                <a:lnTo>
                  <a:pt x="7520147" y="1882709"/>
                </a:lnTo>
                <a:lnTo>
                  <a:pt x="7584173" y="1876221"/>
                </a:lnTo>
                <a:lnTo>
                  <a:pt x="7647072" y="1869001"/>
                </a:lnTo>
                <a:lnTo>
                  <a:pt x="7708701" y="1861082"/>
                </a:lnTo>
                <a:lnTo>
                  <a:pt x="7768918" y="1852493"/>
                </a:lnTo>
                <a:lnTo>
                  <a:pt x="7827582" y="1843268"/>
                </a:lnTo>
                <a:lnTo>
                  <a:pt x="7884550" y="1833437"/>
                </a:lnTo>
                <a:lnTo>
                  <a:pt x="7939681" y="1823032"/>
                </a:lnTo>
                <a:lnTo>
                  <a:pt x="7992832" y="1812084"/>
                </a:lnTo>
                <a:lnTo>
                  <a:pt x="8043862" y="1800624"/>
                </a:lnTo>
                <a:lnTo>
                  <a:pt x="8092628" y="1788685"/>
                </a:lnTo>
                <a:lnTo>
                  <a:pt x="8138989" y="1776297"/>
                </a:lnTo>
                <a:lnTo>
                  <a:pt x="8182802" y="1763493"/>
                </a:lnTo>
                <a:lnTo>
                  <a:pt x="8223926" y="1750303"/>
                </a:lnTo>
                <a:lnTo>
                  <a:pt x="8262219" y="1736759"/>
                </a:lnTo>
                <a:lnTo>
                  <a:pt x="8329744" y="1708734"/>
                </a:lnTo>
                <a:lnTo>
                  <a:pt x="8384240" y="1679672"/>
                </a:lnTo>
                <a:lnTo>
                  <a:pt x="8424571" y="1649822"/>
                </a:lnTo>
                <a:lnTo>
                  <a:pt x="8449603" y="1619437"/>
                </a:lnTo>
                <a:lnTo>
                  <a:pt x="8458200" y="1588770"/>
                </a:lnTo>
                <a:lnTo>
                  <a:pt x="8458200" y="1351280"/>
                </a:lnTo>
                <a:lnTo>
                  <a:pt x="8458200" y="1113789"/>
                </a:lnTo>
                <a:lnTo>
                  <a:pt x="8458200" y="791210"/>
                </a:lnTo>
                <a:lnTo>
                  <a:pt x="8458200" y="553720"/>
                </a:lnTo>
                <a:lnTo>
                  <a:pt x="8458200" y="316229"/>
                </a:lnTo>
                <a:lnTo>
                  <a:pt x="8456027" y="300876"/>
                </a:lnTo>
                <a:lnTo>
                  <a:pt x="8424571" y="255177"/>
                </a:lnTo>
                <a:lnTo>
                  <a:pt x="8384240" y="225327"/>
                </a:lnTo>
                <a:lnTo>
                  <a:pt x="8329744" y="196265"/>
                </a:lnTo>
                <a:lnTo>
                  <a:pt x="8262219" y="168240"/>
                </a:lnTo>
                <a:lnTo>
                  <a:pt x="8223926" y="154696"/>
                </a:lnTo>
                <a:lnTo>
                  <a:pt x="8182802" y="141506"/>
                </a:lnTo>
                <a:lnTo>
                  <a:pt x="8138989" y="128702"/>
                </a:lnTo>
                <a:lnTo>
                  <a:pt x="8092628" y="116314"/>
                </a:lnTo>
                <a:lnTo>
                  <a:pt x="8043862" y="104375"/>
                </a:lnTo>
                <a:lnTo>
                  <a:pt x="7992832" y="92915"/>
                </a:lnTo>
                <a:lnTo>
                  <a:pt x="7939681" y="81967"/>
                </a:lnTo>
                <a:lnTo>
                  <a:pt x="7884550" y="71562"/>
                </a:lnTo>
                <a:lnTo>
                  <a:pt x="7827582" y="61731"/>
                </a:lnTo>
                <a:lnTo>
                  <a:pt x="7768918" y="52506"/>
                </a:lnTo>
                <a:lnTo>
                  <a:pt x="7708701" y="43917"/>
                </a:lnTo>
                <a:lnTo>
                  <a:pt x="7647072" y="35998"/>
                </a:lnTo>
                <a:lnTo>
                  <a:pt x="7584173" y="28778"/>
                </a:lnTo>
                <a:lnTo>
                  <a:pt x="7520147" y="22290"/>
                </a:lnTo>
                <a:lnTo>
                  <a:pt x="7455135" y="16565"/>
                </a:lnTo>
                <a:lnTo>
                  <a:pt x="7389279" y="11634"/>
                </a:lnTo>
                <a:lnTo>
                  <a:pt x="7322721" y="7530"/>
                </a:lnTo>
                <a:lnTo>
                  <a:pt x="7255603" y="4282"/>
                </a:lnTo>
                <a:lnTo>
                  <a:pt x="7188067" y="1924"/>
                </a:lnTo>
                <a:lnTo>
                  <a:pt x="7120255" y="486"/>
                </a:lnTo>
                <a:lnTo>
                  <a:pt x="7052309" y="0"/>
                </a:lnTo>
                <a:lnTo>
                  <a:pt x="5998210" y="0"/>
                </a:lnTo>
                <a:lnTo>
                  <a:pt x="4945380" y="0"/>
                </a:lnTo>
                <a:lnTo>
                  <a:pt x="3511550" y="0"/>
                </a:lnTo>
                <a:lnTo>
                  <a:pt x="2458720" y="0"/>
                </a:lnTo>
                <a:lnTo>
                  <a:pt x="1405889" y="0"/>
                </a:lnTo>
                <a:close/>
              </a:path>
            </a:pathLst>
          </a:custGeom>
          <a:ln w="25518">
            <a:solidFill>
              <a:srgbClr val="000000"/>
            </a:solidFill>
          </a:ln>
        </p:spPr>
        <p:txBody>
          <a:bodyPr wrap="square" lIns="0" tIns="0" rIns="0" bIns="0" rtlCol="0"/>
          <a:lstStyle/>
          <a:p>
            <a:endParaRPr/>
          </a:p>
        </p:txBody>
      </p:sp>
      <p:sp>
        <p:nvSpPr>
          <p:cNvPr id="9" name="object 9"/>
          <p:cNvSpPr/>
          <p:nvPr/>
        </p:nvSpPr>
        <p:spPr>
          <a:xfrm>
            <a:off x="1905000" y="25146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0" name="object 10"/>
          <p:cNvSpPr/>
          <p:nvPr/>
        </p:nvSpPr>
        <p:spPr>
          <a:xfrm>
            <a:off x="10363200" y="44196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1" name="object 11"/>
          <p:cNvSpPr txBox="1"/>
          <p:nvPr/>
        </p:nvSpPr>
        <p:spPr>
          <a:xfrm>
            <a:off x="2310131" y="1290320"/>
            <a:ext cx="7640955" cy="3067506"/>
          </a:xfrm>
          <a:prstGeom prst="rect">
            <a:avLst/>
          </a:prstGeom>
        </p:spPr>
        <p:txBody>
          <a:bodyPr vert="horz" wrap="square" lIns="0" tIns="12700" rIns="0" bIns="0" rtlCol="0">
            <a:spAutoFit/>
          </a:bodyPr>
          <a:lstStyle/>
          <a:p>
            <a:pPr marL="5715" algn="ctr">
              <a:spcBef>
                <a:spcPts val="100"/>
              </a:spcBef>
            </a:pPr>
            <a:r>
              <a:rPr sz="2200" spc="-5" dirty="0">
                <a:latin typeface="Comic Sans MS"/>
                <a:cs typeface="Comic Sans MS"/>
              </a:rPr>
              <a:t>MD</a:t>
            </a:r>
            <a:r>
              <a:rPr lang="en-US" sz="2200" spc="-5" dirty="0">
                <a:latin typeface="Comic Sans MS"/>
                <a:cs typeface="Comic Sans MS"/>
              </a:rPr>
              <a:t>2</a:t>
            </a:r>
            <a:r>
              <a:rPr sz="2200" spc="-5" dirty="0">
                <a:latin typeface="Comic Sans MS"/>
                <a:cs typeface="Comic Sans MS"/>
              </a:rPr>
              <a:t>("</a:t>
            </a:r>
            <a:r>
              <a:rPr sz="2200" spc="-5" dirty="0">
                <a:solidFill>
                  <a:srgbClr val="FFBF00"/>
                </a:solidFill>
                <a:latin typeface="Comic Sans MS"/>
                <a:cs typeface="Comic Sans MS"/>
              </a:rPr>
              <a:t>The quick brown fox jumps over the lazy</a:t>
            </a:r>
            <a:r>
              <a:rPr sz="2200" spc="-45" dirty="0">
                <a:solidFill>
                  <a:srgbClr val="FFBF00"/>
                </a:solidFill>
                <a:latin typeface="Comic Sans MS"/>
                <a:cs typeface="Comic Sans MS"/>
              </a:rPr>
              <a:t> </a:t>
            </a:r>
            <a:r>
              <a:rPr sz="2200" spc="5" dirty="0">
                <a:solidFill>
                  <a:srgbClr val="FFBF00"/>
                </a:solidFill>
                <a:latin typeface="Comic Sans MS"/>
                <a:cs typeface="Comic Sans MS"/>
              </a:rPr>
              <a:t>dog</a:t>
            </a:r>
            <a:r>
              <a:rPr sz="2200" spc="5" dirty="0">
                <a:latin typeface="Comic Sans MS"/>
                <a:cs typeface="Comic Sans MS"/>
              </a:rPr>
              <a:t>")</a:t>
            </a:r>
            <a:endParaRPr sz="2200" dirty="0">
              <a:latin typeface="Comic Sans MS"/>
              <a:cs typeface="Comic Sans MS"/>
            </a:endParaRPr>
          </a:p>
          <a:p>
            <a:pPr marL="1905" algn="ctr"/>
            <a:r>
              <a:rPr sz="2200" dirty="0">
                <a:latin typeface="Comic Sans MS"/>
                <a:cs typeface="Comic Sans MS"/>
              </a:rPr>
              <a:t>=</a:t>
            </a:r>
            <a:r>
              <a:rPr sz="2200" spc="-5" dirty="0">
                <a:latin typeface="Comic Sans MS"/>
                <a:cs typeface="Comic Sans MS"/>
              </a:rPr>
              <a:t> </a:t>
            </a:r>
            <a:r>
              <a:rPr lang="en-US" sz="2200" spc="-5" dirty="0">
                <a:solidFill>
                  <a:srgbClr val="FF0000"/>
                </a:solidFill>
                <a:latin typeface="Comic Sans MS"/>
                <a:cs typeface="Comic Sans MS"/>
              </a:rPr>
              <a:t>03d85a0d629d2c442e987525319fc471</a:t>
            </a:r>
          </a:p>
          <a:p>
            <a:pPr marL="1905" algn="ctr"/>
            <a:endParaRPr sz="4450" dirty="0">
              <a:latin typeface="Times New Roman"/>
              <a:cs typeface="Times New Roman"/>
            </a:endParaRPr>
          </a:p>
          <a:p>
            <a:pPr marL="12065" marR="5080" algn="ctr"/>
            <a:r>
              <a:rPr sz="2200" spc="-5" dirty="0">
                <a:latin typeface="Comic Sans MS"/>
                <a:cs typeface="Comic Sans MS"/>
              </a:rPr>
              <a:t>Even </a:t>
            </a:r>
            <a:r>
              <a:rPr sz="2200" dirty="0">
                <a:latin typeface="Comic Sans MS"/>
                <a:cs typeface="Comic Sans MS"/>
              </a:rPr>
              <a:t>a </a:t>
            </a:r>
            <a:r>
              <a:rPr sz="2200" spc="-5" dirty="0">
                <a:latin typeface="Comic Sans MS"/>
                <a:cs typeface="Comic Sans MS"/>
              </a:rPr>
              <a:t>small change in the </a:t>
            </a:r>
            <a:r>
              <a:rPr sz="2200" spc="-10" dirty="0">
                <a:latin typeface="Comic Sans MS"/>
                <a:cs typeface="Comic Sans MS"/>
              </a:rPr>
              <a:t>message </a:t>
            </a:r>
            <a:r>
              <a:rPr sz="2200" spc="-5" dirty="0">
                <a:latin typeface="Comic Sans MS"/>
                <a:cs typeface="Comic Sans MS"/>
              </a:rPr>
              <a:t>will (with </a:t>
            </a:r>
            <a:r>
              <a:rPr sz="2200" spc="-10" dirty="0">
                <a:latin typeface="Comic Sans MS"/>
                <a:cs typeface="Comic Sans MS"/>
              </a:rPr>
              <a:t>overwhelming  </a:t>
            </a:r>
            <a:r>
              <a:rPr sz="2200" spc="-5" dirty="0">
                <a:latin typeface="Comic Sans MS"/>
                <a:cs typeface="Comic Sans MS"/>
              </a:rPr>
              <a:t>probability) </a:t>
            </a:r>
            <a:r>
              <a:rPr sz="2200" spc="-10" dirty="0">
                <a:latin typeface="Comic Sans MS"/>
                <a:cs typeface="Comic Sans MS"/>
              </a:rPr>
              <a:t>result </a:t>
            </a:r>
            <a:r>
              <a:rPr sz="2200" spc="-5" dirty="0">
                <a:latin typeface="Comic Sans MS"/>
                <a:cs typeface="Comic Sans MS"/>
              </a:rPr>
              <a:t>in </a:t>
            </a:r>
            <a:r>
              <a:rPr sz="2200" dirty="0">
                <a:latin typeface="Comic Sans MS"/>
                <a:cs typeface="Comic Sans MS"/>
              </a:rPr>
              <a:t>a </a:t>
            </a:r>
            <a:r>
              <a:rPr sz="2200" spc="-10" dirty="0">
                <a:latin typeface="Comic Sans MS"/>
                <a:cs typeface="Comic Sans MS"/>
              </a:rPr>
              <a:t>completely </a:t>
            </a:r>
            <a:r>
              <a:rPr sz="2200" spc="-5" dirty="0">
                <a:latin typeface="Comic Sans MS"/>
                <a:cs typeface="Comic Sans MS"/>
              </a:rPr>
              <a:t>different hash, e.g.  changing </a:t>
            </a:r>
            <a:r>
              <a:rPr sz="2200" dirty="0">
                <a:latin typeface="Comic Sans MS"/>
                <a:cs typeface="Comic Sans MS"/>
              </a:rPr>
              <a:t>d to</a:t>
            </a:r>
            <a:r>
              <a:rPr sz="2200" spc="-30" dirty="0">
                <a:latin typeface="Comic Sans MS"/>
                <a:cs typeface="Comic Sans MS"/>
              </a:rPr>
              <a:t> </a:t>
            </a:r>
            <a:r>
              <a:rPr sz="2200" spc="-5" dirty="0">
                <a:latin typeface="Comic Sans MS"/>
                <a:cs typeface="Comic Sans MS"/>
              </a:rPr>
              <a:t>c:</a:t>
            </a:r>
            <a:endParaRPr sz="2200" dirty="0">
              <a:latin typeface="Comic Sans MS"/>
              <a:cs typeface="Comic Sans MS"/>
            </a:endParaRPr>
          </a:p>
          <a:p>
            <a:pPr marL="5080" algn="ctr"/>
            <a:r>
              <a:rPr sz="2200" spc="-5" dirty="0">
                <a:latin typeface="Comic Sans MS"/>
                <a:cs typeface="Comic Sans MS"/>
              </a:rPr>
              <a:t>MD</a:t>
            </a:r>
            <a:r>
              <a:rPr lang="en-US" sz="2200" spc="-5" dirty="0">
                <a:latin typeface="Comic Sans MS"/>
                <a:cs typeface="Comic Sans MS"/>
              </a:rPr>
              <a:t>2</a:t>
            </a:r>
            <a:r>
              <a:rPr sz="2200" spc="-5" dirty="0">
                <a:latin typeface="Comic Sans MS"/>
                <a:cs typeface="Comic Sans MS"/>
              </a:rPr>
              <a:t>("</a:t>
            </a:r>
            <a:r>
              <a:rPr sz="2200" spc="-5" dirty="0">
                <a:solidFill>
                  <a:srgbClr val="FFBF00"/>
                </a:solidFill>
                <a:latin typeface="Comic Sans MS"/>
                <a:cs typeface="Comic Sans MS"/>
              </a:rPr>
              <a:t>The quick </a:t>
            </a:r>
            <a:r>
              <a:rPr sz="2200" spc="-10" dirty="0">
                <a:solidFill>
                  <a:srgbClr val="FFBF00"/>
                </a:solidFill>
                <a:latin typeface="Comic Sans MS"/>
                <a:cs typeface="Comic Sans MS"/>
              </a:rPr>
              <a:t>brown fox </a:t>
            </a:r>
            <a:r>
              <a:rPr sz="2200" spc="-5" dirty="0">
                <a:solidFill>
                  <a:srgbClr val="FFBF00"/>
                </a:solidFill>
                <a:latin typeface="Comic Sans MS"/>
                <a:cs typeface="Comic Sans MS"/>
              </a:rPr>
              <a:t>jumps </a:t>
            </a:r>
            <a:r>
              <a:rPr sz="2200" spc="-10" dirty="0">
                <a:solidFill>
                  <a:srgbClr val="FFBF00"/>
                </a:solidFill>
                <a:latin typeface="Comic Sans MS"/>
                <a:cs typeface="Comic Sans MS"/>
              </a:rPr>
              <a:t>over </a:t>
            </a:r>
            <a:r>
              <a:rPr sz="2200" spc="-5" dirty="0">
                <a:solidFill>
                  <a:srgbClr val="FFBF00"/>
                </a:solidFill>
                <a:latin typeface="Comic Sans MS"/>
                <a:cs typeface="Comic Sans MS"/>
              </a:rPr>
              <a:t>the lazy</a:t>
            </a:r>
            <a:r>
              <a:rPr sz="2200" spc="10" dirty="0">
                <a:solidFill>
                  <a:srgbClr val="FFBF00"/>
                </a:solidFill>
                <a:latin typeface="Comic Sans MS"/>
                <a:cs typeface="Comic Sans MS"/>
              </a:rPr>
              <a:t> </a:t>
            </a:r>
            <a:r>
              <a:rPr sz="2200" spc="5" dirty="0">
                <a:solidFill>
                  <a:srgbClr val="FFBF00"/>
                </a:solidFill>
                <a:latin typeface="Comic Sans MS"/>
                <a:cs typeface="Comic Sans MS"/>
              </a:rPr>
              <a:t>cog</a:t>
            </a:r>
            <a:r>
              <a:rPr sz="2200" spc="5" dirty="0">
                <a:latin typeface="Comic Sans MS"/>
                <a:cs typeface="Comic Sans MS"/>
              </a:rPr>
              <a:t>")</a:t>
            </a:r>
            <a:endParaRPr sz="2200" dirty="0">
              <a:latin typeface="Comic Sans MS"/>
              <a:cs typeface="Comic Sans MS"/>
            </a:endParaRPr>
          </a:p>
          <a:p>
            <a:pPr marL="3175" algn="ctr"/>
            <a:r>
              <a:rPr sz="2200" dirty="0">
                <a:latin typeface="Comic Sans MS"/>
                <a:cs typeface="Comic Sans MS"/>
              </a:rPr>
              <a:t>=</a:t>
            </a:r>
            <a:r>
              <a:rPr sz="2200" spc="-5" dirty="0">
                <a:latin typeface="Comic Sans MS"/>
                <a:cs typeface="Comic Sans MS"/>
              </a:rPr>
              <a:t> </a:t>
            </a:r>
            <a:r>
              <a:rPr lang="en-US" sz="2200" spc="-5" dirty="0">
                <a:solidFill>
                  <a:srgbClr val="FF0000"/>
                </a:solidFill>
                <a:latin typeface="Comic Sans MS"/>
                <a:cs typeface="Comic Sans MS"/>
              </a:rPr>
              <a:t>6b890c9292668cdbbfda00a4ebf31f05</a:t>
            </a:r>
            <a:endParaRPr sz="2200" dirty="0">
              <a:latin typeface="Comic Sans MS"/>
              <a:cs typeface="Comic Sans MS"/>
            </a:endParaRPr>
          </a:p>
        </p:txBody>
      </p:sp>
      <p:sp>
        <p:nvSpPr>
          <p:cNvPr id="12" name="object 12"/>
          <p:cNvSpPr/>
          <p:nvPr/>
        </p:nvSpPr>
        <p:spPr>
          <a:xfrm>
            <a:off x="1981200" y="4876800"/>
            <a:ext cx="8458200" cy="1629410"/>
          </a:xfrm>
          <a:custGeom>
            <a:avLst/>
            <a:gdLst/>
            <a:ahLst/>
            <a:cxnLst/>
            <a:rect l="l" t="t" r="r" b="b"/>
            <a:pathLst>
              <a:path w="8458200" h="1629409">
                <a:moveTo>
                  <a:pt x="7052309" y="0"/>
                </a:moveTo>
                <a:lnTo>
                  <a:pt x="1405889" y="0"/>
                </a:lnTo>
                <a:lnTo>
                  <a:pt x="1265398" y="1324"/>
                </a:lnTo>
                <a:lnTo>
                  <a:pt x="1126187" y="5174"/>
                </a:lnTo>
                <a:lnTo>
                  <a:pt x="989502" y="11369"/>
                </a:lnTo>
                <a:lnTo>
                  <a:pt x="856590" y="19723"/>
                </a:lnTo>
                <a:lnTo>
                  <a:pt x="728697" y="30056"/>
                </a:lnTo>
                <a:lnTo>
                  <a:pt x="607070" y="42184"/>
                </a:lnTo>
                <a:lnTo>
                  <a:pt x="548995" y="48864"/>
                </a:lnTo>
                <a:lnTo>
                  <a:pt x="492954" y="55924"/>
                </a:lnTo>
                <a:lnTo>
                  <a:pt x="439102" y="63341"/>
                </a:lnTo>
                <a:lnTo>
                  <a:pt x="387596" y="71092"/>
                </a:lnTo>
                <a:lnTo>
                  <a:pt x="338590" y="79156"/>
                </a:lnTo>
                <a:lnTo>
                  <a:pt x="292242" y="87508"/>
                </a:lnTo>
                <a:lnTo>
                  <a:pt x="248706" y="96125"/>
                </a:lnTo>
                <a:lnTo>
                  <a:pt x="208138" y="104986"/>
                </a:lnTo>
                <a:lnTo>
                  <a:pt x="170695" y="114067"/>
                </a:lnTo>
                <a:lnTo>
                  <a:pt x="105804" y="132798"/>
                </a:lnTo>
                <a:lnTo>
                  <a:pt x="55280" y="152135"/>
                </a:lnTo>
                <a:lnTo>
                  <a:pt x="20368" y="171895"/>
                </a:lnTo>
                <a:lnTo>
                  <a:pt x="0" y="201930"/>
                </a:lnTo>
                <a:lnTo>
                  <a:pt x="0" y="1017269"/>
                </a:lnTo>
                <a:lnTo>
                  <a:pt x="35794" y="1057225"/>
                </a:lnTo>
                <a:lnTo>
                  <a:pt x="78668" y="1076797"/>
                </a:lnTo>
                <a:lnTo>
                  <a:pt x="136532" y="1095854"/>
                </a:lnTo>
                <a:lnTo>
                  <a:pt x="208138" y="1114213"/>
                </a:lnTo>
                <a:lnTo>
                  <a:pt x="248706" y="1123074"/>
                </a:lnTo>
                <a:lnTo>
                  <a:pt x="292242" y="1131691"/>
                </a:lnTo>
                <a:lnTo>
                  <a:pt x="338590" y="1140043"/>
                </a:lnTo>
                <a:lnTo>
                  <a:pt x="387596" y="1148107"/>
                </a:lnTo>
                <a:lnTo>
                  <a:pt x="439102" y="1155858"/>
                </a:lnTo>
                <a:lnTo>
                  <a:pt x="492954" y="1163275"/>
                </a:lnTo>
                <a:lnTo>
                  <a:pt x="548995" y="1170335"/>
                </a:lnTo>
                <a:lnTo>
                  <a:pt x="607070" y="1177015"/>
                </a:lnTo>
                <a:lnTo>
                  <a:pt x="728697" y="1189143"/>
                </a:lnTo>
                <a:lnTo>
                  <a:pt x="856590" y="1199476"/>
                </a:lnTo>
                <a:lnTo>
                  <a:pt x="989502" y="1207830"/>
                </a:lnTo>
                <a:lnTo>
                  <a:pt x="1126187" y="1214025"/>
                </a:lnTo>
                <a:lnTo>
                  <a:pt x="1265398" y="1217875"/>
                </a:lnTo>
                <a:lnTo>
                  <a:pt x="1405889" y="1219200"/>
                </a:lnTo>
                <a:lnTo>
                  <a:pt x="1189989" y="1629410"/>
                </a:lnTo>
                <a:lnTo>
                  <a:pt x="3511550" y="1219200"/>
                </a:lnTo>
                <a:lnTo>
                  <a:pt x="7052309" y="1219200"/>
                </a:lnTo>
                <a:lnTo>
                  <a:pt x="7192580" y="1217875"/>
                </a:lnTo>
                <a:lnTo>
                  <a:pt x="7331630" y="1214025"/>
                </a:lnTo>
                <a:lnTo>
                  <a:pt x="7468209" y="1207830"/>
                </a:lnTo>
                <a:lnTo>
                  <a:pt x="7601062" y="1199476"/>
                </a:lnTo>
                <a:lnTo>
                  <a:pt x="7728937" y="1189143"/>
                </a:lnTo>
                <a:lnTo>
                  <a:pt x="7850581" y="1177015"/>
                </a:lnTo>
                <a:lnTo>
                  <a:pt x="7908674" y="1170335"/>
                </a:lnTo>
                <a:lnTo>
                  <a:pt x="7964740" y="1163275"/>
                </a:lnTo>
                <a:lnTo>
                  <a:pt x="8018621" y="1155858"/>
                </a:lnTo>
                <a:lnTo>
                  <a:pt x="8070161" y="1148107"/>
                </a:lnTo>
                <a:lnTo>
                  <a:pt x="8119203" y="1140043"/>
                </a:lnTo>
                <a:lnTo>
                  <a:pt x="8165592" y="1131691"/>
                </a:lnTo>
                <a:lnTo>
                  <a:pt x="8209169" y="1123074"/>
                </a:lnTo>
                <a:lnTo>
                  <a:pt x="8249778" y="1114213"/>
                </a:lnTo>
                <a:lnTo>
                  <a:pt x="8287264" y="1105132"/>
                </a:lnTo>
                <a:lnTo>
                  <a:pt x="8352236" y="1086401"/>
                </a:lnTo>
                <a:lnTo>
                  <a:pt x="8402831" y="1067064"/>
                </a:lnTo>
                <a:lnTo>
                  <a:pt x="8437797" y="1047304"/>
                </a:lnTo>
                <a:lnTo>
                  <a:pt x="8458200" y="1017269"/>
                </a:lnTo>
                <a:lnTo>
                  <a:pt x="8458200" y="201930"/>
                </a:lnTo>
                <a:lnTo>
                  <a:pt x="8422346" y="161974"/>
                </a:lnTo>
                <a:lnTo>
                  <a:pt x="8379409" y="142402"/>
                </a:lnTo>
                <a:lnTo>
                  <a:pt x="8321468" y="123345"/>
                </a:lnTo>
                <a:lnTo>
                  <a:pt x="8249778" y="104986"/>
                </a:lnTo>
                <a:lnTo>
                  <a:pt x="8209169" y="96125"/>
                </a:lnTo>
                <a:lnTo>
                  <a:pt x="8165592" y="87508"/>
                </a:lnTo>
                <a:lnTo>
                  <a:pt x="8119203" y="79156"/>
                </a:lnTo>
                <a:lnTo>
                  <a:pt x="8070161" y="71092"/>
                </a:lnTo>
                <a:lnTo>
                  <a:pt x="8018621" y="63341"/>
                </a:lnTo>
                <a:lnTo>
                  <a:pt x="7964740" y="55924"/>
                </a:lnTo>
                <a:lnTo>
                  <a:pt x="7908674" y="48864"/>
                </a:lnTo>
                <a:lnTo>
                  <a:pt x="7850581" y="42184"/>
                </a:lnTo>
                <a:lnTo>
                  <a:pt x="7728937" y="30056"/>
                </a:lnTo>
                <a:lnTo>
                  <a:pt x="7601062" y="19723"/>
                </a:lnTo>
                <a:lnTo>
                  <a:pt x="7468209" y="11369"/>
                </a:lnTo>
                <a:lnTo>
                  <a:pt x="7331630" y="5174"/>
                </a:lnTo>
                <a:lnTo>
                  <a:pt x="7192580" y="1324"/>
                </a:lnTo>
                <a:lnTo>
                  <a:pt x="7122519" y="334"/>
                </a:lnTo>
                <a:lnTo>
                  <a:pt x="7052309" y="0"/>
                </a:lnTo>
                <a:close/>
              </a:path>
            </a:pathLst>
          </a:custGeom>
          <a:solidFill>
            <a:srgbClr val="00AF4F">
              <a:alpha val="69999"/>
            </a:srgbClr>
          </a:solidFill>
        </p:spPr>
        <p:txBody>
          <a:bodyPr wrap="square" lIns="0" tIns="0" rIns="0" bIns="0" rtlCol="0"/>
          <a:lstStyle/>
          <a:p>
            <a:endParaRPr/>
          </a:p>
        </p:txBody>
      </p:sp>
      <p:sp>
        <p:nvSpPr>
          <p:cNvPr id="13" name="object 13"/>
          <p:cNvSpPr/>
          <p:nvPr/>
        </p:nvSpPr>
        <p:spPr>
          <a:xfrm>
            <a:off x="1981200" y="4876800"/>
            <a:ext cx="8458200" cy="1629410"/>
          </a:xfrm>
          <a:custGeom>
            <a:avLst/>
            <a:gdLst/>
            <a:ahLst/>
            <a:cxnLst/>
            <a:rect l="l" t="t" r="r" b="b"/>
            <a:pathLst>
              <a:path w="8458200" h="1629409">
                <a:moveTo>
                  <a:pt x="1405889" y="0"/>
                </a:moveTo>
                <a:lnTo>
                  <a:pt x="1335562" y="334"/>
                </a:lnTo>
                <a:lnTo>
                  <a:pt x="1265398" y="1324"/>
                </a:lnTo>
                <a:lnTo>
                  <a:pt x="1195555" y="2945"/>
                </a:lnTo>
                <a:lnTo>
                  <a:pt x="1126187" y="5174"/>
                </a:lnTo>
                <a:lnTo>
                  <a:pt x="1057451" y="7990"/>
                </a:lnTo>
                <a:lnTo>
                  <a:pt x="989502" y="11369"/>
                </a:lnTo>
                <a:lnTo>
                  <a:pt x="922497" y="15287"/>
                </a:lnTo>
                <a:lnTo>
                  <a:pt x="856590" y="19723"/>
                </a:lnTo>
                <a:lnTo>
                  <a:pt x="791938" y="24654"/>
                </a:lnTo>
                <a:lnTo>
                  <a:pt x="728697" y="30056"/>
                </a:lnTo>
                <a:lnTo>
                  <a:pt x="667022" y="35907"/>
                </a:lnTo>
                <a:lnTo>
                  <a:pt x="607070" y="42184"/>
                </a:lnTo>
                <a:lnTo>
                  <a:pt x="548995" y="48864"/>
                </a:lnTo>
                <a:lnTo>
                  <a:pt x="492954" y="55924"/>
                </a:lnTo>
                <a:lnTo>
                  <a:pt x="439102" y="63341"/>
                </a:lnTo>
                <a:lnTo>
                  <a:pt x="387596" y="71092"/>
                </a:lnTo>
                <a:lnTo>
                  <a:pt x="338590" y="79156"/>
                </a:lnTo>
                <a:lnTo>
                  <a:pt x="292242" y="87508"/>
                </a:lnTo>
                <a:lnTo>
                  <a:pt x="248706" y="96125"/>
                </a:lnTo>
                <a:lnTo>
                  <a:pt x="208138" y="104986"/>
                </a:lnTo>
                <a:lnTo>
                  <a:pt x="170695" y="114067"/>
                </a:lnTo>
                <a:lnTo>
                  <a:pt x="105804" y="132798"/>
                </a:lnTo>
                <a:lnTo>
                  <a:pt x="55280" y="152135"/>
                </a:lnTo>
                <a:lnTo>
                  <a:pt x="20368" y="171895"/>
                </a:lnTo>
                <a:lnTo>
                  <a:pt x="0" y="201930"/>
                </a:lnTo>
                <a:lnTo>
                  <a:pt x="0" y="354330"/>
                </a:lnTo>
                <a:lnTo>
                  <a:pt x="0" y="506730"/>
                </a:lnTo>
                <a:lnTo>
                  <a:pt x="0" y="712469"/>
                </a:lnTo>
                <a:lnTo>
                  <a:pt x="0" y="864869"/>
                </a:lnTo>
                <a:lnTo>
                  <a:pt x="0" y="1017269"/>
                </a:lnTo>
                <a:lnTo>
                  <a:pt x="2315" y="1027303"/>
                </a:lnTo>
                <a:lnTo>
                  <a:pt x="35794" y="1057225"/>
                </a:lnTo>
                <a:lnTo>
                  <a:pt x="78668" y="1076797"/>
                </a:lnTo>
                <a:lnTo>
                  <a:pt x="136532" y="1095854"/>
                </a:lnTo>
                <a:lnTo>
                  <a:pt x="208138" y="1114213"/>
                </a:lnTo>
                <a:lnTo>
                  <a:pt x="248706" y="1123074"/>
                </a:lnTo>
                <a:lnTo>
                  <a:pt x="292242" y="1131691"/>
                </a:lnTo>
                <a:lnTo>
                  <a:pt x="338590" y="1140043"/>
                </a:lnTo>
                <a:lnTo>
                  <a:pt x="387596" y="1148107"/>
                </a:lnTo>
                <a:lnTo>
                  <a:pt x="439102" y="1155858"/>
                </a:lnTo>
                <a:lnTo>
                  <a:pt x="492954" y="1163275"/>
                </a:lnTo>
                <a:lnTo>
                  <a:pt x="548995" y="1170335"/>
                </a:lnTo>
                <a:lnTo>
                  <a:pt x="607070" y="1177015"/>
                </a:lnTo>
                <a:lnTo>
                  <a:pt x="667022" y="1183292"/>
                </a:lnTo>
                <a:lnTo>
                  <a:pt x="728697" y="1189143"/>
                </a:lnTo>
                <a:lnTo>
                  <a:pt x="791938" y="1194545"/>
                </a:lnTo>
                <a:lnTo>
                  <a:pt x="856590" y="1199476"/>
                </a:lnTo>
                <a:lnTo>
                  <a:pt x="922497" y="1203912"/>
                </a:lnTo>
                <a:lnTo>
                  <a:pt x="989502" y="1207830"/>
                </a:lnTo>
                <a:lnTo>
                  <a:pt x="1057451" y="1211209"/>
                </a:lnTo>
                <a:lnTo>
                  <a:pt x="1126187" y="1214025"/>
                </a:lnTo>
                <a:lnTo>
                  <a:pt x="1195555" y="1216254"/>
                </a:lnTo>
                <a:lnTo>
                  <a:pt x="1265398" y="1217875"/>
                </a:lnTo>
                <a:lnTo>
                  <a:pt x="1335562" y="1218865"/>
                </a:lnTo>
                <a:lnTo>
                  <a:pt x="1405889" y="1219200"/>
                </a:lnTo>
                <a:lnTo>
                  <a:pt x="1189989" y="1629410"/>
                </a:lnTo>
                <a:lnTo>
                  <a:pt x="3511550" y="1219200"/>
                </a:lnTo>
                <a:lnTo>
                  <a:pt x="4945380" y="1219200"/>
                </a:lnTo>
                <a:lnTo>
                  <a:pt x="5998210" y="1219200"/>
                </a:lnTo>
                <a:lnTo>
                  <a:pt x="7052309" y="1219200"/>
                </a:lnTo>
                <a:lnTo>
                  <a:pt x="7122519" y="1218865"/>
                </a:lnTo>
                <a:lnTo>
                  <a:pt x="7192580" y="1217875"/>
                </a:lnTo>
                <a:lnTo>
                  <a:pt x="7262336" y="1216254"/>
                </a:lnTo>
                <a:lnTo>
                  <a:pt x="7331630" y="1214025"/>
                </a:lnTo>
                <a:lnTo>
                  <a:pt x="7400307" y="1211209"/>
                </a:lnTo>
                <a:lnTo>
                  <a:pt x="7468209" y="1207830"/>
                </a:lnTo>
                <a:lnTo>
                  <a:pt x="7535180" y="1203912"/>
                </a:lnTo>
                <a:lnTo>
                  <a:pt x="7601062" y="1199476"/>
                </a:lnTo>
                <a:lnTo>
                  <a:pt x="7665700" y="1194545"/>
                </a:lnTo>
                <a:lnTo>
                  <a:pt x="7728937" y="1189143"/>
                </a:lnTo>
                <a:lnTo>
                  <a:pt x="7790616" y="1183292"/>
                </a:lnTo>
                <a:lnTo>
                  <a:pt x="7850581" y="1177015"/>
                </a:lnTo>
                <a:lnTo>
                  <a:pt x="7908674" y="1170335"/>
                </a:lnTo>
                <a:lnTo>
                  <a:pt x="7964740" y="1163275"/>
                </a:lnTo>
                <a:lnTo>
                  <a:pt x="8018621" y="1155858"/>
                </a:lnTo>
                <a:lnTo>
                  <a:pt x="8070161" y="1148107"/>
                </a:lnTo>
                <a:lnTo>
                  <a:pt x="8119203" y="1140043"/>
                </a:lnTo>
                <a:lnTo>
                  <a:pt x="8165592" y="1131691"/>
                </a:lnTo>
                <a:lnTo>
                  <a:pt x="8209169" y="1123074"/>
                </a:lnTo>
                <a:lnTo>
                  <a:pt x="8249778" y="1114213"/>
                </a:lnTo>
                <a:lnTo>
                  <a:pt x="8287264" y="1105132"/>
                </a:lnTo>
                <a:lnTo>
                  <a:pt x="8352236" y="1086401"/>
                </a:lnTo>
                <a:lnTo>
                  <a:pt x="8402831" y="1067064"/>
                </a:lnTo>
                <a:lnTo>
                  <a:pt x="8437797" y="1047304"/>
                </a:lnTo>
                <a:lnTo>
                  <a:pt x="8458200" y="1017269"/>
                </a:lnTo>
                <a:lnTo>
                  <a:pt x="8458200" y="864869"/>
                </a:lnTo>
                <a:lnTo>
                  <a:pt x="8458200" y="712469"/>
                </a:lnTo>
                <a:lnTo>
                  <a:pt x="8458200" y="506730"/>
                </a:lnTo>
                <a:lnTo>
                  <a:pt x="8458200" y="354330"/>
                </a:lnTo>
                <a:lnTo>
                  <a:pt x="8458200" y="201930"/>
                </a:lnTo>
                <a:lnTo>
                  <a:pt x="8455880" y="191896"/>
                </a:lnTo>
                <a:lnTo>
                  <a:pt x="8422346" y="161974"/>
                </a:lnTo>
                <a:lnTo>
                  <a:pt x="8379409" y="142402"/>
                </a:lnTo>
                <a:lnTo>
                  <a:pt x="8321468" y="123345"/>
                </a:lnTo>
                <a:lnTo>
                  <a:pt x="8249778" y="104986"/>
                </a:lnTo>
                <a:lnTo>
                  <a:pt x="8209169" y="96125"/>
                </a:lnTo>
                <a:lnTo>
                  <a:pt x="8165592" y="87508"/>
                </a:lnTo>
                <a:lnTo>
                  <a:pt x="8119203" y="79156"/>
                </a:lnTo>
                <a:lnTo>
                  <a:pt x="8070161" y="71092"/>
                </a:lnTo>
                <a:lnTo>
                  <a:pt x="8018621" y="63341"/>
                </a:lnTo>
                <a:lnTo>
                  <a:pt x="7964740" y="55924"/>
                </a:lnTo>
                <a:lnTo>
                  <a:pt x="7908674" y="48864"/>
                </a:lnTo>
                <a:lnTo>
                  <a:pt x="7850581" y="42184"/>
                </a:lnTo>
                <a:lnTo>
                  <a:pt x="7790616" y="35907"/>
                </a:lnTo>
                <a:lnTo>
                  <a:pt x="7728937" y="30056"/>
                </a:lnTo>
                <a:lnTo>
                  <a:pt x="7665700" y="24654"/>
                </a:lnTo>
                <a:lnTo>
                  <a:pt x="7601062" y="19723"/>
                </a:lnTo>
                <a:lnTo>
                  <a:pt x="7535180" y="15287"/>
                </a:lnTo>
                <a:lnTo>
                  <a:pt x="7468209" y="11369"/>
                </a:lnTo>
                <a:lnTo>
                  <a:pt x="7400307" y="7990"/>
                </a:lnTo>
                <a:lnTo>
                  <a:pt x="7331630" y="5174"/>
                </a:lnTo>
                <a:lnTo>
                  <a:pt x="7262336" y="2945"/>
                </a:lnTo>
                <a:lnTo>
                  <a:pt x="7192580" y="1324"/>
                </a:lnTo>
                <a:lnTo>
                  <a:pt x="7122519" y="334"/>
                </a:lnTo>
                <a:lnTo>
                  <a:pt x="7052309" y="0"/>
                </a:lnTo>
                <a:lnTo>
                  <a:pt x="5998210" y="0"/>
                </a:lnTo>
                <a:lnTo>
                  <a:pt x="4945380" y="0"/>
                </a:lnTo>
                <a:lnTo>
                  <a:pt x="3511550" y="0"/>
                </a:lnTo>
                <a:lnTo>
                  <a:pt x="2458720" y="0"/>
                </a:lnTo>
                <a:lnTo>
                  <a:pt x="1405889" y="0"/>
                </a:lnTo>
                <a:close/>
              </a:path>
            </a:pathLst>
          </a:custGeom>
          <a:ln w="25518">
            <a:solidFill>
              <a:srgbClr val="000000"/>
            </a:solidFill>
          </a:ln>
        </p:spPr>
        <p:txBody>
          <a:bodyPr wrap="square" lIns="0" tIns="0" rIns="0" bIns="0" rtlCol="0"/>
          <a:lstStyle/>
          <a:p>
            <a:endParaRPr/>
          </a:p>
        </p:txBody>
      </p:sp>
      <p:sp>
        <p:nvSpPr>
          <p:cNvPr id="14" name="object 14"/>
          <p:cNvSpPr/>
          <p:nvPr/>
        </p:nvSpPr>
        <p:spPr>
          <a:xfrm>
            <a:off x="1981200" y="48768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5" name="object 15"/>
          <p:cNvSpPr/>
          <p:nvPr/>
        </p:nvSpPr>
        <p:spPr>
          <a:xfrm>
            <a:off x="10439400" y="60960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6" name="object 16"/>
          <p:cNvSpPr txBox="1"/>
          <p:nvPr/>
        </p:nvSpPr>
        <p:spPr>
          <a:xfrm>
            <a:off x="2971801" y="5138420"/>
            <a:ext cx="6747932" cy="689932"/>
          </a:xfrm>
          <a:prstGeom prst="rect">
            <a:avLst/>
          </a:prstGeom>
        </p:spPr>
        <p:txBody>
          <a:bodyPr vert="horz" wrap="square" lIns="0" tIns="12700" rIns="0" bIns="0" rtlCol="0">
            <a:spAutoFit/>
          </a:bodyPr>
          <a:lstStyle/>
          <a:p>
            <a:pPr marL="12700" marR="5080" indent="763270">
              <a:spcBef>
                <a:spcPts val="100"/>
              </a:spcBef>
            </a:pPr>
            <a:r>
              <a:rPr sz="2200" spc="-5" dirty="0">
                <a:latin typeface="Comic Sans MS"/>
                <a:cs typeface="Comic Sans MS"/>
              </a:rPr>
              <a:t>The hash of the </a:t>
            </a:r>
            <a:r>
              <a:rPr sz="2200" spc="-10" dirty="0">
                <a:latin typeface="Comic Sans MS"/>
                <a:cs typeface="Comic Sans MS"/>
              </a:rPr>
              <a:t>zero-length </a:t>
            </a:r>
            <a:r>
              <a:rPr sz="2200" spc="-5" dirty="0">
                <a:latin typeface="Comic Sans MS"/>
                <a:cs typeface="Comic Sans MS"/>
              </a:rPr>
              <a:t>string </a:t>
            </a:r>
            <a:r>
              <a:rPr sz="2200" spc="-10" dirty="0">
                <a:latin typeface="Comic Sans MS"/>
                <a:cs typeface="Comic Sans MS"/>
              </a:rPr>
              <a:t>is:  </a:t>
            </a:r>
            <a:r>
              <a:rPr sz="2200" spc="-5" dirty="0">
                <a:latin typeface="Comic Sans MS"/>
                <a:cs typeface="Comic Sans MS"/>
              </a:rPr>
              <a:t>MD</a:t>
            </a:r>
            <a:r>
              <a:rPr lang="en-US" sz="2200" spc="-5" dirty="0">
                <a:latin typeface="Comic Sans MS"/>
                <a:cs typeface="Comic Sans MS"/>
              </a:rPr>
              <a:t>2</a:t>
            </a:r>
            <a:r>
              <a:rPr sz="2200" spc="-5" dirty="0">
                <a:latin typeface="Comic Sans MS"/>
                <a:cs typeface="Comic Sans MS"/>
              </a:rPr>
              <a:t>("") </a:t>
            </a:r>
            <a:r>
              <a:rPr sz="2200" dirty="0">
                <a:latin typeface="Comic Sans MS"/>
                <a:cs typeface="Comic Sans MS"/>
              </a:rPr>
              <a:t>=</a:t>
            </a:r>
            <a:r>
              <a:rPr lang="en-US" sz="2200" spc="-30" dirty="0">
                <a:latin typeface="Comic Sans MS"/>
                <a:cs typeface="Comic Sans MS"/>
              </a:rPr>
              <a:t> </a:t>
            </a:r>
            <a:r>
              <a:rPr lang="en-US" sz="2200" spc="-5" dirty="0">
                <a:solidFill>
                  <a:srgbClr val="FF0000"/>
                </a:solidFill>
                <a:latin typeface="Comic Sans MS"/>
                <a:cs typeface="Comic Sans MS"/>
              </a:rPr>
              <a:t>8350e5a3e24c153df2275c9f80692773</a:t>
            </a:r>
            <a:endParaRPr sz="2200" dirty="0">
              <a:latin typeface="Comic Sans MS"/>
              <a:cs typeface="Comic Sans MS"/>
            </a:endParaRPr>
          </a:p>
        </p:txBody>
      </p:sp>
    </p:spTree>
    <p:extLst>
      <p:ext uri="{BB962C8B-B14F-4D97-AF65-F5344CB8AC3E}">
        <p14:creationId xmlns:p14="http://schemas.microsoft.com/office/powerpoint/2010/main" val="72777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2360" y="126912"/>
            <a:ext cx="5818268" cy="688424"/>
          </a:xfrm>
          <a:prstGeom prst="rect">
            <a:avLst/>
          </a:prstGeom>
        </p:spPr>
        <p:txBody>
          <a:bodyPr vert="horz" wrap="square" lIns="0" tIns="11206" rIns="0" bIns="0" rtlCol="0" anchor="ctr">
            <a:spAutoFit/>
          </a:bodyPr>
          <a:lstStyle/>
          <a:p>
            <a:pPr marL="11206">
              <a:lnSpc>
                <a:spcPct val="100000"/>
              </a:lnSpc>
              <a:spcBef>
                <a:spcPts val="88"/>
              </a:spcBef>
            </a:pPr>
            <a:r>
              <a:rPr spc="-4" dirty="0"/>
              <a:t>MD2 Algorithm</a:t>
            </a:r>
            <a:r>
              <a:rPr spc="-13" dirty="0"/>
              <a:t> </a:t>
            </a:r>
            <a:r>
              <a:rPr spc="-4" dirty="0"/>
              <a:t>Steps</a:t>
            </a:r>
            <a:endParaRPr dirty="0"/>
          </a:p>
        </p:txBody>
      </p:sp>
      <p:sp>
        <p:nvSpPr>
          <p:cNvPr id="3" name="object 3"/>
          <p:cNvSpPr txBox="1"/>
          <p:nvPr/>
        </p:nvSpPr>
        <p:spPr>
          <a:xfrm>
            <a:off x="1733998" y="1489086"/>
            <a:ext cx="7096684" cy="2599920"/>
          </a:xfrm>
          <a:prstGeom prst="rect">
            <a:avLst/>
          </a:prstGeom>
        </p:spPr>
        <p:txBody>
          <a:bodyPr vert="horz" wrap="square" lIns="0" tIns="86846" rIns="0" bIns="0" rtlCol="0">
            <a:spAutoFit/>
          </a:bodyPr>
          <a:lstStyle/>
          <a:p>
            <a:pPr marL="324428" indent="-313221">
              <a:spcBef>
                <a:spcPts val="684"/>
              </a:spcBef>
              <a:buAutoNum type="arabicPeriod"/>
              <a:tabLst>
                <a:tab pos="324428" algn="l"/>
              </a:tabLst>
            </a:pPr>
            <a:r>
              <a:rPr sz="2471" spc="-4" dirty="0">
                <a:latin typeface="Times New Roman"/>
                <a:cs typeface="Times New Roman"/>
              </a:rPr>
              <a:t>Padding: Message is padded to make it 16n</a:t>
            </a:r>
            <a:r>
              <a:rPr sz="2471" spc="-22" dirty="0">
                <a:latin typeface="Times New Roman"/>
                <a:cs typeface="Times New Roman"/>
              </a:rPr>
              <a:t> </a:t>
            </a:r>
            <a:r>
              <a:rPr sz="2471" spc="-4" dirty="0">
                <a:latin typeface="Times New Roman"/>
                <a:cs typeface="Times New Roman"/>
              </a:rPr>
              <a:t>octets.</a:t>
            </a:r>
            <a:endParaRPr sz="2471">
              <a:latin typeface="Times New Roman"/>
              <a:cs typeface="Times New Roman"/>
            </a:endParaRPr>
          </a:p>
          <a:p>
            <a:pPr marL="313781" marR="506533" indent="-302575">
              <a:spcBef>
                <a:spcPts val="600"/>
              </a:spcBef>
              <a:buAutoNum type="arabicPeriod"/>
              <a:tabLst>
                <a:tab pos="324988" algn="l"/>
              </a:tabLst>
            </a:pPr>
            <a:r>
              <a:rPr sz="2471" spc="-4" dirty="0">
                <a:latin typeface="Times New Roman"/>
                <a:cs typeface="Times New Roman"/>
              </a:rPr>
              <a:t>Checksum: </a:t>
            </a:r>
            <a:r>
              <a:rPr sz="2471" dirty="0">
                <a:latin typeface="Times New Roman"/>
                <a:cs typeface="Times New Roman"/>
              </a:rPr>
              <a:t>A </a:t>
            </a:r>
            <a:r>
              <a:rPr sz="2471" spc="-4" dirty="0">
                <a:latin typeface="Times New Roman"/>
                <a:cs typeface="Times New Roman"/>
              </a:rPr>
              <a:t>16 octet checksum is computed and  appended</a:t>
            </a:r>
            <a:endParaRPr sz="2471">
              <a:latin typeface="Times New Roman"/>
              <a:cs typeface="Times New Roman"/>
            </a:endParaRPr>
          </a:p>
          <a:p>
            <a:pPr marL="324428" indent="-313781">
              <a:spcBef>
                <a:spcPts val="596"/>
              </a:spcBef>
              <a:buAutoNum type="arabicPeriod"/>
              <a:tabLst>
                <a:tab pos="324988" algn="l"/>
              </a:tabLst>
            </a:pPr>
            <a:r>
              <a:rPr sz="2471" spc="-4" dirty="0">
                <a:latin typeface="Times New Roman"/>
                <a:cs typeface="Times New Roman"/>
              </a:rPr>
              <a:t>Final Pass: 16(n+1) octets are hashed using 18</a:t>
            </a:r>
            <a:r>
              <a:rPr sz="2471" spc="-13" dirty="0">
                <a:latin typeface="Times New Roman"/>
                <a:cs typeface="Times New Roman"/>
              </a:rPr>
              <a:t> </a:t>
            </a:r>
            <a:r>
              <a:rPr sz="2471" spc="-4" dirty="0">
                <a:latin typeface="Times New Roman"/>
                <a:cs typeface="Times New Roman"/>
              </a:rPr>
              <a:t>rounds</a:t>
            </a:r>
            <a:endParaRPr sz="2471">
              <a:latin typeface="Times New Roman"/>
              <a:cs typeface="Times New Roman"/>
            </a:endParaRPr>
          </a:p>
          <a:p>
            <a:pPr marL="313781" marR="1203016" indent="-313781">
              <a:spcBef>
                <a:spcPts val="600"/>
              </a:spcBef>
              <a:buClr>
                <a:srgbClr val="0E3FE6"/>
              </a:buClr>
              <a:buSzPct val="75000"/>
              <a:buFont typeface="Wingdings"/>
              <a:buChar char=""/>
              <a:tabLst>
                <a:tab pos="313781" algn="l"/>
              </a:tabLst>
            </a:pPr>
            <a:r>
              <a:rPr sz="2471" spc="-4" dirty="0">
                <a:latin typeface="Times New Roman"/>
                <a:cs typeface="Times New Roman"/>
              </a:rPr>
              <a:t>Padding: padded bytes contain length of pad  Always pad (even if </a:t>
            </a:r>
            <a:r>
              <a:rPr sz="2471" dirty="0">
                <a:latin typeface="Times New Roman"/>
                <a:cs typeface="Times New Roman"/>
              </a:rPr>
              <a:t>a </a:t>
            </a:r>
            <a:r>
              <a:rPr sz="2471" spc="-4" dirty="0">
                <a:latin typeface="Times New Roman"/>
                <a:cs typeface="Times New Roman"/>
              </a:rPr>
              <a:t>multiple of</a:t>
            </a:r>
            <a:r>
              <a:rPr sz="2471" spc="-26" dirty="0">
                <a:latin typeface="Times New Roman"/>
                <a:cs typeface="Times New Roman"/>
              </a:rPr>
              <a:t> </a:t>
            </a:r>
            <a:r>
              <a:rPr sz="2471" spc="-4" dirty="0">
                <a:latin typeface="Times New Roman"/>
                <a:cs typeface="Times New Roman"/>
              </a:rPr>
              <a:t>16).</a:t>
            </a:r>
            <a:endParaRPr sz="2471">
              <a:latin typeface="Times New Roman"/>
              <a:cs typeface="Times New Roman"/>
            </a:endParaRPr>
          </a:p>
        </p:txBody>
      </p:sp>
      <p:sp>
        <p:nvSpPr>
          <p:cNvPr id="4" name="object 4"/>
          <p:cNvSpPr/>
          <p:nvPr/>
        </p:nvSpPr>
        <p:spPr>
          <a:xfrm>
            <a:off x="2997126" y="4541071"/>
            <a:ext cx="2088776" cy="748553"/>
          </a:xfrm>
          <a:custGeom>
            <a:avLst/>
            <a:gdLst/>
            <a:ahLst/>
            <a:cxnLst/>
            <a:rect l="l" t="t" r="r" b="b"/>
            <a:pathLst>
              <a:path w="2367279" h="848360">
                <a:moveTo>
                  <a:pt x="2366772" y="848105"/>
                </a:moveTo>
                <a:lnTo>
                  <a:pt x="2366772" y="0"/>
                </a:lnTo>
                <a:lnTo>
                  <a:pt x="0" y="0"/>
                </a:lnTo>
                <a:lnTo>
                  <a:pt x="0" y="848105"/>
                </a:lnTo>
                <a:lnTo>
                  <a:pt x="2366772" y="848105"/>
                </a:lnTo>
                <a:close/>
              </a:path>
            </a:pathLst>
          </a:custGeom>
          <a:ln w="25146">
            <a:solidFill>
              <a:srgbClr val="000000"/>
            </a:solidFill>
          </a:ln>
        </p:spPr>
        <p:txBody>
          <a:bodyPr wrap="square" lIns="0" tIns="0" rIns="0" bIns="0" rtlCol="0"/>
          <a:lstStyle/>
          <a:p>
            <a:endParaRPr sz="1588"/>
          </a:p>
        </p:txBody>
      </p:sp>
      <p:sp>
        <p:nvSpPr>
          <p:cNvPr id="5" name="object 5"/>
          <p:cNvSpPr txBox="1"/>
          <p:nvPr/>
        </p:nvSpPr>
        <p:spPr>
          <a:xfrm>
            <a:off x="3008218" y="4571552"/>
            <a:ext cx="2066365" cy="337238"/>
          </a:xfrm>
          <a:prstGeom prst="rect">
            <a:avLst/>
          </a:prstGeom>
        </p:spPr>
        <p:txBody>
          <a:bodyPr vert="horz" wrap="square" lIns="0" tIns="11206" rIns="0" bIns="0" rtlCol="0">
            <a:spAutoFit/>
          </a:bodyPr>
          <a:lstStyle/>
          <a:p>
            <a:pPr marL="81247">
              <a:spcBef>
                <a:spcPts val="88"/>
              </a:spcBef>
            </a:pPr>
            <a:r>
              <a:rPr sz="2118" spc="-4" dirty="0">
                <a:latin typeface="Times New Roman"/>
                <a:cs typeface="Times New Roman"/>
              </a:rPr>
              <a:t>Original</a:t>
            </a:r>
            <a:r>
              <a:rPr sz="2118" spc="-31" dirty="0">
                <a:latin typeface="Times New Roman"/>
                <a:cs typeface="Times New Roman"/>
              </a:rPr>
              <a:t> </a:t>
            </a:r>
            <a:r>
              <a:rPr sz="2118" spc="-9" dirty="0">
                <a:latin typeface="Times New Roman"/>
                <a:cs typeface="Times New Roman"/>
              </a:rPr>
              <a:t>Message</a:t>
            </a:r>
            <a:endParaRPr sz="2118">
              <a:latin typeface="Times New Roman"/>
              <a:cs typeface="Times New Roman"/>
            </a:endParaRPr>
          </a:p>
        </p:txBody>
      </p:sp>
      <p:sp>
        <p:nvSpPr>
          <p:cNvPr id="6" name="object 6"/>
          <p:cNvSpPr/>
          <p:nvPr/>
        </p:nvSpPr>
        <p:spPr>
          <a:xfrm>
            <a:off x="5095539" y="4541071"/>
            <a:ext cx="2636744" cy="748553"/>
          </a:xfrm>
          <a:custGeom>
            <a:avLst/>
            <a:gdLst/>
            <a:ahLst/>
            <a:cxnLst/>
            <a:rect l="l" t="t" r="r" b="b"/>
            <a:pathLst>
              <a:path w="2988309" h="848360">
                <a:moveTo>
                  <a:pt x="2987802" y="848105"/>
                </a:moveTo>
                <a:lnTo>
                  <a:pt x="2987802" y="0"/>
                </a:lnTo>
                <a:lnTo>
                  <a:pt x="0" y="0"/>
                </a:lnTo>
                <a:lnTo>
                  <a:pt x="0" y="848106"/>
                </a:lnTo>
                <a:lnTo>
                  <a:pt x="2987802" y="848105"/>
                </a:lnTo>
                <a:close/>
              </a:path>
            </a:pathLst>
          </a:custGeom>
          <a:ln w="25146">
            <a:solidFill>
              <a:srgbClr val="000000"/>
            </a:solidFill>
          </a:ln>
        </p:spPr>
        <p:txBody>
          <a:bodyPr wrap="square" lIns="0" tIns="0" rIns="0" bIns="0" rtlCol="0"/>
          <a:lstStyle/>
          <a:p>
            <a:endParaRPr sz="1588"/>
          </a:p>
        </p:txBody>
      </p:sp>
      <p:sp>
        <p:nvSpPr>
          <p:cNvPr id="7" name="object 7"/>
          <p:cNvSpPr txBox="1"/>
          <p:nvPr/>
        </p:nvSpPr>
        <p:spPr>
          <a:xfrm>
            <a:off x="5106632" y="4571552"/>
            <a:ext cx="2614332" cy="663161"/>
          </a:xfrm>
          <a:prstGeom prst="rect">
            <a:avLst/>
          </a:prstGeom>
        </p:spPr>
        <p:txBody>
          <a:bodyPr vert="horz" wrap="square" lIns="0" tIns="11206" rIns="0" bIns="0" rtlCol="0">
            <a:spAutoFit/>
          </a:bodyPr>
          <a:lstStyle/>
          <a:p>
            <a:pPr marL="81247" marR="409596">
              <a:spcBef>
                <a:spcPts val="88"/>
              </a:spcBef>
            </a:pPr>
            <a:r>
              <a:rPr sz="2118" dirty="0">
                <a:latin typeface="Times New Roman"/>
                <a:cs typeface="Times New Roman"/>
              </a:rPr>
              <a:t>R </a:t>
            </a:r>
            <a:r>
              <a:rPr sz="2118" spc="-4" dirty="0">
                <a:latin typeface="Times New Roman"/>
                <a:cs typeface="Times New Roman"/>
              </a:rPr>
              <a:t>octets (1 </a:t>
            </a:r>
            <a:r>
              <a:rPr sz="2118" u="heavy" dirty="0">
                <a:uFill>
                  <a:solidFill>
                    <a:srgbClr val="000000"/>
                  </a:solidFill>
                </a:uFill>
                <a:latin typeface="Times New Roman"/>
                <a:cs typeface="Times New Roman"/>
              </a:rPr>
              <a:t>&lt;</a:t>
            </a:r>
            <a:r>
              <a:rPr sz="2118" dirty="0">
                <a:latin typeface="Times New Roman"/>
                <a:cs typeface="Times New Roman"/>
              </a:rPr>
              <a:t> r</a:t>
            </a:r>
            <a:r>
              <a:rPr sz="2118" spc="-84" dirty="0">
                <a:latin typeface="Times New Roman"/>
                <a:cs typeface="Times New Roman"/>
              </a:rPr>
              <a:t> </a:t>
            </a:r>
            <a:r>
              <a:rPr sz="2118" u="heavy" spc="-4" dirty="0">
                <a:uFill>
                  <a:solidFill>
                    <a:srgbClr val="000000"/>
                  </a:solidFill>
                </a:uFill>
                <a:latin typeface="Times New Roman"/>
                <a:cs typeface="Times New Roman"/>
              </a:rPr>
              <a:t>&lt;</a:t>
            </a:r>
            <a:r>
              <a:rPr sz="2118" spc="-4" dirty="0">
                <a:latin typeface="Times New Roman"/>
                <a:cs typeface="Times New Roman"/>
              </a:rPr>
              <a:t>16)  each containing</a:t>
            </a:r>
            <a:r>
              <a:rPr sz="2118" spc="-31" dirty="0">
                <a:latin typeface="Times New Roman"/>
                <a:cs typeface="Times New Roman"/>
              </a:rPr>
              <a:t> </a:t>
            </a:r>
            <a:r>
              <a:rPr sz="2118" dirty="0">
                <a:latin typeface="Times New Roman"/>
                <a:cs typeface="Times New Roman"/>
              </a:rPr>
              <a:t>r</a:t>
            </a:r>
            <a:endParaRPr sz="2118">
              <a:latin typeface="Times New Roman"/>
              <a:cs typeface="Times New Roman"/>
            </a:endParaRPr>
          </a:p>
        </p:txBody>
      </p:sp>
      <p:grpSp>
        <p:nvGrpSpPr>
          <p:cNvPr id="8" name="object 8"/>
          <p:cNvGrpSpPr/>
          <p:nvPr/>
        </p:nvGrpSpPr>
        <p:grpSpPr>
          <a:xfrm>
            <a:off x="3000150" y="5531447"/>
            <a:ext cx="1160929" cy="403412"/>
            <a:chOff x="2349626" y="6268973"/>
            <a:chExt cx="1315720" cy="457200"/>
          </a:xfrm>
        </p:grpSpPr>
        <p:sp>
          <p:nvSpPr>
            <p:cNvPr id="9" name="object 9"/>
            <p:cNvSpPr/>
            <p:nvPr/>
          </p:nvSpPr>
          <p:spPr>
            <a:xfrm>
              <a:off x="2362199" y="6268973"/>
              <a:ext cx="0" cy="457200"/>
            </a:xfrm>
            <a:custGeom>
              <a:avLst/>
              <a:gdLst/>
              <a:ahLst/>
              <a:cxnLst/>
              <a:rect l="l" t="t" r="r" b="b"/>
              <a:pathLst>
                <a:path h="457200">
                  <a:moveTo>
                    <a:pt x="0" y="0"/>
                  </a:moveTo>
                  <a:lnTo>
                    <a:pt x="0" y="457200"/>
                  </a:lnTo>
                </a:path>
              </a:pathLst>
            </a:custGeom>
            <a:ln w="25146">
              <a:solidFill>
                <a:srgbClr val="000000"/>
              </a:solidFill>
            </a:ln>
          </p:spPr>
          <p:txBody>
            <a:bodyPr wrap="square" lIns="0" tIns="0" rIns="0" bIns="0" rtlCol="0"/>
            <a:lstStyle/>
            <a:p>
              <a:endParaRPr sz="1588"/>
            </a:p>
          </p:txBody>
        </p:sp>
        <p:sp>
          <p:nvSpPr>
            <p:cNvPr id="10" name="object 10"/>
            <p:cNvSpPr/>
            <p:nvPr/>
          </p:nvSpPr>
          <p:spPr>
            <a:xfrm>
              <a:off x="2500121" y="6497573"/>
              <a:ext cx="1165225" cy="0"/>
            </a:xfrm>
            <a:custGeom>
              <a:avLst/>
              <a:gdLst/>
              <a:ahLst/>
              <a:cxnLst/>
              <a:rect l="l" t="t" r="r" b="b"/>
              <a:pathLst>
                <a:path w="1165225">
                  <a:moveTo>
                    <a:pt x="0" y="0"/>
                  </a:moveTo>
                  <a:lnTo>
                    <a:pt x="1165098" y="0"/>
                  </a:lnTo>
                </a:path>
              </a:pathLst>
            </a:custGeom>
            <a:ln w="25146">
              <a:solidFill>
                <a:srgbClr val="000000"/>
              </a:solidFill>
            </a:ln>
          </p:spPr>
          <p:txBody>
            <a:bodyPr wrap="square" lIns="0" tIns="0" rIns="0" bIns="0" rtlCol="0"/>
            <a:lstStyle/>
            <a:p>
              <a:endParaRPr sz="1588"/>
            </a:p>
          </p:txBody>
        </p:sp>
        <p:sp>
          <p:nvSpPr>
            <p:cNvPr id="11" name="object 11"/>
            <p:cNvSpPr/>
            <p:nvPr/>
          </p:nvSpPr>
          <p:spPr>
            <a:xfrm>
              <a:off x="2362199" y="6428231"/>
              <a:ext cx="140335" cy="139700"/>
            </a:xfrm>
            <a:custGeom>
              <a:avLst/>
              <a:gdLst/>
              <a:ahLst/>
              <a:cxnLst/>
              <a:rect l="l" t="t" r="r" b="b"/>
              <a:pathLst>
                <a:path w="140335" h="139700">
                  <a:moveTo>
                    <a:pt x="140207" y="139445"/>
                  </a:moveTo>
                  <a:lnTo>
                    <a:pt x="140207" y="0"/>
                  </a:lnTo>
                  <a:lnTo>
                    <a:pt x="0" y="70103"/>
                  </a:lnTo>
                  <a:lnTo>
                    <a:pt x="140207" y="139445"/>
                  </a:lnTo>
                  <a:close/>
                </a:path>
              </a:pathLst>
            </a:custGeom>
            <a:solidFill>
              <a:srgbClr val="000000"/>
            </a:solidFill>
          </p:spPr>
          <p:txBody>
            <a:bodyPr wrap="square" lIns="0" tIns="0" rIns="0" bIns="0" rtlCol="0"/>
            <a:lstStyle/>
            <a:p>
              <a:endParaRPr sz="1588"/>
            </a:p>
          </p:txBody>
        </p:sp>
      </p:grpSp>
      <p:grpSp>
        <p:nvGrpSpPr>
          <p:cNvPr id="12" name="object 12"/>
          <p:cNvGrpSpPr/>
          <p:nvPr/>
        </p:nvGrpSpPr>
        <p:grpSpPr>
          <a:xfrm>
            <a:off x="6569336" y="5531447"/>
            <a:ext cx="1159809" cy="403412"/>
            <a:chOff x="6394703" y="6268973"/>
            <a:chExt cx="1314450" cy="457200"/>
          </a:xfrm>
        </p:grpSpPr>
        <p:sp>
          <p:nvSpPr>
            <p:cNvPr id="13" name="object 13"/>
            <p:cNvSpPr/>
            <p:nvPr/>
          </p:nvSpPr>
          <p:spPr>
            <a:xfrm>
              <a:off x="7696199" y="6268973"/>
              <a:ext cx="0" cy="457200"/>
            </a:xfrm>
            <a:custGeom>
              <a:avLst/>
              <a:gdLst/>
              <a:ahLst/>
              <a:cxnLst/>
              <a:rect l="l" t="t" r="r" b="b"/>
              <a:pathLst>
                <a:path h="457200">
                  <a:moveTo>
                    <a:pt x="0" y="0"/>
                  </a:moveTo>
                  <a:lnTo>
                    <a:pt x="0" y="457200"/>
                  </a:lnTo>
                </a:path>
              </a:pathLst>
            </a:custGeom>
            <a:ln w="25146">
              <a:solidFill>
                <a:srgbClr val="000000"/>
              </a:solidFill>
            </a:ln>
          </p:spPr>
          <p:txBody>
            <a:bodyPr wrap="square" lIns="0" tIns="0" rIns="0" bIns="0" rtlCol="0"/>
            <a:lstStyle/>
            <a:p>
              <a:endParaRPr sz="1588"/>
            </a:p>
          </p:txBody>
        </p:sp>
        <p:sp>
          <p:nvSpPr>
            <p:cNvPr id="14" name="object 14"/>
            <p:cNvSpPr/>
            <p:nvPr/>
          </p:nvSpPr>
          <p:spPr>
            <a:xfrm>
              <a:off x="6394703" y="6497573"/>
              <a:ext cx="1163955" cy="0"/>
            </a:xfrm>
            <a:custGeom>
              <a:avLst/>
              <a:gdLst/>
              <a:ahLst/>
              <a:cxnLst/>
              <a:rect l="l" t="t" r="r" b="b"/>
              <a:pathLst>
                <a:path w="1163954">
                  <a:moveTo>
                    <a:pt x="0" y="0"/>
                  </a:moveTo>
                  <a:lnTo>
                    <a:pt x="1163573" y="0"/>
                  </a:lnTo>
                </a:path>
              </a:pathLst>
            </a:custGeom>
            <a:ln w="25146">
              <a:solidFill>
                <a:srgbClr val="000000"/>
              </a:solidFill>
            </a:ln>
          </p:spPr>
          <p:txBody>
            <a:bodyPr wrap="square" lIns="0" tIns="0" rIns="0" bIns="0" rtlCol="0"/>
            <a:lstStyle/>
            <a:p>
              <a:endParaRPr sz="1588"/>
            </a:p>
          </p:txBody>
        </p:sp>
        <p:sp>
          <p:nvSpPr>
            <p:cNvPr id="15" name="object 15"/>
            <p:cNvSpPr/>
            <p:nvPr/>
          </p:nvSpPr>
          <p:spPr>
            <a:xfrm>
              <a:off x="7556753" y="6428231"/>
              <a:ext cx="139700" cy="139700"/>
            </a:xfrm>
            <a:custGeom>
              <a:avLst/>
              <a:gdLst/>
              <a:ahLst/>
              <a:cxnLst/>
              <a:rect l="l" t="t" r="r" b="b"/>
              <a:pathLst>
                <a:path w="139700" h="139700">
                  <a:moveTo>
                    <a:pt x="139446" y="70103"/>
                  </a:moveTo>
                  <a:lnTo>
                    <a:pt x="0" y="0"/>
                  </a:lnTo>
                  <a:lnTo>
                    <a:pt x="0" y="139446"/>
                  </a:lnTo>
                  <a:lnTo>
                    <a:pt x="139446" y="70103"/>
                  </a:lnTo>
                  <a:close/>
                </a:path>
              </a:pathLst>
            </a:custGeom>
            <a:solidFill>
              <a:srgbClr val="000000"/>
            </a:solidFill>
          </p:spPr>
          <p:txBody>
            <a:bodyPr wrap="square" lIns="0" tIns="0" rIns="0" bIns="0" rtlCol="0"/>
            <a:lstStyle/>
            <a:p>
              <a:endParaRPr sz="1588"/>
            </a:p>
          </p:txBody>
        </p:sp>
      </p:grpSp>
      <p:sp>
        <p:nvSpPr>
          <p:cNvPr id="16" name="object 16"/>
          <p:cNvSpPr txBox="1"/>
          <p:nvPr/>
        </p:nvSpPr>
        <p:spPr>
          <a:xfrm>
            <a:off x="4231116" y="5551169"/>
            <a:ext cx="2268071" cy="337238"/>
          </a:xfrm>
          <a:prstGeom prst="rect">
            <a:avLst/>
          </a:prstGeom>
        </p:spPr>
        <p:txBody>
          <a:bodyPr vert="horz" wrap="square" lIns="0" tIns="11206" rIns="0" bIns="0" rtlCol="0">
            <a:spAutoFit/>
          </a:bodyPr>
          <a:lstStyle/>
          <a:p>
            <a:pPr marL="11206">
              <a:spcBef>
                <a:spcPts val="88"/>
              </a:spcBef>
            </a:pPr>
            <a:r>
              <a:rPr sz="2118" spc="-4" dirty="0">
                <a:latin typeface="Times New Roman"/>
                <a:cs typeface="Times New Roman"/>
              </a:rPr>
              <a:t>Multiple of 16</a:t>
            </a:r>
            <a:r>
              <a:rPr sz="2118" spc="-75" dirty="0">
                <a:latin typeface="Times New Roman"/>
                <a:cs typeface="Times New Roman"/>
              </a:rPr>
              <a:t> </a:t>
            </a:r>
            <a:r>
              <a:rPr sz="2118" spc="-4" dirty="0">
                <a:latin typeface="Times New Roman"/>
                <a:cs typeface="Times New Roman"/>
              </a:rPr>
              <a:t>octets</a:t>
            </a:r>
            <a:endParaRPr sz="2118">
              <a:latin typeface="Times New Roman"/>
              <a:cs typeface="Times New Roman"/>
            </a:endParaRPr>
          </a:p>
        </p:txBody>
      </p:sp>
    </p:spTree>
    <p:extLst>
      <p:ext uri="{BB962C8B-B14F-4D97-AF65-F5344CB8AC3E}">
        <p14:creationId xmlns:p14="http://schemas.microsoft.com/office/powerpoint/2010/main" val="2292994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177" y="144244"/>
            <a:ext cx="5456488" cy="688424"/>
          </a:xfrm>
          <a:prstGeom prst="rect">
            <a:avLst/>
          </a:prstGeom>
        </p:spPr>
        <p:txBody>
          <a:bodyPr vert="horz" wrap="square" lIns="0" tIns="11206" rIns="0" bIns="0" rtlCol="0" anchor="ctr">
            <a:spAutoFit/>
          </a:bodyPr>
          <a:lstStyle/>
          <a:p>
            <a:pPr marL="11206">
              <a:lnSpc>
                <a:spcPct val="100000"/>
              </a:lnSpc>
              <a:spcBef>
                <a:spcPts val="88"/>
              </a:spcBef>
            </a:pPr>
            <a:r>
              <a:rPr spc="-4" dirty="0"/>
              <a:t>Why Always</a:t>
            </a:r>
            <a:r>
              <a:rPr spc="-57" dirty="0"/>
              <a:t> </a:t>
            </a:r>
            <a:r>
              <a:rPr spc="-9" dirty="0"/>
              <a:t>Pad?</a:t>
            </a:r>
            <a:endParaRPr dirty="0"/>
          </a:p>
        </p:txBody>
      </p:sp>
      <p:sp>
        <p:nvSpPr>
          <p:cNvPr id="3" name="object 3"/>
          <p:cNvSpPr txBox="1"/>
          <p:nvPr/>
        </p:nvSpPr>
        <p:spPr>
          <a:xfrm>
            <a:off x="1913974" y="3587184"/>
            <a:ext cx="6921874" cy="2051041"/>
          </a:xfrm>
          <a:prstGeom prst="rect">
            <a:avLst/>
          </a:prstGeom>
        </p:spPr>
        <p:txBody>
          <a:bodyPr vert="horz" wrap="square" lIns="0" tIns="11206" rIns="0" bIns="0" rtlCol="0">
            <a:spAutoFit/>
          </a:bodyPr>
          <a:lstStyle/>
          <a:p>
            <a:pPr marL="313781" marR="22413" indent="-302575">
              <a:spcBef>
                <a:spcPts val="88"/>
              </a:spcBef>
              <a:buClr>
                <a:srgbClr val="0E3FE6"/>
              </a:buClr>
              <a:buSzPct val="75000"/>
              <a:buFont typeface="Wingdings"/>
              <a:buChar char=""/>
              <a:tabLst>
                <a:tab pos="313781" algn="l"/>
              </a:tabLst>
            </a:pPr>
            <a:r>
              <a:rPr sz="2471" spc="-4" dirty="0">
                <a:latin typeface="Times New Roman"/>
                <a:cs typeface="Times New Roman"/>
              </a:rPr>
              <a:t>Message </a:t>
            </a:r>
            <a:r>
              <a:rPr sz="2471" dirty="0">
                <a:latin typeface="Times New Roman"/>
                <a:cs typeface="Times New Roman"/>
              </a:rPr>
              <a:t>1 </a:t>
            </a:r>
            <a:r>
              <a:rPr sz="2471" spc="-4" dirty="0">
                <a:latin typeface="Times New Roman"/>
                <a:cs typeface="Times New Roman"/>
              </a:rPr>
              <a:t>is not </a:t>
            </a:r>
            <a:r>
              <a:rPr sz="2471" dirty="0">
                <a:latin typeface="Times New Roman"/>
                <a:cs typeface="Times New Roman"/>
              </a:rPr>
              <a:t>a </a:t>
            </a:r>
            <a:r>
              <a:rPr sz="2471" spc="-4" dirty="0">
                <a:latin typeface="Times New Roman"/>
                <a:cs typeface="Times New Roman"/>
              </a:rPr>
              <a:t>multiple of 16 and so it is padded  with 15 in 15</a:t>
            </a:r>
            <a:r>
              <a:rPr sz="2471" spc="-9" dirty="0">
                <a:latin typeface="Times New Roman"/>
                <a:cs typeface="Times New Roman"/>
              </a:rPr>
              <a:t> </a:t>
            </a:r>
            <a:r>
              <a:rPr sz="2471" spc="-4" dirty="0">
                <a:latin typeface="Times New Roman"/>
                <a:cs typeface="Times New Roman"/>
              </a:rPr>
              <a:t>bytes</a:t>
            </a:r>
            <a:endParaRPr sz="2471">
              <a:latin typeface="Times New Roman"/>
              <a:cs typeface="Times New Roman"/>
            </a:endParaRPr>
          </a:p>
          <a:p>
            <a:pPr marL="313781" indent="-302575">
              <a:spcBef>
                <a:spcPts val="600"/>
              </a:spcBef>
              <a:buClr>
                <a:srgbClr val="0E3FE6"/>
              </a:buClr>
              <a:buSzPct val="75000"/>
              <a:buFont typeface="Wingdings"/>
              <a:buChar char=""/>
              <a:tabLst>
                <a:tab pos="313781" algn="l"/>
              </a:tabLst>
            </a:pPr>
            <a:r>
              <a:rPr sz="2471" spc="-4" dirty="0">
                <a:latin typeface="Times New Roman"/>
                <a:cs typeface="Times New Roman"/>
              </a:rPr>
              <a:t>Message </a:t>
            </a:r>
            <a:r>
              <a:rPr sz="2471" dirty="0">
                <a:latin typeface="Times New Roman"/>
                <a:cs typeface="Times New Roman"/>
              </a:rPr>
              <a:t>2 </a:t>
            </a:r>
            <a:r>
              <a:rPr sz="2471" spc="-4" dirty="0">
                <a:latin typeface="Times New Roman"/>
                <a:cs typeface="Times New Roman"/>
              </a:rPr>
              <a:t>is </a:t>
            </a:r>
            <a:r>
              <a:rPr sz="2471" dirty="0">
                <a:latin typeface="Times New Roman"/>
                <a:cs typeface="Times New Roman"/>
              </a:rPr>
              <a:t>a </a:t>
            </a:r>
            <a:r>
              <a:rPr sz="2471" spc="-4" dirty="0">
                <a:latin typeface="Times New Roman"/>
                <a:cs typeface="Times New Roman"/>
              </a:rPr>
              <a:t>multiple of 16 but contains</a:t>
            </a:r>
            <a:r>
              <a:rPr sz="2471" spc="-31" dirty="0">
                <a:latin typeface="Times New Roman"/>
                <a:cs typeface="Times New Roman"/>
              </a:rPr>
              <a:t> </a:t>
            </a:r>
            <a:r>
              <a:rPr sz="2471" spc="-4" dirty="0">
                <a:latin typeface="Times New Roman"/>
                <a:cs typeface="Times New Roman"/>
              </a:rPr>
              <a:t>15</a:t>
            </a:r>
            <a:endParaRPr sz="2471">
              <a:latin typeface="Times New Roman"/>
              <a:cs typeface="Times New Roman"/>
            </a:endParaRPr>
          </a:p>
          <a:p>
            <a:pPr marL="313781" marR="4483" indent="-302575">
              <a:lnSpc>
                <a:spcPct val="101400"/>
              </a:lnSpc>
              <a:spcBef>
                <a:spcPts val="556"/>
              </a:spcBef>
              <a:buClr>
                <a:srgbClr val="0E3FE6"/>
              </a:buClr>
              <a:buSzPct val="75000"/>
              <a:buFont typeface="Wingdings"/>
              <a:buChar char=""/>
              <a:tabLst>
                <a:tab pos="313781" algn="l"/>
              </a:tabLst>
            </a:pPr>
            <a:r>
              <a:rPr sz="2471" spc="-4" dirty="0">
                <a:latin typeface="Times New Roman"/>
                <a:cs typeface="Times New Roman"/>
              </a:rPr>
              <a:t>If message </a:t>
            </a:r>
            <a:r>
              <a:rPr sz="2471" dirty="0">
                <a:latin typeface="Times New Roman"/>
                <a:cs typeface="Times New Roman"/>
              </a:rPr>
              <a:t>2 </a:t>
            </a:r>
            <a:r>
              <a:rPr sz="2471" spc="-4" dirty="0">
                <a:latin typeface="Times New Roman"/>
                <a:cs typeface="Times New Roman"/>
              </a:rPr>
              <a:t>is not padded, both these messages will  have hash. </a:t>
            </a:r>
            <a:r>
              <a:rPr sz="2471" dirty="0">
                <a:latin typeface="Symbol"/>
                <a:cs typeface="Symbol"/>
              </a:rPr>
              <a:t></a:t>
            </a:r>
            <a:r>
              <a:rPr sz="2471" dirty="0">
                <a:latin typeface="Times New Roman"/>
                <a:cs typeface="Times New Roman"/>
              </a:rPr>
              <a:t> </a:t>
            </a:r>
            <a:r>
              <a:rPr sz="2471" spc="-4" dirty="0">
                <a:latin typeface="Times New Roman"/>
                <a:cs typeface="Times New Roman"/>
              </a:rPr>
              <a:t>It is trival to find</a:t>
            </a:r>
            <a:r>
              <a:rPr sz="2471" spc="-18" dirty="0">
                <a:latin typeface="Times New Roman"/>
                <a:cs typeface="Times New Roman"/>
              </a:rPr>
              <a:t> </a:t>
            </a:r>
            <a:r>
              <a:rPr sz="2471" spc="-4" dirty="0">
                <a:latin typeface="Times New Roman"/>
                <a:cs typeface="Times New Roman"/>
              </a:rPr>
              <a:t>collision.</a:t>
            </a:r>
            <a:endParaRPr sz="2471">
              <a:latin typeface="Times New Roman"/>
              <a:cs typeface="Times New Roman"/>
            </a:endParaRPr>
          </a:p>
        </p:txBody>
      </p:sp>
      <p:sp>
        <p:nvSpPr>
          <p:cNvPr id="4" name="object 4"/>
          <p:cNvSpPr/>
          <p:nvPr/>
        </p:nvSpPr>
        <p:spPr>
          <a:xfrm>
            <a:off x="3258457" y="1820688"/>
            <a:ext cx="3294529" cy="605118"/>
          </a:xfrm>
          <a:custGeom>
            <a:avLst/>
            <a:gdLst/>
            <a:ahLst/>
            <a:cxnLst/>
            <a:rect l="l" t="t" r="r" b="b"/>
            <a:pathLst>
              <a:path w="3733800" h="685800">
                <a:moveTo>
                  <a:pt x="3733800" y="685799"/>
                </a:moveTo>
                <a:lnTo>
                  <a:pt x="3733800" y="0"/>
                </a:lnTo>
                <a:lnTo>
                  <a:pt x="0" y="0"/>
                </a:lnTo>
                <a:lnTo>
                  <a:pt x="0" y="685800"/>
                </a:lnTo>
                <a:lnTo>
                  <a:pt x="3733800" y="685799"/>
                </a:lnTo>
                <a:close/>
              </a:path>
            </a:pathLst>
          </a:custGeom>
          <a:ln w="25146">
            <a:solidFill>
              <a:srgbClr val="000000"/>
            </a:solidFill>
          </a:ln>
        </p:spPr>
        <p:txBody>
          <a:bodyPr wrap="square" lIns="0" tIns="0" rIns="0" bIns="0" rtlCol="0"/>
          <a:lstStyle/>
          <a:p>
            <a:endParaRPr sz="1588"/>
          </a:p>
        </p:txBody>
      </p:sp>
      <p:sp>
        <p:nvSpPr>
          <p:cNvPr id="5" name="object 5"/>
          <p:cNvSpPr txBox="1"/>
          <p:nvPr/>
        </p:nvSpPr>
        <p:spPr>
          <a:xfrm>
            <a:off x="3269551" y="1941265"/>
            <a:ext cx="3272678" cy="337238"/>
          </a:xfrm>
          <a:prstGeom prst="rect">
            <a:avLst/>
          </a:prstGeom>
        </p:spPr>
        <p:txBody>
          <a:bodyPr vert="horz" wrap="square" lIns="0" tIns="11206" rIns="0" bIns="0" rtlCol="0">
            <a:spAutoFit/>
          </a:bodyPr>
          <a:lstStyle/>
          <a:p>
            <a:pPr marL="923414">
              <a:spcBef>
                <a:spcPts val="88"/>
              </a:spcBef>
            </a:pPr>
            <a:r>
              <a:rPr sz="2118" spc="-4" dirty="0">
                <a:latin typeface="Times New Roman"/>
                <a:cs typeface="Times New Roman"/>
              </a:rPr>
              <a:t>31B</a:t>
            </a:r>
            <a:r>
              <a:rPr sz="2118" spc="-13" dirty="0">
                <a:latin typeface="Times New Roman"/>
                <a:cs typeface="Times New Roman"/>
              </a:rPr>
              <a:t> </a:t>
            </a:r>
            <a:r>
              <a:rPr sz="2118" dirty="0">
                <a:latin typeface="Times New Roman"/>
                <a:cs typeface="Times New Roman"/>
              </a:rPr>
              <a:t>message</a:t>
            </a:r>
            <a:endParaRPr sz="2118">
              <a:latin typeface="Times New Roman"/>
              <a:cs typeface="Times New Roman"/>
            </a:endParaRPr>
          </a:p>
        </p:txBody>
      </p:sp>
      <p:sp>
        <p:nvSpPr>
          <p:cNvPr id="6" name="object 6"/>
          <p:cNvSpPr txBox="1"/>
          <p:nvPr/>
        </p:nvSpPr>
        <p:spPr>
          <a:xfrm>
            <a:off x="3258457" y="2694748"/>
            <a:ext cx="3294529" cy="458878"/>
          </a:xfrm>
          <a:prstGeom prst="rect">
            <a:avLst/>
          </a:prstGeom>
          <a:ln w="25146">
            <a:solidFill>
              <a:srgbClr val="000000"/>
            </a:solidFill>
          </a:ln>
        </p:spPr>
        <p:txBody>
          <a:bodyPr vert="horz" wrap="square" lIns="0" tIns="131669" rIns="0" bIns="0" rtlCol="0">
            <a:spAutoFit/>
          </a:bodyPr>
          <a:lstStyle/>
          <a:p>
            <a:pPr marL="92453">
              <a:spcBef>
                <a:spcPts val="1037"/>
              </a:spcBef>
            </a:pPr>
            <a:r>
              <a:rPr sz="2118" dirty="0">
                <a:latin typeface="Times New Roman"/>
                <a:cs typeface="Times New Roman"/>
              </a:rPr>
              <a:t>32B</a:t>
            </a:r>
            <a:r>
              <a:rPr sz="2118" spc="-4" dirty="0">
                <a:latin typeface="Times New Roman"/>
                <a:cs typeface="Times New Roman"/>
              </a:rPr>
              <a:t> Message</a:t>
            </a:r>
            <a:endParaRPr sz="2118">
              <a:latin typeface="Times New Roman"/>
              <a:cs typeface="Times New Roman"/>
            </a:endParaRPr>
          </a:p>
        </p:txBody>
      </p:sp>
      <p:sp>
        <p:nvSpPr>
          <p:cNvPr id="7" name="object 7"/>
          <p:cNvSpPr/>
          <p:nvPr/>
        </p:nvSpPr>
        <p:spPr>
          <a:xfrm>
            <a:off x="6552986" y="1820688"/>
            <a:ext cx="403412" cy="605118"/>
          </a:xfrm>
          <a:custGeom>
            <a:avLst/>
            <a:gdLst/>
            <a:ahLst/>
            <a:cxnLst/>
            <a:rect l="l" t="t" r="r" b="b"/>
            <a:pathLst>
              <a:path w="457200" h="685800">
                <a:moveTo>
                  <a:pt x="457200" y="0"/>
                </a:moveTo>
                <a:lnTo>
                  <a:pt x="0" y="0"/>
                </a:lnTo>
                <a:lnTo>
                  <a:pt x="0" y="685799"/>
                </a:lnTo>
                <a:lnTo>
                  <a:pt x="457200" y="685799"/>
                </a:lnTo>
                <a:lnTo>
                  <a:pt x="457200" y="0"/>
                </a:lnTo>
                <a:close/>
              </a:path>
            </a:pathLst>
          </a:custGeom>
          <a:ln w="25146">
            <a:solidFill>
              <a:srgbClr val="000000"/>
            </a:solidFill>
            <a:prstDash val="sysDash"/>
          </a:ln>
        </p:spPr>
        <p:txBody>
          <a:bodyPr wrap="square" lIns="0" tIns="0" rIns="0" bIns="0" rtlCol="0"/>
          <a:lstStyle/>
          <a:p>
            <a:endParaRPr sz="1588"/>
          </a:p>
        </p:txBody>
      </p:sp>
      <p:sp>
        <p:nvSpPr>
          <p:cNvPr id="8" name="object 8"/>
          <p:cNvSpPr txBox="1"/>
          <p:nvPr/>
        </p:nvSpPr>
        <p:spPr>
          <a:xfrm>
            <a:off x="6552986" y="2694748"/>
            <a:ext cx="403412" cy="492824"/>
          </a:xfrm>
          <a:prstGeom prst="rect">
            <a:avLst/>
          </a:prstGeom>
          <a:ln w="25146">
            <a:solidFill>
              <a:srgbClr val="000000"/>
            </a:solidFill>
          </a:ln>
        </p:spPr>
        <p:txBody>
          <a:bodyPr vert="horz" wrap="square" lIns="0" tIns="165287" rIns="0" bIns="0" rtlCol="0">
            <a:spAutoFit/>
          </a:bodyPr>
          <a:lstStyle/>
          <a:p>
            <a:pPr marL="119909">
              <a:spcBef>
                <a:spcPts val="1302"/>
              </a:spcBef>
            </a:pPr>
            <a:r>
              <a:rPr sz="2118" dirty="0">
                <a:latin typeface="Times New Roman"/>
                <a:cs typeface="Times New Roman"/>
              </a:rPr>
              <a:t>1</a:t>
            </a:r>
            <a:endParaRPr sz="2118">
              <a:latin typeface="Times New Roman"/>
              <a:cs typeface="Times New Roman"/>
            </a:endParaRPr>
          </a:p>
        </p:txBody>
      </p:sp>
    </p:spTree>
    <p:extLst>
      <p:ext uri="{BB962C8B-B14F-4D97-AF65-F5344CB8AC3E}">
        <p14:creationId xmlns:p14="http://schemas.microsoft.com/office/powerpoint/2010/main" val="3941849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48371" y="3216637"/>
            <a:ext cx="1376680" cy="730250"/>
          </a:xfrm>
          <a:custGeom>
            <a:avLst/>
            <a:gdLst/>
            <a:ahLst/>
            <a:cxnLst/>
            <a:rect l="l" t="t" r="r" b="b"/>
            <a:pathLst>
              <a:path w="1376679" h="730250">
                <a:moveTo>
                  <a:pt x="1254505" y="0"/>
                </a:moveTo>
                <a:lnTo>
                  <a:pt x="121665" y="0"/>
                </a:lnTo>
                <a:lnTo>
                  <a:pt x="74312" y="9562"/>
                </a:lnTo>
                <a:lnTo>
                  <a:pt x="35639" y="35639"/>
                </a:lnTo>
                <a:lnTo>
                  <a:pt x="9562" y="74312"/>
                </a:lnTo>
                <a:lnTo>
                  <a:pt x="0" y="121665"/>
                </a:lnTo>
                <a:lnTo>
                  <a:pt x="0" y="608329"/>
                </a:lnTo>
                <a:lnTo>
                  <a:pt x="9562" y="655683"/>
                </a:lnTo>
                <a:lnTo>
                  <a:pt x="35639" y="694356"/>
                </a:lnTo>
                <a:lnTo>
                  <a:pt x="74312" y="720433"/>
                </a:lnTo>
                <a:lnTo>
                  <a:pt x="121665" y="729995"/>
                </a:lnTo>
                <a:lnTo>
                  <a:pt x="1254505" y="729995"/>
                </a:lnTo>
                <a:lnTo>
                  <a:pt x="1301859" y="720433"/>
                </a:lnTo>
                <a:lnTo>
                  <a:pt x="1340532" y="694356"/>
                </a:lnTo>
                <a:lnTo>
                  <a:pt x="1366609" y="655683"/>
                </a:lnTo>
                <a:lnTo>
                  <a:pt x="1376172" y="608329"/>
                </a:lnTo>
                <a:lnTo>
                  <a:pt x="1376172" y="121665"/>
                </a:lnTo>
                <a:lnTo>
                  <a:pt x="1366609" y="74312"/>
                </a:lnTo>
                <a:lnTo>
                  <a:pt x="1340532" y="35639"/>
                </a:lnTo>
                <a:lnTo>
                  <a:pt x="1301859" y="9562"/>
                </a:lnTo>
                <a:lnTo>
                  <a:pt x="1254505" y="0"/>
                </a:lnTo>
                <a:close/>
              </a:path>
            </a:pathLst>
          </a:custGeom>
          <a:solidFill>
            <a:srgbClr val="CCCCFF"/>
          </a:solidFill>
        </p:spPr>
        <p:txBody>
          <a:bodyPr wrap="square" lIns="0" tIns="0" rIns="0" bIns="0" rtlCol="0"/>
          <a:lstStyle/>
          <a:p>
            <a:endParaRPr/>
          </a:p>
        </p:txBody>
      </p:sp>
      <p:sp>
        <p:nvSpPr>
          <p:cNvPr id="4" name="object 4"/>
          <p:cNvSpPr/>
          <p:nvPr/>
        </p:nvSpPr>
        <p:spPr>
          <a:xfrm>
            <a:off x="4848371" y="3216637"/>
            <a:ext cx="1376680" cy="730250"/>
          </a:xfrm>
          <a:custGeom>
            <a:avLst/>
            <a:gdLst/>
            <a:ahLst/>
            <a:cxnLst/>
            <a:rect l="l" t="t" r="r" b="b"/>
            <a:pathLst>
              <a:path w="1376679" h="730250">
                <a:moveTo>
                  <a:pt x="0" y="121665"/>
                </a:moveTo>
                <a:lnTo>
                  <a:pt x="9562" y="74312"/>
                </a:lnTo>
                <a:lnTo>
                  <a:pt x="35639" y="35639"/>
                </a:lnTo>
                <a:lnTo>
                  <a:pt x="74312" y="9562"/>
                </a:lnTo>
                <a:lnTo>
                  <a:pt x="121665" y="0"/>
                </a:lnTo>
                <a:lnTo>
                  <a:pt x="1254505" y="0"/>
                </a:lnTo>
                <a:lnTo>
                  <a:pt x="1301859" y="9562"/>
                </a:lnTo>
                <a:lnTo>
                  <a:pt x="1340532" y="35639"/>
                </a:lnTo>
                <a:lnTo>
                  <a:pt x="1366609" y="74312"/>
                </a:lnTo>
                <a:lnTo>
                  <a:pt x="1376172" y="121665"/>
                </a:lnTo>
                <a:lnTo>
                  <a:pt x="1376172" y="608329"/>
                </a:lnTo>
                <a:lnTo>
                  <a:pt x="1366609" y="655683"/>
                </a:lnTo>
                <a:lnTo>
                  <a:pt x="1340532" y="694356"/>
                </a:lnTo>
                <a:lnTo>
                  <a:pt x="1301859" y="720433"/>
                </a:lnTo>
                <a:lnTo>
                  <a:pt x="1254505" y="729995"/>
                </a:lnTo>
                <a:lnTo>
                  <a:pt x="121665" y="729995"/>
                </a:lnTo>
                <a:lnTo>
                  <a:pt x="74312" y="720433"/>
                </a:lnTo>
                <a:lnTo>
                  <a:pt x="35639" y="694356"/>
                </a:lnTo>
                <a:lnTo>
                  <a:pt x="9562" y="655683"/>
                </a:lnTo>
                <a:lnTo>
                  <a:pt x="0" y="608329"/>
                </a:lnTo>
                <a:lnTo>
                  <a:pt x="0" y="121665"/>
                </a:lnTo>
                <a:close/>
              </a:path>
            </a:pathLst>
          </a:custGeom>
          <a:ln w="32004">
            <a:solidFill>
              <a:srgbClr val="000000"/>
            </a:solidFill>
          </a:ln>
        </p:spPr>
        <p:txBody>
          <a:bodyPr wrap="square" lIns="0" tIns="0" rIns="0" bIns="0" rtlCol="0"/>
          <a:lstStyle/>
          <a:p>
            <a:endParaRPr/>
          </a:p>
        </p:txBody>
      </p:sp>
      <p:sp>
        <p:nvSpPr>
          <p:cNvPr id="5" name="object 5"/>
          <p:cNvSpPr txBox="1"/>
          <p:nvPr/>
        </p:nvSpPr>
        <p:spPr>
          <a:xfrm>
            <a:off x="5456448" y="3390881"/>
            <a:ext cx="180975" cy="330835"/>
          </a:xfrm>
          <a:prstGeom prst="rect">
            <a:avLst/>
          </a:prstGeom>
        </p:spPr>
        <p:txBody>
          <a:bodyPr vert="horz" wrap="square" lIns="0" tIns="13335" rIns="0" bIns="0" rtlCol="0">
            <a:spAutoFit/>
          </a:bodyPr>
          <a:lstStyle/>
          <a:p>
            <a:pPr marL="12700">
              <a:spcBef>
                <a:spcPts val="105"/>
              </a:spcBef>
            </a:pPr>
            <a:r>
              <a:rPr sz="2000" b="1" dirty="0">
                <a:latin typeface="Arial"/>
                <a:cs typeface="Arial"/>
              </a:rPr>
              <a:t>h</a:t>
            </a:r>
            <a:endParaRPr sz="2000">
              <a:latin typeface="Arial"/>
              <a:cs typeface="Arial"/>
            </a:endParaRPr>
          </a:p>
        </p:txBody>
      </p:sp>
      <p:sp>
        <p:nvSpPr>
          <p:cNvPr id="6" name="object 6"/>
          <p:cNvSpPr/>
          <p:nvPr/>
        </p:nvSpPr>
        <p:spPr>
          <a:xfrm>
            <a:off x="5475497" y="2509500"/>
            <a:ext cx="96520" cy="660400"/>
          </a:xfrm>
          <a:custGeom>
            <a:avLst/>
            <a:gdLst/>
            <a:ahLst/>
            <a:cxnLst/>
            <a:rect l="l" t="t" r="r" b="b"/>
            <a:pathLst>
              <a:path w="96520" h="660400">
                <a:moveTo>
                  <a:pt x="32003" y="563879"/>
                </a:moveTo>
                <a:lnTo>
                  <a:pt x="0" y="563879"/>
                </a:lnTo>
                <a:lnTo>
                  <a:pt x="48005" y="659891"/>
                </a:lnTo>
                <a:lnTo>
                  <a:pt x="88010" y="579882"/>
                </a:lnTo>
                <a:lnTo>
                  <a:pt x="32003" y="579882"/>
                </a:lnTo>
                <a:lnTo>
                  <a:pt x="32003" y="563879"/>
                </a:lnTo>
                <a:close/>
              </a:path>
              <a:path w="96520" h="660400">
                <a:moveTo>
                  <a:pt x="64008" y="0"/>
                </a:moveTo>
                <a:lnTo>
                  <a:pt x="32003" y="0"/>
                </a:lnTo>
                <a:lnTo>
                  <a:pt x="32003" y="579882"/>
                </a:lnTo>
                <a:lnTo>
                  <a:pt x="64008" y="579882"/>
                </a:lnTo>
                <a:lnTo>
                  <a:pt x="64008" y="0"/>
                </a:lnTo>
                <a:close/>
              </a:path>
              <a:path w="96520" h="660400">
                <a:moveTo>
                  <a:pt x="96012" y="563879"/>
                </a:moveTo>
                <a:lnTo>
                  <a:pt x="64008" y="563879"/>
                </a:lnTo>
                <a:lnTo>
                  <a:pt x="64008" y="579882"/>
                </a:lnTo>
                <a:lnTo>
                  <a:pt x="88010" y="579882"/>
                </a:lnTo>
                <a:lnTo>
                  <a:pt x="96012" y="563879"/>
                </a:lnTo>
                <a:close/>
              </a:path>
            </a:pathLst>
          </a:custGeom>
          <a:solidFill>
            <a:srgbClr val="000000"/>
          </a:solidFill>
        </p:spPr>
        <p:txBody>
          <a:bodyPr wrap="square" lIns="0" tIns="0" rIns="0" bIns="0" rtlCol="0"/>
          <a:lstStyle/>
          <a:p>
            <a:endParaRPr/>
          </a:p>
        </p:txBody>
      </p:sp>
      <p:sp>
        <p:nvSpPr>
          <p:cNvPr id="7" name="object 7"/>
          <p:cNvSpPr/>
          <p:nvPr/>
        </p:nvSpPr>
        <p:spPr>
          <a:xfrm>
            <a:off x="5493785" y="3993877"/>
            <a:ext cx="96520" cy="661670"/>
          </a:xfrm>
          <a:custGeom>
            <a:avLst/>
            <a:gdLst/>
            <a:ahLst/>
            <a:cxnLst/>
            <a:rect l="l" t="t" r="r" b="b"/>
            <a:pathLst>
              <a:path w="96520" h="661670">
                <a:moveTo>
                  <a:pt x="32003" y="565404"/>
                </a:moveTo>
                <a:lnTo>
                  <a:pt x="0" y="565404"/>
                </a:lnTo>
                <a:lnTo>
                  <a:pt x="48005" y="661416"/>
                </a:lnTo>
                <a:lnTo>
                  <a:pt x="88011" y="581406"/>
                </a:lnTo>
                <a:lnTo>
                  <a:pt x="32003" y="581406"/>
                </a:lnTo>
                <a:lnTo>
                  <a:pt x="32003" y="565404"/>
                </a:lnTo>
                <a:close/>
              </a:path>
              <a:path w="96520" h="661670">
                <a:moveTo>
                  <a:pt x="64008" y="0"/>
                </a:moveTo>
                <a:lnTo>
                  <a:pt x="32003" y="0"/>
                </a:lnTo>
                <a:lnTo>
                  <a:pt x="32003" y="581406"/>
                </a:lnTo>
                <a:lnTo>
                  <a:pt x="64008" y="581406"/>
                </a:lnTo>
                <a:lnTo>
                  <a:pt x="64008" y="0"/>
                </a:lnTo>
                <a:close/>
              </a:path>
              <a:path w="96520" h="661670">
                <a:moveTo>
                  <a:pt x="96012" y="565404"/>
                </a:moveTo>
                <a:lnTo>
                  <a:pt x="64008" y="565404"/>
                </a:lnTo>
                <a:lnTo>
                  <a:pt x="64008" y="581406"/>
                </a:lnTo>
                <a:lnTo>
                  <a:pt x="88011" y="581406"/>
                </a:lnTo>
                <a:lnTo>
                  <a:pt x="96012" y="565404"/>
                </a:lnTo>
                <a:close/>
              </a:path>
            </a:pathLst>
          </a:custGeom>
          <a:solidFill>
            <a:srgbClr val="000000"/>
          </a:solidFill>
        </p:spPr>
        <p:txBody>
          <a:bodyPr wrap="square" lIns="0" tIns="0" rIns="0" bIns="0" rtlCol="0"/>
          <a:lstStyle/>
          <a:p>
            <a:endParaRPr/>
          </a:p>
        </p:txBody>
      </p:sp>
      <p:sp>
        <p:nvSpPr>
          <p:cNvPr id="8" name="object 8"/>
          <p:cNvSpPr txBox="1"/>
          <p:nvPr/>
        </p:nvSpPr>
        <p:spPr>
          <a:xfrm>
            <a:off x="4467371" y="2107166"/>
            <a:ext cx="2048510" cy="309699"/>
          </a:xfrm>
          <a:prstGeom prst="rect">
            <a:avLst/>
          </a:prstGeom>
          <a:solidFill>
            <a:srgbClr val="99CCFF"/>
          </a:solidFill>
          <a:ln w="32003">
            <a:solidFill>
              <a:srgbClr val="000000"/>
            </a:solidFill>
          </a:ln>
        </p:spPr>
        <p:txBody>
          <a:bodyPr vert="horz" wrap="square" lIns="0" tIns="32384" rIns="0" bIns="0" rtlCol="0">
            <a:spAutoFit/>
          </a:bodyPr>
          <a:lstStyle/>
          <a:p>
            <a:pPr marL="86995" algn="ctr">
              <a:spcBef>
                <a:spcPts val="254"/>
              </a:spcBef>
            </a:pPr>
            <a:r>
              <a:rPr b="1" spc="-5" dirty="0">
                <a:latin typeface="Arial"/>
                <a:cs typeface="Arial"/>
              </a:rPr>
              <a:t>m</a:t>
            </a:r>
            <a:r>
              <a:rPr b="1" spc="-7" baseline="-20833" dirty="0">
                <a:latin typeface="Arial"/>
                <a:cs typeface="Arial"/>
              </a:rPr>
              <a:t>i</a:t>
            </a:r>
            <a:endParaRPr baseline="-20833">
              <a:latin typeface="Arial"/>
              <a:cs typeface="Arial"/>
            </a:endParaRPr>
          </a:p>
        </p:txBody>
      </p:sp>
      <p:sp>
        <p:nvSpPr>
          <p:cNvPr id="9" name="object 9"/>
          <p:cNvSpPr txBox="1"/>
          <p:nvPr/>
        </p:nvSpPr>
        <p:spPr>
          <a:xfrm>
            <a:off x="5051065" y="4688821"/>
            <a:ext cx="939165" cy="327654"/>
          </a:xfrm>
          <a:prstGeom prst="rect">
            <a:avLst/>
          </a:prstGeom>
          <a:solidFill>
            <a:srgbClr val="FF99CC"/>
          </a:solidFill>
          <a:ln w="32003">
            <a:solidFill>
              <a:srgbClr val="000000"/>
            </a:solidFill>
          </a:ln>
        </p:spPr>
        <p:txBody>
          <a:bodyPr vert="horz" wrap="square" lIns="0" tIns="50165" rIns="0" bIns="0" rtlCol="0">
            <a:spAutoFit/>
          </a:bodyPr>
          <a:lstStyle/>
          <a:p>
            <a:pPr marL="208915">
              <a:spcBef>
                <a:spcPts val="395"/>
              </a:spcBef>
            </a:pPr>
            <a:r>
              <a:rPr b="1" spc="-5" dirty="0">
                <a:latin typeface="Arial"/>
                <a:cs typeface="Arial"/>
              </a:rPr>
              <a:t>h(m</a:t>
            </a:r>
            <a:r>
              <a:rPr b="1" spc="-7" baseline="-20833" dirty="0">
                <a:latin typeface="Arial"/>
                <a:cs typeface="Arial"/>
              </a:rPr>
              <a:t>i</a:t>
            </a:r>
            <a:r>
              <a:rPr b="1" spc="-5" dirty="0">
                <a:latin typeface="Arial"/>
                <a:cs typeface="Arial"/>
              </a:rPr>
              <a:t>)</a:t>
            </a:r>
            <a:endParaRPr>
              <a:latin typeface="Arial"/>
              <a:cs typeface="Arial"/>
            </a:endParaRPr>
          </a:p>
        </p:txBody>
      </p:sp>
      <p:sp>
        <p:nvSpPr>
          <p:cNvPr id="10" name="object 10"/>
          <p:cNvSpPr txBox="1"/>
          <p:nvPr/>
        </p:nvSpPr>
        <p:spPr>
          <a:xfrm>
            <a:off x="1884141" y="2150345"/>
            <a:ext cx="1790064" cy="1013460"/>
          </a:xfrm>
          <a:prstGeom prst="rect">
            <a:avLst/>
          </a:prstGeom>
        </p:spPr>
        <p:txBody>
          <a:bodyPr vert="horz" wrap="square" lIns="0" tIns="12700" rIns="0" bIns="0" rtlCol="0">
            <a:spAutoFit/>
          </a:bodyPr>
          <a:lstStyle/>
          <a:p>
            <a:pPr marL="12700" marR="5080" indent="446405">
              <a:lnSpc>
                <a:spcPct val="120000"/>
              </a:lnSpc>
              <a:spcBef>
                <a:spcPts val="100"/>
              </a:spcBef>
            </a:pPr>
            <a:r>
              <a:rPr b="1" spc="-10" dirty="0">
                <a:solidFill>
                  <a:srgbClr val="FF0000"/>
                </a:solidFill>
                <a:latin typeface="Arial"/>
                <a:cs typeface="Arial"/>
              </a:rPr>
              <a:t>Given </a:t>
            </a:r>
            <a:r>
              <a:rPr b="1" spc="-80" dirty="0">
                <a:solidFill>
                  <a:srgbClr val="FF0000"/>
                </a:solidFill>
                <a:latin typeface="Arial"/>
                <a:cs typeface="Arial"/>
              </a:rPr>
              <a:t>y,  </a:t>
            </a:r>
            <a:r>
              <a:rPr b="1" dirty="0">
                <a:solidFill>
                  <a:srgbClr val="FF0000"/>
                </a:solidFill>
                <a:latin typeface="Arial"/>
                <a:cs typeface="Arial"/>
              </a:rPr>
              <a:t>find </a:t>
            </a:r>
            <a:r>
              <a:rPr b="1" spc="-5" dirty="0">
                <a:solidFill>
                  <a:srgbClr val="FF0000"/>
                </a:solidFill>
                <a:latin typeface="Arial"/>
                <a:cs typeface="Arial"/>
              </a:rPr>
              <a:t>m such</a:t>
            </a:r>
            <a:r>
              <a:rPr b="1" spc="-85" dirty="0">
                <a:solidFill>
                  <a:srgbClr val="FF0000"/>
                </a:solidFill>
                <a:latin typeface="Arial"/>
                <a:cs typeface="Arial"/>
              </a:rPr>
              <a:t> </a:t>
            </a:r>
            <a:r>
              <a:rPr b="1" dirty="0">
                <a:solidFill>
                  <a:srgbClr val="FF0000"/>
                </a:solidFill>
                <a:latin typeface="Arial"/>
                <a:cs typeface="Arial"/>
              </a:rPr>
              <a:t>that</a:t>
            </a:r>
            <a:endParaRPr>
              <a:latin typeface="Arial"/>
              <a:cs typeface="Arial"/>
            </a:endParaRPr>
          </a:p>
          <a:p>
            <a:pPr marL="454659">
              <a:spcBef>
                <a:spcPts val="430"/>
              </a:spcBef>
            </a:pPr>
            <a:r>
              <a:rPr b="1" spc="-5" dirty="0">
                <a:solidFill>
                  <a:srgbClr val="FF0000"/>
                </a:solidFill>
                <a:latin typeface="Arial"/>
                <a:cs typeface="Arial"/>
              </a:rPr>
              <a:t>h(m) =</a:t>
            </a:r>
            <a:r>
              <a:rPr b="1" spc="-20" dirty="0">
                <a:solidFill>
                  <a:srgbClr val="FF0000"/>
                </a:solidFill>
                <a:latin typeface="Arial"/>
                <a:cs typeface="Arial"/>
              </a:rPr>
              <a:t> </a:t>
            </a:r>
            <a:r>
              <a:rPr b="1" spc="-5" dirty="0">
                <a:solidFill>
                  <a:srgbClr val="FF0000"/>
                </a:solidFill>
                <a:latin typeface="Arial"/>
                <a:cs typeface="Arial"/>
              </a:rPr>
              <a:t>y</a:t>
            </a:r>
            <a:endParaRPr>
              <a:latin typeface="Arial"/>
              <a:cs typeface="Arial"/>
            </a:endParaRPr>
          </a:p>
        </p:txBody>
      </p:sp>
      <p:sp>
        <p:nvSpPr>
          <p:cNvPr id="11" name="object 11"/>
          <p:cNvSpPr/>
          <p:nvPr/>
        </p:nvSpPr>
        <p:spPr>
          <a:xfrm>
            <a:off x="5057159" y="5172691"/>
            <a:ext cx="937260" cy="96520"/>
          </a:xfrm>
          <a:custGeom>
            <a:avLst/>
            <a:gdLst/>
            <a:ahLst/>
            <a:cxnLst/>
            <a:rect l="l" t="t" r="r" b="b"/>
            <a:pathLst>
              <a:path w="937260" h="96520">
                <a:moveTo>
                  <a:pt x="96012" y="0"/>
                </a:moveTo>
                <a:lnTo>
                  <a:pt x="0" y="48006"/>
                </a:lnTo>
                <a:lnTo>
                  <a:pt x="96012" y="96012"/>
                </a:lnTo>
                <a:lnTo>
                  <a:pt x="96012" y="64008"/>
                </a:lnTo>
                <a:lnTo>
                  <a:pt x="80010" y="64008"/>
                </a:lnTo>
                <a:lnTo>
                  <a:pt x="80010" y="32004"/>
                </a:lnTo>
                <a:lnTo>
                  <a:pt x="96012" y="32004"/>
                </a:lnTo>
                <a:lnTo>
                  <a:pt x="96012" y="0"/>
                </a:lnTo>
                <a:close/>
              </a:path>
              <a:path w="937260" h="96520">
                <a:moveTo>
                  <a:pt x="841248" y="0"/>
                </a:moveTo>
                <a:lnTo>
                  <a:pt x="841248" y="96012"/>
                </a:lnTo>
                <a:lnTo>
                  <a:pt x="905255" y="64008"/>
                </a:lnTo>
                <a:lnTo>
                  <a:pt x="857250" y="64008"/>
                </a:lnTo>
                <a:lnTo>
                  <a:pt x="857250" y="32004"/>
                </a:lnTo>
                <a:lnTo>
                  <a:pt x="905256" y="32004"/>
                </a:lnTo>
                <a:lnTo>
                  <a:pt x="841248" y="0"/>
                </a:lnTo>
                <a:close/>
              </a:path>
              <a:path w="937260" h="96520">
                <a:moveTo>
                  <a:pt x="96012" y="32004"/>
                </a:moveTo>
                <a:lnTo>
                  <a:pt x="80010" y="32004"/>
                </a:lnTo>
                <a:lnTo>
                  <a:pt x="80010" y="64008"/>
                </a:lnTo>
                <a:lnTo>
                  <a:pt x="96012" y="64008"/>
                </a:lnTo>
                <a:lnTo>
                  <a:pt x="96012" y="32004"/>
                </a:lnTo>
                <a:close/>
              </a:path>
              <a:path w="937260" h="96520">
                <a:moveTo>
                  <a:pt x="841248" y="32004"/>
                </a:moveTo>
                <a:lnTo>
                  <a:pt x="96012" y="32004"/>
                </a:lnTo>
                <a:lnTo>
                  <a:pt x="96012" y="64008"/>
                </a:lnTo>
                <a:lnTo>
                  <a:pt x="841248" y="64008"/>
                </a:lnTo>
                <a:lnTo>
                  <a:pt x="841248" y="32004"/>
                </a:lnTo>
                <a:close/>
              </a:path>
              <a:path w="937260" h="96520">
                <a:moveTo>
                  <a:pt x="905256" y="32004"/>
                </a:moveTo>
                <a:lnTo>
                  <a:pt x="857250" y="32004"/>
                </a:lnTo>
                <a:lnTo>
                  <a:pt x="857250" y="64008"/>
                </a:lnTo>
                <a:lnTo>
                  <a:pt x="905255" y="64008"/>
                </a:lnTo>
                <a:lnTo>
                  <a:pt x="937260" y="48006"/>
                </a:lnTo>
                <a:lnTo>
                  <a:pt x="905256" y="32004"/>
                </a:lnTo>
                <a:close/>
              </a:path>
            </a:pathLst>
          </a:custGeom>
          <a:solidFill>
            <a:srgbClr val="000000"/>
          </a:solidFill>
        </p:spPr>
        <p:txBody>
          <a:bodyPr wrap="square" lIns="0" tIns="0" rIns="0" bIns="0" rtlCol="0"/>
          <a:lstStyle/>
          <a:p>
            <a:endParaRPr/>
          </a:p>
        </p:txBody>
      </p:sp>
      <p:sp>
        <p:nvSpPr>
          <p:cNvPr id="12" name="object 12"/>
          <p:cNvSpPr txBox="1"/>
          <p:nvPr/>
        </p:nvSpPr>
        <p:spPr>
          <a:xfrm>
            <a:off x="5240548" y="5295576"/>
            <a:ext cx="511175" cy="258404"/>
          </a:xfrm>
          <a:prstGeom prst="rect">
            <a:avLst/>
          </a:prstGeom>
        </p:spPr>
        <p:txBody>
          <a:bodyPr vert="horz" wrap="square" lIns="0" tIns="12065" rIns="0" bIns="0" rtlCol="0">
            <a:spAutoFit/>
          </a:bodyPr>
          <a:lstStyle/>
          <a:p>
            <a:pPr marL="12700">
              <a:spcBef>
                <a:spcPts val="95"/>
              </a:spcBef>
            </a:pPr>
            <a:r>
              <a:rPr sz="1600" spc="-5" dirty="0">
                <a:latin typeface="Arial"/>
                <a:cs typeface="Arial"/>
              </a:rPr>
              <a:t>n</a:t>
            </a:r>
            <a:r>
              <a:rPr sz="1600" spc="-70" dirty="0">
                <a:latin typeface="Arial"/>
                <a:cs typeface="Arial"/>
              </a:rPr>
              <a:t> </a:t>
            </a:r>
            <a:r>
              <a:rPr sz="1600" spc="-5" dirty="0">
                <a:latin typeface="Arial"/>
                <a:cs typeface="Arial"/>
              </a:rPr>
              <a:t>bits</a:t>
            </a:r>
            <a:endParaRPr sz="1600">
              <a:latin typeface="Arial"/>
              <a:cs typeface="Arial"/>
            </a:endParaRPr>
          </a:p>
        </p:txBody>
      </p:sp>
      <p:sp>
        <p:nvSpPr>
          <p:cNvPr id="13" name="object 13"/>
          <p:cNvSpPr txBox="1"/>
          <p:nvPr/>
        </p:nvSpPr>
        <p:spPr>
          <a:xfrm>
            <a:off x="6477402" y="4714983"/>
            <a:ext cx="1204595"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h(m</a:t>
            </a:r>
            <a:r>
              <a:rPr b="1" spc="-7" baseline="-20833" dirty="0">
                <a:latin typeface="Arial"/>
                <a:cs typeface="Arial"/>
              </a:rPr>
              <a:t>i</a:t>
            </a:r>
            <a:r>
              <a:rPr b="1" spc="-5" dirty="0">
                <a:latin typeface="Arial"/>
                <a:cs typeface="Arial"/>
              </a:rPr>
              <a:t>) = y</a:t>
            </a:r>
            <a:r>
              <a:rPr b="1" spc="-55" dirty="0">
                <a:latin typeface="Arial"/>
                <a:cs typeface="Arial"/>
              </a:rPr>
              <a:t> </a:t>
            </a:r>
            <a:r>
              <a:rPr b="1" dirty="0">
                <a:latin typeface="Arial"/>
                <a:cs typeface="Arial"/>
              </a:rPr>
              <a:t>?</a:t>
            </a:r>
            <a:endParaRPr>
              <a:latin typeface="Arial"/>
              <a:cs typeface="Arial"/>
            </a:endParaRPr>
          </a:p>
        </p:txBody>
      </p:sp>
      <p:sp>
        <p:nvSpPr>
          <p:cNvPr id="14" name="object 14"/>
          <p:cNvSpPr txBox="1"/>
          <p:nvPr/>
        </p:nvSpPr>
        <p:spPr>
          <a:xfrm>
            <a:off x="6966223" y="2122023"/>
            <a:ext cx="1878330"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for </a:t>
            </a:r>
            <a:r>
              <a:rPr b="1" dirty="0">
                <a:latin typeface="Arial"/>
                <a:cs typeface="Arial"/>
              </a:rPr>
              <a:t>i = </a:t>
            </a:r>
            <a:r>
              <a:rPr b="1" spc="-10" dirty="0">
                <a:latin typeface="Arial"/>
                <a:cs typeface="Arial"/>
              </a:rPr>
              <a:t>1, </a:t>
            </a:r>
            <a:r>
              <a:rPr b="1" spc="-5" dirty="0">
                <a:latin typeface="Arial"/>
                <a:cs typeface="Arial"/>
              </a:rPr>
              <a:t>2, </a:t>
            </a:r>
            <a:r>
              <a:rPr b="1" dirty="0">
                <a:latin typeface="Arial"/>
                <a:cs typeface="Arial"/>
              </a:rPr>
              <a:t>. . .</a:t>
            </a:r>
            <a:r>
              <a:rPr b="1" spc="-45" dirty="0">
                <a:latin typeface="Arial"/>
                <a:cs typeface="Arial"/>
              </a:rPr>
              <a:t> </a:t>
            </a:r>
            <a:r>
              <a:rPr b="1" dirty="0">
                <a:latin typeface="Arial"/>
                <a:cs typeface="Arial"/>
              </a:rPr>
              <a:t>2</a:t>
            </a:r>
            <a:r>
              <a:rPr b="1" baseline="25462" dirty="0">
                <a:latin typeface="Arial"/>
                <a:cs typeface="Arial"/>
              </a:rPr>
              <a:t>n</a:t>
            </a:r>
            <a:endParaRPr baseline="25462">
              <a:latin typeface="Arial"/>
              <a:cs typeface="Arial"/>
            </a:endParaRPr>
          </a:p>
        </p:txBody>
      </p:sp>
      <p:sp>
        <p:nvSpPr>
          <p:cNvPr id="15" name="object 15"/>
          <p:cNvSpPr txBox="1"/>
          <p:nvPr/>
        </p:nvSpPr>
        <p:spPr>
          <a:xfrm>
            <a:off x="1548252" y="4004227"/>
            <a:ext cx="2769235" cy="1014094"/>
          </a:xfrm>
          <a:prstGeom prst="rect">
            <a:avLst/>
          </a:prstGeom>
        </p:spPr>
        <p:txBody>
          <a:bodyPr vert="horz" wrap="square" lIns="0" tIns="67945" rIns="0" bIns="0" rtlCol="0">
            <a:spAutoFit/>
          </a:bodyPr>
          <a:lstStyle/>
          <a:p>
            <a:pPr marR="14604" algn="ctr">
              <a:spcBef>
                <a:spcPts val="535"/>
              </a:spcBef>
            </a:pPr>
            <a:r>
              <a:rPr b="1" spc="-10" dirty="0">
                <a:solidFill>
                  <a:srgbClr val="0000CC"/>
                </a:solidFill>
                <a:latin typeface="Arial"/>
                <a:cs typeface="Arial"/>
              </a:rPr>
              <a:t>Arbitrary message</a:t>
            </a:r>
            <a:r>
              <a:rPr b="1" spc="45" dirty="0">
                <a:solidFill>
                  <a:srgbClr val="0000CC"/>
                </a:solidFill>
                <a:latin typeface="Arial"/>
                <a:cs typeface="Arial"/>
              </a:rPr>
              <a:t> </a:t>
            </a:r>
            <a:r>
              <a:rPr b="1" dirty="0">
                <a:solidFill>
                  <a:srgbClr val="0000CC"/>
                </a:solidFill>
                <a:latin typeface="Arial"/>
                <a:cs typeface="Arial"/>
              </a:rPr>
              <a:t>m</a:t>
            </a:r>
            <a:endParaRPr>
              <a:latin typeface="Arial"/>
              <a:cs typeface="Arial"/>
            </a:endParaRPr>
          </a:p>
          <a:p>
            <a:pPr marR="13335" algn="ctr">
              <a:spcBef>
                <a:spcPts val="434"/>
              </a:spcBef>
            </a:pPr>
            <a:r>
              <a:rPr b="1" spc="-5" dirty="0">
                <a:solidFill>
                  <a:srgbClr val="0000CC"/>
                </a:solidFill>
                <a:latin typeface="Arial"/>
                <a:cs typeface="Arial"/>
              </a:rPr>
              <a:t>Or</a:t>
            </a:r>
            <a:endParaRPr>
              <a:latin typeface="Arial"/>
              <a:cs typeface="Arial"/>
            </a:endParaRPr>
          </a:p>
          <a:p>
            <a:pPr algn="ctr">
              <a:spcBef>
                <a:spcPts val="430"/>
              </a:spcBef>
            </a:pPr>
            <a:r>
              <a:rPr b="1" spc="-5" dirty="0">
                <a:solidFill>
                  <a:srgbClr val="0000CC"/>
                </a:solidFill>
                <a:latin typeface="Arial"/>
                <a:cs typeface="Arial"/>
              </a:rPr>
              <a:t>m </a:t>
            </a:r>
            <a:r>
              <a:rPr b="1" dirty="0">
                <a:solidFill>
                  <a:srgbClr val="0000CC"/>
                </a:solidFill>
                <a:latin typeface="Arial"/>
                <a:cs typeface="Arial"/>
              </a:rPr>
              <a:t>of </a:t>
            </a:r>
            <a:r>
              <a:rPr b="1" spc="-5" dirty="0">
                <a:solidFill>
                  <a:srgbClr val="0000CC"/>
                </a:solidFill>
                <a:latin typeface="Arial"/>
                <a:cs typeface="Arial"/>
              </a:rPr>
              <a:t>the same meaning</a:t>
            </a:r>
            <a:r>
              <a:rPr b="1" spc="-25" dirty="0">
                <a:solidFill>
                  <a:srgbClr val="0000CC"/>
                </a:solidFill>
                <a:latin typeface="Arial"/>
                <a:cs typeface="Arial"/>
              </a:rPr>
              <a:t> </a:t>
            </a:r>
            <a:r>
              <a:rPr b="1" spc="-5" dirty="0">
                <a:solidFill>
                  <a:srgbClr val="0000CC"/>
                </a:solidFill>
                <a:latin typeface="Arial"/>
                <a:cs typeface="Arial"/>
              </a:rPr>
              <a:t>?</a:t>
            </a:r>
            <a:endParaRPr>
              <a:latin typeface="Arial"/>
              <a:cs typeface="Arial"/>
            </a:endParaRPr>
          </a:p>
        </p:txBody>
      </p:sp>
      <p:sp>
        <p:nvSpPr>
          <p:cNvPr id="17" name="object 3">
            <a:extLst>
              <a:ext uri="{FF2B5EF4-FFF2-40B4-BE49-F238E27FC236}">
                <a16:creationId xmlns:a16="http://schemas.microsoft.com/office/drawing/2014/main" id="{FE85C070-54EB-7647-9B0A-E8AFF777445E}"/>
              </a:ext>
            </a:extLst>
          </p:cNvPr>
          <p:cNvSpPr txBox="1">
            <a:spLocks/>
          </p:cNvSpPr>
          <p:nvPr/>
        </p:nvSpPr>
        <p:spPr>
          <a:xfrm>
            <a:off x="953184" y="96109"/>
            <a:ext cx="11625678"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spc="-5" dirty="0"/>
              <a:t>Brute Force Attack: One-Way Hash Functions</a:t>
            </a:r>
            <a:endParaRPr lang="en-US" sz="4800" dirty="0"/>
          </a:p>
        </p:txBody>
      </p:sp>
    </p:spTree>
    <p:extLst>
      <p:ext uri="{BB962C8B-B14F-4D97-AF65-F5344CB8AC3E}">
        <p14:creationId xmlns:p14="http://schemas.microsoft.com/office/powerpoint/2010/main" val="760590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39748" y="3552619"/>
            <a:ext cx="1377950" cy="730250"/>
          </a:xfrm>
          <a:custGeom>
            <a:avLst/>
            <a:gdLst/>
            <a:ahLst/>
            <a:cxnLst/>
            <a:rect l="l" t="t" r="r" b="b"/>
            <a:pathLst>
              <a:path w="1377950" h="730250">
                <a:moveTo>
                  <a:pt x="1256030" y="0"/>
                </a:moveTo>
                <a:lnTo>
                  <a:pt x="121666" y="0"/>
                </a:lnTo>
                <a:lnTo>
                  <a:pt x="74312" y="9562"/>
                </a:lnTo>
                <a:lnTo>
                  <a:pt x="35639" y="35639"/>
                </a:lnTo>
                <a:lnTo>
                  <a:pt x="9562" y="74312"/>
                </a:lnTo>
                <a:lnTo>
                  <a:pt x="0" y="121666"/>
                </a:lnTo>
                <a:lnTo>
                  <a:pt x="0" y="608330"/>
                </a:lnTo>
                <a:lnTo>
                  <a:pt x="9562" y="655683"/>
                </a:lnTo>
                <a:lnTo>
                  <a:pt x="35639" y="694356"/>
                </a:lnTo>
                <a:lnTo>
                  <a:pt x="74312" y="720433"/>
                </a:lnTo>
                <a:lnTo>
                  <a:pt x="121666" y="729996"/>
                </a:lnTo>
                <a:lnTo>
                  <a:pt x="1256030" y="729996"/>
                </a:lnTo>
                <a:lnTo>
                  <a:pt x="1303383" y="720433"/>
                </a:lnTo>
                <a:lnTo>
                  <a:pt x="1342056" y="694356"/>
                </a:lnTo>
                <a:lnTo>
                  <a:pt x="1368133" y="655683"/>
                </a:lnTo>
                <a:lnTo>
                  <a:pt x="1377696" y="608330"/>
                </a:lnTo>
                <a:lnTo>
                  <a:pt x="1377696" y="121666"/>
                </a:lnTo>
                <a:lnTo>
                  <a:pt x="1368133" y="74312"/>
                </a:lnTo>
                <a:lnTo>
                  <a:pt x="1342056" y="35639"/>
                </a:lnTo>
                <a:lnTo>
                  <a:pt x="1303383" y="9562"/>
                </a:lnTo>
                <a:lnTo>
                  <a:pt x="1256030" y="0"/>
                </a:lnTo>
                <a:close/>
              </a:path>
            </a:pathLst>
          </a:custGeom>
          <a:solidFill>
            <a:srgbClr val="CCCCFF"/>
          </a:solidFill>
        </p:spPr>
        <p:txBody>
          <a:bodyPr wrap="square" lIns="0" tIns="0" rIns="0" bIns="0" rtlCol="0"/>
          <a:lstStyle/>
          <a:p>
            <a:endParaRPr/>
          </a:p>
        </p:txBody>
      </p:sp>
      <p:sp>
        <p:nvSpPr>
          <p:cNvPr id="4" name="object 4"/>
          <p:cNvSpPr/>
          <p:nvPr/>
        </p:nvSpPr>
        <p:spPr>
          <a:xfrm>
            <a:off x="2439748" y="3552619"/>
            <a:ext cx="1377950" cy="730250"/>
          </a:xfrm>
          <a:custGeom>
            <a:avLst/>
            <a:gdLst/>
            <a:ahLst/>
            <a:cxnLst/>
            <a:rect l="l" t="t" r="r" b="b"/>
            <a:pathLst>
              <a:path w="1377950" h="730250">
                <a:moveTo>
                  <a:pt x="0" y="121666"/>
                </a:moveTo>
                <a:lnTo>
                  <a:pt x="9562" y="74312"/>
                </a:lnTo>
                <a:lnTo>
                  <a:pt x="35639" y="35639"/>
                </a:lnTo>
                <a:lnTo>
                  <a:pt x="74312" y="9562"/>
                </a:lnTo>
                <a:lnTo>
                  <a:pt x="121666" y="0"/>
                </a:lnTo>
                <a:lnTo>
                  <a:pt x="1256030" y="0"/>
                </a:lnTo>
                <a:lnTo>
                  <a:pt x="1303383" y="9562"/>
                </a:lnTo>
                <a:lnTo>
                  <a:pt x="1342056" y="35639"/>
                </a:lnTo>
                <a:lnTo>
                  <a:pt x="1368133" y="74312"/>
                </a:lnTo>
                <a:lnTo>
                  <a:pt x="1377696" y="121666"/>
                </a:lnTo>
                <a:lnTo>
                  <a:pt x="1377696" y="608330"/>
                </a:lnTo>
                <a:lnTo>
                  <a:pt x="1368133" y="655683"/>
                </a:lnTo>
                <a:lnTo>
                  <a:pt x="1342056" y="694356"/>
                </a:lnTo>
                <a:lnTo>
                  <a:pt x="1303383" y="720433"/>
                </a:lnTo>
                <a:lnTo>
                  <a:pt x="1256030" y="729996"/>
                </a:lnTo>
                <a:lnTo>
                  <a:pt x="121666" y="729996"/>
                </a:lnTo>
                <a:lnTo>
                  <a:pt x="74312" y="720433"/>
                </a:lnTo>
                <a:lnTo>
                  <a:pt x="35639" y="694356"/>
                </a:lnTo>
                <a:lnTo>
                  <a:pt x="9562" y="655683"/>
                </a:lnTo>
                <a:lnTo>
                  <a:pt x="0" y="608330"/>
                </a:lnTo>
                <a:lnTo>
                  <a:pt x="0" y="121666"/>
                </a:lnTo>
                <a:close/>
              </a:path>
            </a:pathLst>
          </a:custGeom>
          <a:ln w="32004">
            <a:solidFill>
              <a:srgbClr val="000000"/>
            </a:solidFill>
          </a:ln>
        </p:spPr>
        <p:txBody>
          <a:bodyPr wrap="square" lIns="0" tIns="0" rIns="0" bIns="0" rtlCol="0"/>
          <a:lstStyle/>
          <a:p>
            <a:endParaRPr/>
          </a:p>
        </p:txBody>
      </p:sp>
      <p:sp>
        <p:nvSpPr>
          <p:cNvPr id="5" name="object 5"/>
          <p:cNvSpPr txBox="1"/>
          <p:nvPr/>
        </p:nvSpPr>
        <p:spPr>
          <a:xfrm>
            <a:off x="3048079" y="3726940"/>
            <a:ext cx="181610" cy="331470"/>
          </a:xfrm>
          <a:prstGeom prst="rect">
            <a:avLst/>
          </a:prstGeom>
        </p:spPr>
        <p:txBody>
          <a:bodyPr vert="horz" wrap="square" lIns="0" tIns="13335" rIns="0" bIns="0" rtlCol="0">
            <a:spAutoFit/>
          </a:bodyPr>
          <a:lstStyle/>
          <a:p>
            <a:pPr marL="12700">
              <a:spcBef>
                <a:spcPts val="105"/>
              </a:spcBef>
            </a:pPr>
            <a:r>
              <a:rPr sz="2000" b="1" dirty="0">
                <a:latin typeface="Arial"/>
                <a:cs typeface="Arial"/>
              </a:rPr>
              <a:t>h</a:t>
            </a:r>
            <a:endParaRPr sz="2000">
              <a:latin typeface="Arial"/>
              <a:cs typeface="Arial"/>
            </a:endParaRPr>
          </a:p>
        </p:txBody>
      </p:sp>
      <p:sp>
        <p:nvSpPr>
          <p:cNvPr id="6" name="object 6"/>
          <p:cNvSpPr/>
          <p:nvPr/>
        </p:nvSpPr>
        <p:spPr>
          <a:xfrm>
            <a:off x="3066874" y="2845483"/>
            <a:ext cx="96520" cy="661670"/>
          </a:xfrm>
          <a:custGeom>
            <a:avLst/>
            <a:gdLst/>
            <a:ahLst/>
            <a:cxnLst/>
            <a:rect l="l" t="t" r="r" b="b"/>
            <a:pathLst>
              <a:path w="96519" h="661670">
                <a:moveTo>
                  <a:pt x="32004" y="565404"/>
                </a:moveTo>
                <a:lnTo>
                  <a:pt x="0" y="565404"/>
                </a:lnTo>
                <a:lnTo>
                  <a:pt x="48006" y="661416"/>
                </a:lnTo>
                <a:lnTo>
                  <a:pt x="88011" y="581406"/>
                </a:lnTo>
                <a:lnTo>
                  <a:pt x="32004" y="581406"/>
                </a:lnTo>
                <a:lnTo>
                  <a:pt x="32004" y="565404"/>
                </a:lnTo>
                <a:close/>
              </a:path>
              <a:path w="96519" h="661670">
                <a:moveTo>
                  <a:pt x="64008" y="0"/>
                </a:moveTo>
                <a:lnTo>
                  <a:pt x="32004" y="0"/>
                </a:lnTo>
                <a:lnTo>
                  <a:pt x="32004" y="581406"/>
                </a:lnTo>
                <a:lnTo>
                  <a:pt x="64008" y="581406"/>
                </a:lnTo>
                <a:lnTo>
                  <a:pt x="64008" y="0"/>
                </a:lnTo>
                <a:close/>
              </a:path>
              <a:path w="96519" h="661670">
                <a:moveTo>
                  <a:pt x="96012" y="565404"/>
                </a:moveTo>
                <a:lnTo>
                  <a:pt x="64008" y="565404"/>
                </a:lnTo>
                <a:lnTo>
                  <a:pt x="64008" y="581406"/>
                </a:lnTo>
                <a:lnTo>
                  <a:pt x="88011" y="581406"/>
                </a:lnTo>
                <a:lnTo>
                  <a:pt x="96012" y="565404"/>
                </a:lnTo>
                <a:close/>
              </a:path>
            </a:pathLst>
          </a:custGeom>
          <a:solidFill>
            <a:srgbClr val="000000"/>
          </a:solidFill>
        </p:spPr>
        <p:txBody>
          <a:bodyPr wrap="square" lIns="0" tIns="0" rIns="0" bIns="0" rtlCol="0"/>
          <a:lstStyle/>
          <a:p>
            <a:endParaRPr/>
          </a:p>
        </p:txBody>
      </p:sp>
      <p:sp>
        <p:nvSpPr>
          <p:cNvPr id="7" name="object 7"/>
          <p:cNvSpPr/>
          <p:nvPr/>
        </p:nvSpPr>
        <p:spPr>
          <a:xfrm>
            <a:off x="3086686" y="4329859"/>
            <a:ext cx="96520" cy="662940"/>
          </a:xfrm>
          <a:custGeom>
            <a:avLst/>
            <a:gdLst/>
            <a:ahLst/>
            <a:cxnLst/>
            <a:rect l="l" t="t" r="r" b="b"/>
            <a:pathLst>
              <a:path w="96519" h="662939">
                <a:moveTo>
                  <a:pt x="32004" y="566928"/>
                </a:moveTo>
                <a:lnTo>
                  <a:pt x="0" y="566928"/>
                </a:lnTo>
                <a:lnTo>
                  <a:pt x="48006" y="662940"/>
                </a:lnTo>
                <a:lnTo>
                  <a:pt x="88011" y="582930"/>
                </a:lnTo>
                <a:lnTo>
                  <a:pt x="32004" y="582930"/>
                </a:lnTo>
                <a:lnTo>
                  <a:pt x="32004" y="566928"/>
                </a:lnTo>
                <a:close/>
              </a:path>
              <a:path w="96519" h="662939">
                <a:moveTo>
                  <a:pt x="64008" y="0"/>
                </a:moveTo>
                <a:lnTo>
                  <a:pt x="32004" y="0"/>
                </a:lnTo>
                <a:lnTo>
                  <a:pt x="32004" y="582930"/>
                </a:lnTo>
                <a:lnTo>
                  <a:pt x="64008" y="582930"/>
                </a:lnTo>
                <a:lnTo>
                  <a:pt x="64008" y="0"/>
                </a:lnTo>
                <a:close/>
              </a:path>
              <a:path w="96519" h="662939">
                <a:moveTo>
                  <a:pt x="96012" y="566928"/>
                </a:moveTo>
                <a:lnTo>
                  <a:pt x="64008" y="566928"/>
                </a:lnTo>
                <a:lnTo>
                  <a:pt x="64008" y="582930"/>
                </a:lnTo>
                <a:lnTo>
                  <a:pt x="88011" y="582930"/>
                </a:lnTo>
                <a:lnTo>
                  <a:pt x="96012" y="566928"/>
                </a:lnTo>
                <a:close/>
              </a:path>
            </a:pathLst>
          </a:custGeom>
          <a:solidFill>
            <a:srgbClr val="000000"/>
          </a:solidFill>
        </p:spPr>
        <p:txBody>
          <a:bodyPr wrap="square" lIns="0" tIns="0" rIns="0" bIns="0" rtlCol="0"/>
          <a:lstStyle/>
          <a:p>
            <a:endParaRPr/>
          </a:p>
        </p:txBody>
      </p:sp>
      <p:sp>
        <p:nvSpPr>
          <p:cNvPr id="8" name="object 8"/>
          <p:cNvSpPr txBox="1"/>
          <p:nvPr/>
        </p:nvSpPr>
        <p:spPr>
          <a:xfrm>
            <a:off x="2643964" y="5026328"/>
            <a:ext cx="937260" cy="326371"/>
          </a:xfrm>
          <a:prstGeom prst="rect">
            <a:avLst/>
          </a:prstGeom>
          <a:solidFill>
            <a:srgbClr val="FF99CC"/>
          </a:solidFill>
          <a:ln w="32003">
            <a:solidFill>
              <a:srgbClr val="000000"/>
            </a:solidFill>
          </a:ln>
        </p:spPr>
        <p:txBody>
          <a:bodyPr vert="horz" wrap="square" lIns="0" tIns="48895" rIns="0" bIns="0" rtlCol="0">
            <a:spAutoFit/>
          </a:bodyPr>
          <a:lstStyle/>
          <a:p>
            <a:pPr marL="207645">
              <a:spcBef>
                <a:spcPts val="385"/>
              </a:spcBef>
            </a:pPr>
            <a:r>
              <a:rPr b="1" spc="-5" dirty="0">
                <a:latin typeface="Arial"/>
                <a:cs typeface="Arial"/>
              </a:rPr>
              <a:t>h(m</a:t>
            </a:r>
            <a:r>
              <a:rPr b="1" spc="-7" baseline="-20833" dirty="0">
                <a:latin typeface="Arial"/>
                <a:cs typeface="Arial"/>
              </a:rPr>
              <a:t>i</a:t>
            </a:r>
            <a:r>
              <a:rPr b="1" spc="-5" dirty="0">
                <a:latin typeface="Arial"/>
                <a:cs typeface="Arial"/>
              </a:rPr>
              <a:t>)</a:t>
            </a:r>
            <a:endParaRPr>
              <a:latin typeface="Arial"/>
              <a:cs typeface="Arial"/>
            </a:endParaRPr>
          </a:p>
        </p:txBody>
      </p:sp>
      <p:sp>
        <p:nvSpPr>
          <p:cNvPr id="9" name="object 9"/>
          <p:cNvSpPr txBox="1"/>
          <p:nvPr/>
        </p:nvSpPr>
        <p:spPr>
          <a:xfrm>
            <a:off x="1986106" y="1741473"/>
            <a:ext cx="6703059" cy="299720"/>
          </a:xfrm>
          <a:prstGeom prst="rect">
            <a:avLst/>
          </a:prstGeom>
        </p:spPr>
        <p:txBody>
          <a:bodyPr vert="horz" wrap="square" lIns="0" tIns="12700" rIns="0" bIns="0" rtlCol="0">
            <a:spAutoFit/>
          </a:bodyPr>
          <a:lstStyle/>
          <a:p>
            <a:pPr marL="12700">
              <a:spcBef>
                <a:spcPts val="100"/>
              </a:spcBef>
              <a:tabLst>
                <a:tab pos="4236085" algn="l"/>
              </a:tabLst>
            </a:pPr>
            <a:r>
              <a:rPr b="1" dirty="0">
                <a:solidFill>
                  <a:srgbClr val="FF0000"/>
                </a:solidFill>
                <a:latin typeface="Arial"/>
                <a:cs typeface="Arial"/>
              </a:rPr>
              <a:t>Find </a:t>
            </a:r>
            <a:r>
              <a:rPr b="1" spc="-5" dirty="0">
                <a:solidFill>
                  <a:srgbClr val="FF0000"/>
                </a:solidFill>
                <a:latin typeface="Arial"/>
                <a:cs typeface="Arial"/>
              </a:rPr>
              <a:t>any </a:t>
            </a:r>
            <a:r>
              <a:rPr b="1" spc="10" dirty="0">
                <a:solidFill>
                  <a:srgbClr val="FF0000"/>
                </a:solidFill>
                <a:latin typeface="Arial"/>
                <a:cs typeface="Arial"/>
              </a:rPr>
              <a:t>two </a:t>
            </a:r>
            <a:r>
              <a:rPr b="1" dirty="0">
                <a:solidFill>
                  <a:srgbClr val="FF0000"/>
                </a:solidFill>
                <a:latin typeface="Arial"/>
                <a:cs typeface="Arial"/>
              </a:rPr>
              <a:t>distinct </a:t>
            </a:r>
            <a:r>
              <a:rPr b="1" spc="-5" dirty="0">
                <a:solidFill>
                  <a:srgbClr val="FF0000"/>
                </a:solidFill>
                <a:latin typeface="Arial"/>
                <a:cs typeface="Arial"/>
              </a:rPr>
              <a:t>messages</a:t>
            </a:r>
            <a:r>
              <a:rPr b="1" spc="-25" dirty="0">
                <a:solidFill>
                  <a:srgbClr val="FF0000"/>
                </a:solidFill>
                <a:latin typeface="Arial"/>
                <a:cs typeface="Arial"/>
              </a:rPr>
              <a:t> </a:t>
            </a:r>
            <a:r>
              <a:rPr b="1" spc="-5" dirty="0">
                <a:solidFill>
                  <a:srgbClr val="FF0000"/>
                </a:solidFill>
                <a:latin typeface="Arial"/>
                <a:cs typeface="Arial"/>
              </a:rPr>
              <a:t>m,</a:t>
            </a:r>
            <a:r>
              <a:rPr b="1" spc="5" dirty="0">
                <a:solidFill>
                  <a:srgbClr val="FF0000"/>
                </a:solidFill>
                <a:latin typeface="Arial"/>
                <a:cs typeface="Arial"/>
              </a:rPr>
              <a:t> m</a:t>
            </a:r>
            <a:r>
              <a:rPr b="1" spc="5" dirty="0">
                <a:solidFill>
                  <a:srgbClr val="FF0000"/>
                </a:solidFill>
                <a:latin typeface="Symbol"/>
                <a:cs typeface="Symbol"/>
              </a:rPr>
              <a:t></a:t>
            </a:r>
            <a:r>
              <a:rPr spc="5" dirty="0">
                <a:solidFill>
                  <a:srgbClr val="FF0000"/>
                </a:solidFill>
                <a:latin typeface="Times New Roman"/>
                <a:cs typeface="Times New Roman"/>
              </a:rPr>
              <a:t>	</a:t>
            </a:r>
            <a:r>
              <a:rPr b="1" spc="-5" dirty="0">
                <a:solidFill>
                  <a:srgbClr val="FF0000"/>
                </a:solidFill>
                <a:latin typeface="Arial"/>
                <a:cs typeface="Arial"/>
              </a:rPr>
              <a:t>such </a:t>
            </a:r>
            <a:r>
              <a:rPr b="1" dirty="0">
                <a:solidFill>
                  <a:srgbClr val="FF0000"/>
                </a:solidFill>
                <a:latin typeface="Arial"/>
                <a:cs typeface="Arial"/>
              </a:rPr>
              <a:t>that h(m) =</a:t>
            </a:r>
            <a:r>
              <a:rPr b="1" spc="-65" dirty="0">
                <a:solidFill>
                  <a:srgbClr val="FF0000"/>
                </a:solidFill>
                <a:latin typeface="Arial"/>
                <a:cs typeface="Arial"/>
              </a:rPr>
              <a:t> </a:t>
            </a:r>
            <a:r>
              <a:rPr b="1" dirty="0">
                <a:solidFill>
                  <a:srgbClr val="FF0000"/>
                </a:solidFill>
                <a:latin typeface="Arial"/>
                <a:cs typeface="Arial"/>
              </a:rPr>
              <a:t>h(m</a:t>
            </a:r>
            <a:r>
              <a:rPr b="1" dirty="0">
                <a:solidFill>
                  <a:srgbClr val="FF0000"/>
                </a:solidFill>
                <a:latin typeface="Symbol"/>
                <a:cs typeface="Symbol"/>
              </a:rPr>
              <a:t></a:t>
            </a:r>
            <a:r>
              <a:rPr b="1" dirty="0">
                <a:solidFill>
                  <a:srgbClr val="FF0000"/>
                </a:solidFill>
                <a:latin typeface="Arial"/>
                <a:cs typeface="Arial"/>
              </a:rPr>
              <a:t>).</a:t>
            </a:r>
            <a:endParaRPr>
              <a:latin typeface="Arial"/>
              <a:cs typeface="Arial"/>
            </a:endParaRPr>
          </a:p>
        </p:txBody>
      </p:sp>
      <p:sp>
        <p:nvSpPr>
          <p:cNvPr id="10" name="object 10"/>
          <p:cNvSpPr/>
          <p:nvPr/>
        </p:nvSpPr>
        <p:spPr>
          <a:xfrm>
            <a:off x="2648537" y="5508674"/>
            <a:ext cx="939165" cy="96520"/>
          </a:xfrm>
          <a:custGeom>
            <a:avLst/>
            <a:gdLst/>
            <a:ahLst/>
            <a:cxnLst/>
            <a:rect l="l" t="t" r="r" b="b"/>
            <a:pathLst>
              <a:path w="939164" h="96520">
                <a:moveTo>
                  <a:pt x="96012" y="0"/>
                </a:moveTo>
                <a:lnTo>
                  <a:pt x="0" y="48005"/>
                </a:lnTo>
                <a:lnTo>
                  <a:pt x="96012" y="96011"/>
                </a:lnTo>
                <a:lnTo>
                  <a:pt x="96012" y="64007"/>
                </a:lnTo>
                <a:lnTo>
                  <a:pt x="80010" y="64007"/>
                </a:lnTo>
                <a:lnTo>
                  <a:pt x="80010" y="32003"/>
                </a:lnTo>
                <a:lnTo>
                  <a:pt x="96012" y="32003"/>
                </a:lnTo>
                <a:lnTo>
                  <a:pt x="96012" y="0"/>
                </a:lnTo>
                <a:close/>
              </a:path>
              <a:path w="939164" h="96520">
                <a:moveTo>
                  <a:pt x="842772" y="0"/>
                </a:moveTo>
                <a:lnTo>
                  <a:pt x="842772" y="96011"/>
                </a:lnTo>
                <a:lnTo>
                  <a:pt x="906780" y="64007"/>
                </a:lnTo>
                <a:lnTo>
                  <a:pt x="858774" y="64007"/>
                </a:lnTo>
                <a:lnTo>
                  <a:pt x="858774" y="32003"/>
                </a:lnTo>
                <a:lnTo>
                  <a:pt x="906780" y="32003"/>
                </a:lnTo>
                <a:lnTo>
                  <a:pt x="842772" y="0"/>
                </a:lnTo>
                <a:close/>
              </a:path>
              <a:path w="939164" h="96520">
                <a:moveTo>
                  <a:pt x="96012" y="32003"/>
                </a:moveTo>
                <a:lnTo>
                  <a:pt x="80010" y="32003"/>
                </a:lnTo>
                <a:lnTo>
                  <a:pt x="80010" y="64007"/>
                </a:lnTo>
                <a:lnTo>
                  <a:pt x="96012" y="64007"/>
                </a:lnTo>
                <a:lnTo>
                  <a:pt x="96012" y="32003"/>
                </a:lnTo>
                <a:close/>
              </a:path>
              <a:path w="939164" h="96520">
                <a:moveTo>
                  <a:pt x="842772" y="32003"/>
                </a:moveTo>
                <a:lnTo>
                  <a:pt x="96012" y="32003"/>
                </a:lnTo>
                <a:lnTo>
                  <a:pt x="96012" y="64007"/>
                </a:lnTo>
                <a:lnTo>
                  <a:pt x="842772" y="64007"/>
                </a:lnTo>
                <a:lnTo>
                  <a:pt x="842772" y="32003"/>
                </a:lnTo>
                <a:close/>
              </a:path>
              <a:path w="939164" h="96520">
                <a:moveTo>
                  <a:pt x="906780" y="32003"/>
                </a:moveTo>
                <a:lnTo>
                  <a:pt x="858774" y="32003"/>
                </a:lnTo>
                <a:lnTo>
                  <a:pt x="858774" y="64007"/>
                </a:lnTo>
                <a:lnTo>
                  <a:pt x="906780" y="64007"/>
                </a:lnTo>
                <a:lnTo>
                  <a:pt x="938784" y="48005"/>
                </a:lnTo>
                <a:lnTo>
                  <a:pt x="906780" y="32003"/>
                </a:lnTo>
                <a:close/>
              </a:path>
            </a:pathLst>
          </a:custGeom>
          <a:solidFill>
            <a:srgbClr val="000000"/>
          </a:solidFill>
        </p:spPr>
        <p:txBody>
          <a:bodyPr wrap="square" lIns="0" tIns="0" rIns="0" bIns="0" rtlCol="0"/>
          <a:lstStyle/>
          <a:p>
            <a:endParaRPr/>
          </a:p>
        </p:txBody>
      </p:sp>
      <p:sp>
        <p:nvSpPr>
          <p:cNvPr id="11" name="object 11"/>
          <p:cNvSpPr txBox="1"/>
          <p:nvPr/>
        </p:nvSpPr>
        <p:spPr>
          <a:xfrm>
            <a:off x="2831925" y="5632524"/>
            <a:ext cx="511175" cy="258404"/>
          </a:xfrm>
          <a:prstGeom prst="rect">
            <a:avLst/>
          </a:prstGeom>
        </p:spPr>
        <p:txBody>
          <a:bodyPr vert="horz" wrap="square" lIns="0" tIns="12065" rIns="0" bIns="0" rtlCol="0">
            <a:spAutoFit/>
          </a:bodyPr>
          <a:lstStyle/>
          <a:p>
            <a:pPr marL="12700">
              <a:spcBef>
                <a:spcPts val="95"/>
              </a:spcBef>
            </a:pPr>
            <a:r>
              <a:rPr sz="1600" spc="-5" dirty="0">
                <a:latin typeface="Arial"/>
                <a:cs typeface="Arial"/>
              </a:rPr>
              <a:t>n</a:t>
            </a:r>
            <a:r>
              <a:rPr sz="1600" spc="-70" dirty="0">
                <a:latin typeface="Arial"/>
                <a:cs typeface="Arial"/>
              </a:rPr>
              <a:t> </a:t>
            </a:r>
            <a:r>
              <a:rPr sz="1600" spc="-5" dirty="0">
                <a:latin typeface="Arial"/>
                <a:cs typeface="Arial"/>
              </a:rPr>
              <a:t>bits</a:t>
            </a:r>
            <a:endParaRPr sz="1600">
              <a:latin typeface="Arial"/>
              <a:cs typeface="Arial"/>
            </a:endParaRPr>
          </a:p>
        </p:txBody>
      </p:sp>
      <p:sp>
        <p:nvSpPr>
          <p:cNvPr id="12" name="object 12"/>
          <p:cNvSpPr txBox="1"/>
          <p:nvPr/>
        </p:nvSpPr>
        <p:spPr>
          <a:xfrm>
            <a:off x="2058749" y="2444671"/>
            <a:ext cx="4225290" cy="308418"/>
          </a:xfrm>
          <a:prstGeom prst="rect">
            <a:avLst/>
          </a:prstGeom>
          <a:solidFill>
            <a:srgbClr val="99CCFF"/>
          </a:solidFill>
          <a:ln w="32003">
            <a:solidFill>
              <a:srgbClr val="000000"/>
            </a:solidFill>
          </a:ln>
        </p:spPr>
        <p:txBody>
          <a:bodyPr vert="horz" wrap="square" lIns="0" tIns="31115" rIns="0" bIns="0" rtlCol="0">
            <a:spAutoFit/>
          </a:bodyPr>
          <a:lstStyle/>
          <a:p>
            <a:pPr marL="945515">
              <a:spcBef>
                <a:spcPts val="245"/>
              </a:spcBef>
              <a:tabLst>
                <a:tab pos="2355215" algn="l"/>
              </a:tabLst>
            </a:pPr>
            <a:r>
              <a:rPr b="1" spc="-5" dirty="0">
                <a:latin typeface="Arial"/>
                <a:cs typeface="Arial"/>
              </a:rPr>
              <a:t>m</a:t>
            </a:r>
            <a:r>
              <a:rPr b="1" spc="-7" baseline="-20833" dirty="0">
                <a:latin typeface="Arial"/>
                <a:cs typeface="Arial"/>
              </a:rPr>
              <a:t>i	</a:t>
            </a:r>
            <a:r>
              <a:rPr sz="2700" b="1" spc="-7" baseline="1543" dirty="0">
                <a:latin typeface="Arial"/>
                <a:cs typeface="Arial"/>
              </a:rPr>
              <a:t>for </a:t>
            </a:r>
            <a:r>
              <a:rPr sz="2700" b="1" baseline="1543" dirty="0">
                <a:latin typeface="Arial"/>
                <a:cs typeface="Arial"/>
              </a:rPr>
              <a:t>i = </a:t>
            </a:r>
            <a:r>
              <a:rPr sz="2700" b="1" spc="-15" baseline="1543" dirty="0">
                <a:latin typeface="Arial"/>
                <a:cs typeface="Arial"/>
              </a:rPr>
              <a:t>1, </a:t>
            </a:r>
            <a:r>
              <a:rPr sz="2700" b="1" spc="-7" baseline="1543" dirty="0">
                <a:latin typeface="Arial"/>
                <a:cs typeface="Arial"/>
              </a:rPr>
              <a:t>2, </a:t>
            </a:r>
            <a:r>
              <a:rPr sz="2700" b="1" baseline="1543" dirty="0">
                <a:latin typeface="Arial"/>
                <a:cs typeface="Arial"/>
              </a:rPr>
              <a:t>. . .</a:t>
            </a:r>
            <a:r>
              <a:rPr sz="2700" b="1" spc="-67" baseline="1543" dirty="0">
                <a:latin typeface="Arial"/>
                <a:cs typeface="Arial"/>
              </a:rPr>
              <a:t> </a:t>
            </a:r>
            <a:r>
              <a:rPr sz="2700" b="1" baseline="1543" dirty="0">
                <a:latin typeface="Arial"/>
                <a:cs typeface="Arial"/>
              </a:rPr>
              <a:t>2</a:t>
            </a:r>
            <a:r>
              <a:rPr b="1" baseline="27777" dirty="0">
                <a:latin typeface="Arial"/>
                <a:cs typeface="Arial"/>
              </a:rPr>
              <a:t>m</a:t>
            </a:r>
            <a:endParaRPr baseline="27777">
              <a:latin typeface="Arial"/>
              <a:cs typeface="Arial"/>
            </a:endParaRPr>
          </a:p>
        </p:txBody>
      </p:sp>
      <p:sp>
        <p:nvSpPr>
          <p:cNvPr id="13" name="object 13"/>
          <p:cNvSpPr/>
          <p:nvPr/>
        </p:nvSpPr>
        <p:spPr>
          <a:xfrm>
            <a:off x="6927929" y="3508424"/>
            <a:ext cx="1376680" cy="730250"/>
          </a:xfrm>
          <a:custGeom>
            <a:avLst/>
            <a:gdLst/>
            <a:ahLst/>
            <a:cxnLst/>
            <a:rect l="l" t="t" r="r" b="b"/>
            <a:pathLst>
              <a:path w="1376679" h="730250">
                <a:moveTo>
                  <a:pt x="1254506" y="0"/>
                </a:moveTo>
                <a:lnTo>
                  <a:pt x="121665" y="0"/>
                </a:lnTo>
                <a:lnTo>
                  <a:pt x="74312" y="9562"/>
                </a:lnTo>
                <a:lnTo>
                  <a:pt x="35639" y="35639"/>
                </a:lnTo>
                <a:lnTo>
                  <a:pt x="9562" y="74312"/>
                </a:lnTo>
                <a:lnTo>
                  <a:pt x="0" y="121665"/>
                </a:lnTo>
                <a:lnTo>
                  <a:pt x="0" y="608329"/>
                </a:lnTo>
                <a:lnTo>
                  <a:pt x="9562" y="655683"/>
                </a:lnTo>
                <a:lnTo>
                  <a:pt x="35639" y="694356"/>
                </a:lnTo>
                <a:lnTo>
                  <a:pt x="74312" y="720433"/>
                </a:lnTo>
                <a:lnTo>
                  <a:pt x="121665" y="729995"/>
                </a:lnTo>
                <a:lnTo>
                  <a:pt x="1254506" y="729995"/>
                </a:lnTo>
                <a:lnTo>
                  <a:pt x="1301859" y="720433"/>
                </a:lnTo>
                <a:lnTo>
                  <a:pt x="1340532" y="694356"/>
                </a:lnTo>
                <a:lnTo>
                  <a:pt x="1366609" y="655683"/>
                </a:lnTo>
                <a:lnTo>
                  <a:pt x="1376171" y="608329"/>
                </a:lnTo>
                <a:lnTo>
                  <a:pt x="1376171" y="121665"/>
                </a:lnTo>
                <a:lnTo>
                  <a:pt x="1366609" y="74312"/>
                </a:lnTo>
                <a:lnTo>
                  <a:pt x="1340532" y="35639"/>
                </a:lnTo>
                <a:lnTo>
                  <a:pt x="1301859" y="9562"/>
                </a:lnTo>
                <a:lnTo>
                  <a:pt x="1254506" y="0"/>
                </a:lnTo>
                <a:close/>
              </a:path>
            </a:pathLst>
          </a:custGeom>
          <a:solidFill>
            <a:srgbClr val="CCCCFF"/>
          </a:solidFill>
        </p:spPr>
        <p:txBody>
          <a:bodyPr wrap="square" lIns="0" tIns="0" rIns="0" bIns="0" rtlCol="0"/>
          <a:lstStyle/>
          <a:p>
            <a:endParaRPr/>
          </a:p>
        </p:txBody>
      </p:sp>
      <p:sp>
        <p:nvSpPr>
          <p:cNvPr id="14" name="object 14"/>
          <p:cNvSpPr/>
          <p:nvPr/>
        </p:nvSpPr>
        <p:spPr>
          <a:xfrm>
            <a:off x="6927929" y="3508424"/>
            <a:ext cx="1376680" cy="730250"/>
          </a:xfrm>
          <a:custGeom>
            <a:avLst/>
            <a:gdLst/>
            <a:ahLst/>
            <a:cxnLst/>
            <a:rect l="l" t="t" r="r" b="b"/>
            <a:pathLst>
              <a:path w="1376679" h="730250">
                <a:moveTo>
                  <a:pt x="0" y="121665"/>
                </a:moveTo>
                <a:lnTo>
                  <a:pt x="9562" y="74312"/>
                </a:lnTo>
                <a:lnTo>
                  <a:pt x="35639" y="35639"/>
                </a:lnTo>
                <a:lnTo>
                  <a:pt x="74312" y="9562"/>
                </a:lnTo>
                <a:lnTo>
                  <a:pt x="121665" y="0"/>
                </a:lnTo>
                <a:lnTo>
                  <a:pt x="1254506" y="0"/>
                </a:lnTo>
                <a:lnTo>
                  <a:pt x="1301859" y="9562"/>
                </a:lnTo>
                <a:lnTo>
                  <a:pt x="1340532" y="35639"/>
                </a:lnTo>
                <a:lnTo>
                  <a:pt x="1366609" y="74312"/>
                </a:lnTo>
                <a:lnTo>
                  <a:pt x="1376171" y="121665"/>
                </a:lnTo>
                <a:lnTo>
                  <a:pt x="1376171" y="608329"/>
                </a:lnTo>
                <a:lnTo>
                  <a:pt x="1366609" y="655683"/>
                </a:lnTo>
                <a:lnTo>
                  <a:pt x="1340532" y="694356"/>
                </a:lnTo>
                <a:lnTo>
                  <a:pt x="1301859" y="720433"/>
                </a:lnTo>
                <a:lnTo>
                  <a:pt x="1254506" y="729995"/>
                </a:lnTo>
                <a:lnTo>
                  <a:pt x="121665" y="729995"/>
                </a:lnTo>
                <a:lnTo>
                  <a:pt x="74312" y="720433"/>
                </a:lnTo>
                <a:lnTo>
                  <a:pt x="35639" y="694356"/>
                </a:lnTo>
                <a:lnTo>
                  <a:pt x="9562" y="655683"/>
                </a:lnTo>
                <a:lnTo>
                  <a:pt x="0" y="608329"/>
                </a:lnTo>
                <a:lnTo>
                  <a:pt x="0" y="121665"/>
                </a:lnTo>
                <a:close/>
              </a:path>
            </a:pathLst>
          </a:custGeom>
          <a:ln w="32004">
            <a:solidFill>
              <a:srgbClr val="000000"/>
            </a:solidFill>
          </a:ln>
        </p:spPr>
        <p:txBody>
          <a:bodyPr wrap="square" lIns="0" tIns="0" rIns="0" bIns="0" rtlCol="0"/>
          <a:lstStyle/>
          <a:p>
            <a:endParaRPr/>
          </a:p>
        </p:txBody>
      </p:sp>
      <p:sp>
        <p:nvSpPr>
          <p:cNvPr id="15" name="object 15"/>
          <p:cNvSpPr txBox="1"/>
          <p:nvPr/>
        </p:nvSpPr>
        <p:spPr>
          <a:xfrm>
            <a:off x="7536514" y="3683050"/>
            <a:ext cx="180975" cy="330835"/>
          </a:xfrm>
          <a:prstGeom prst="rect">
            <a:avLst/>
          </a:prstGeom>
        </p:spPr>
        <p:txBody>
          <a:bodyPr vert="horz" wrap="square" lIns="0" tIns="12700" rIns="0" bIns="0" rtlCol="0">
            <a:spAutoFit/>
          </a:bodyPr>
          <a:lstStyle/>
          <a:p>
            <a:pPr marL="12700">
              <a:spcBef>
                <a:spcPts val="100"/>
              </a:spcBef>
            </a:pPr>
            <a:r>
              <a:rPr sz="2000" b="1" dirty="0">
                <a:latin typeface="Arial"/>
                <a:cs typeface="Arial"/>
              </a:rPr>
              <a:t>h</a:t>
            </a:r>
            <a:endParaRPr sz="2000">
              <a:latin typeface="Arial"/>
              <a:cs typeface="Arial"/>
            </a:endParaRPr>
          </a:p>
        </p:txBody>
      </p:sp>
      <p:sp>
        <p:nvSpPr>
          <p:cNvPr id="16" name="object 16"/>
          <p:cNvSpPr/>
          <p:nvPr/>
        </p:nvSpPr>
        <p:spPr>
          <a:xfrm>
            <a:off x="7555054" y="2801287"/>
            <a:ext cx="96520" cy="660400"/>
          </a:xfrm>
          <a:custGeom>
            <a:avLst/>
            <a:gdLst/>
            <a:ahLst/>
            <a:cxnLst/>
            <a:rect l="l" t="t" r="r" b="b"/>
            <a:pathLst>
              <a:path w="96520" h="660400">
                <a:moveTo>
                  <a:pt x="32003" y="563879"/>
                </a:moveTo>
                <a:lnTo>
                  <a:pt x="0" y="563879"/>
                </a:lnTo>
                <a:lnTo>
                  <a:pt x="48006" y="659891"/>
                </a:lnTo>
                <a:lnTo>
                  <a:pt x="88011" y="579881"/>
                </a:lnTo>
                <a:lnTo>
                  <a:pt x="32003" y="579881"/>
                </a:lnTo>
                <a:lnTo>
                  <a:pt x="32003" y="563879"/>
                </a:lnTo>
                <a:close/>
              </a:path>
              <a:path w="96520" h="660400">
                <a:moveTo>
                  <a:pt x="64008" y="0"/>
                </a:moveTo>
                <a:lnTo>
                  <a:pt x="32003" y="0"/>
                </a:lnTo>
                <a:lnTo>
                  <a:pt x="32003" y="579881"/>
                </a:lnTo>
                <a:lnTo>
                  <a:pt x="64008" y="579881"/>
                </a:lnTo>
                <a:lnTo>
                  <a:pt x="64008" y="0"/>
                </a:lnTo>
                <a:close/>
              </a:path>
              <a:path w="96520" h="660400">
                <a:moveTo>
                  <a:pt x="96012" y="563879"/>
                </a:moveTo>
                <a:lnTo>
                  <a:pt x="64008" y="563879"/>
                </a:lnTo>
                <a:lnTo>
                  <a:pt x="64008" y="579881"/>
                </a:lnTo>
                <a:lnTo>
                  <a:pt x="88011" y="579881"/>
                </a:lnTo>
                <a:lnTo>
                  <a:pt x="96012" y="563879"/>
                </a:lnTo>
                <a:close/>
              </a:path>
            </a:pathLst>
          </a:custGeom>
          <a:solidFill>
            <a:srgbClr val="000000"/>
          </a:solidFill>
        </p:spPr>
        <p:txBody>
          <a:bodyPr wrap="square" lIns="0" tIns="0" rIns="0" bIns="0" rtlCol="0"/>
          <a:lstStyle/>
          <a:p>
            <a:endParaRPr/>
          </a:p>
        </p:txBody>
      </p:sp>
      <p:sp>
        <p:nvSpPr>
          <p:cNvPr id="17" name="object 17"/>
          <p:cNvSpPr/>
          <p:nvPr/>
        </p:nvSpPr>
        <p:spPr>
          <a:xfrm>
            <a:off x="7573342" y="4285663"/>
            <a:ext cx="96520" cy="661670"/>
          </a:xfrm>
          <a:custGeom>
            <a:avLst/>
            <a:gdLst/>
            <a:ahLst/>
            <a:cxnLst/>
            <a:rect l="l" t="t" r="r" b="b"/>
            <a:pathLst>
              <a:path w="96520" h="661670">
                <a:moveTo>
                  <a:pt x="32003" y="565403"/>
                </a:moveTo>
                <a:lnTo>
                  <a:pt x="0" y="565403"/>
                </a:lnTo>
                <a:lnTo>
                  <a:pt x="48005" y="661415"/>
                </a:lnTo>
                <a:lnTo>
                  <a:pt x="88010" y="581406"/>
                </a:lnTo>
                <a:lnTo>
                  <a:pt x="32003" y="581406"/>
                </a:lnTo>
                <a:lnTo>
                  <a:pt x="32003" y="565403"/>
                </a:lnTo>
                <a:close/>
              </a:path>
              <a:path w="96520" h="661670">
                <a:moveTo>
                  <a:pt x="64007" y="0"/>
                </a:moveTo>
                <a:lnTo>
                  <a:pt x="32003" y="0"/>
                </a:lnTo>
                <a:lnTo>
                  <a:pt x="32003" y="581406"/>
                </a:lnTo>
                <a:lnTo>
                  <a:pt x="64007" y="581406"/>
                </a:lnTo>
                <a:lnTo>
                  <a:pt x="64007" y="0"/>
                </a:lnTo>
                <a:close/>
              </a:path>
              <a:path w="96520" h="661670">
                <a:moveTo>
                  <a:pt x="96011" y="565403"/>
                </a:moveTo>
                <a:lnTo>
                  <a:pt x="64007" y="565403"/>
                </a:lnTo>
                <a:lnTo>
                  <a:pt x="64007" y="581406"/>
                </a:lnTo>
                <a:lnTo>
                  <a:pt x="88010" y="581406"/>
                </a:lnTo>
                <a:lnTo>
                  <a:pt x="96011" y="565403"/>
                </a:lnTo>
                <a:close/>
              </a:path>
            </a:pathLst>
          </a:custGeom>
          <a:solidFill>
            <a:srgbClr val="000000"/>
          </a:solidFill>
        </p:spPr>
        <p:txBody>
          <a:bodyPr wrap="square" lIns="0" tIns="0" rIns="0" bIns="0" rtlCol="0"/>
          <a:lstStyle/>
          <a:p>
            <a:endParaRPr/>
          </a:p>
        </p:txBody>
      </p:sp>
      <p:sp>
        <p:nvSpPr>
          <p:cNvPr id="18" name="object 18"/>
          <p:cNvSpPr txBox="1"/>
          <p:nvPr/>
        </p:nvSpPr>
        <p:spPr>
          <a:xfrm>
            <a:off x="6546929" y="2400477"/>
            <a:ext cx="2048510" cy="305211"/>
          </a:xfrm>
          <a:prstGeom prst="rect">
            <a:avLst/>
          </a:prstGeom>
          <a:solidFill>
            <a:srgbClr val="99CCFF"/>
          </a:solidFill>
          <a:ln w="32003">
            <a:solidFill>
              <a:srgbClr val="000000"/>
            </a:solidFill>
          </a:ln>
        </p:spPr>
        <p:txBody>
          <a:bodyPr vert="horz" wrap="square" lIns="0" tIns="27939" rIns="0" bIns="0" rtlCol="0">
            <a:spAutoFit/>
          </a:bodyPr>
          <a:lstStyle/>
          <a:p>
            <a:pPr marL="86360" algn="ctr">
              <a:spcBef>
                <a:spcPts val="219"/>
              </a:spcBef>
            </a:pPr>
            <a:r>
              <a:rPr b="1" spc="-5" dirty="0">
                <a:latin typeface="Arial"/>
                <a:cs typeface="Arial"/>
              </a:rPr>
              <a:t>m</a:t>
            </a:r>
            <a:r>
              <a:rPr b="1" spc="-7" baseline="-20833" dirty="0">
                <a:latin typeface="Arial"/>
                <a:cs typeface="Arial"/>
              </a:rPr>
              <a:t>i</a:t>
            </a:r>
            <a:r>
              <a:rPr b="1" spc="-5" dirty="0">
                <a:latin typeface="Symbol"/>
                <a:cs typeface="Symbol"/>
              </a:rPr>
              <a:t></a:t>
            </a:r>
            <a:endParaRPr>
              <a:latin typeface="Symbol"/>
              <a:cs typeface="Symbol"/>
            </a:endParaRPr>
          </a:p>
        </p:txBody>
      </p:sp>
      <p:sp>
        <p:nvSpPr>
          <p:cNvPr id="19" name="object 19"/>
          <p:cNvSpPr txBox="1"/>
          <p:nvPr/>
        </p:nvSpPr>
        <p:spPr>
          <a:xfrm>
            <a:off x="7132144" y="4980607"/>
            <a:ext cx="937260" cy="324448"/>
          </a:xfrm>
          <a:prstGeom prst="rect">
            <a:avLst/>
          </a:prstGeom>
          <a:solidFill>
            <a:srgbClr val="FF99CC"/>
          </a:solidFill>
          <a:ln w="32003">
            <a:solidFill>
              <a:srgbClr val="000000"/>
            </a:solidFill>
          </a:ln>
        </p:spPr>
        <p:txBody>
          <a:bodyPr vert="horz" wrap="square" lIns="0" tIns="46990" rIns="0" bIns="0" rtlCol="0">
            <a:spAutoFit/>
          </a:bodyPr>
          <a:lstStyle/>
          <a:p>
            <a:pPr marL="179070">
              <a:spcBef>
                <a:spcPts val="370"/>
              </a:spcBef>
            </a:pPr>
            <a:r>
              <a:rPr b="1" dirty="0">
                <a:latin typeface="Arial"/>
                <a:cs typeface="Arial"/>
              </a:rPr>
              <a:t>h(m</a:t>
            </a:r>
            <a:r>
              <a:rPr b="1" baseline="-20833" dirty="0">
                <a:latin typeface="Arial"/>
                <a:cs typeface="Arial"/>
              </a:rPr>
              <a:t>i</a:t>
            </a:r>
            <a:r>
              <a:rPr b="1" dirty="0">
                <a:latin typeface="Symbol"/>
                <a:cs typeface="Symbol"/>
              </a:rPr>
              <a:t></a:t>
            </a:r>
            <a:r>
              <a:rPr b="1" dirty="0">
                <a:latin typeface="Arial"/>
                <a:cs typeface="Arial"/>
              </a:rPr>
              <a:t>)</a:t>
            </a:r>
            <a:endParaRPr>
              <a:latin typeface="Arial"/>
              <a:cs typeface="Arial"/>
            </a:endParaRPr>
          </a:p>
        </p:txBody>
      </p:sp>
      <p:sp>
        <p:nvSpPr>
          <p:cNvPr id="20" name="object 20"/>
          <p:cNvSpPr/>
          <p:nvPr/>
        </p:nvSpPr>
        <p:spPr>
          <a:xfrm>
            <a:off x="7136716" y="5464477"/>
            <a:ext cx="937260" cy="96520"/>
          </a:xfrm>
          <a:custGeom>
            <a:avLst/>
            <a:gdLst/>
            <a:ahLst/>
            <a:cxnLst/>
            <a:rect l="l" t="t" r="r" b="b"/>
            <a:pathLst>
              <a:path w="937259" h="96520">
                <a:moveTo>
                  <a:pt x="96011" y="0"/>
                </a:moveTo>
                <a:lnTo>
                  <a:pt x="0" y="48006"/>
                </a:lnTo>
                <a:lnTo>
                  <a:pt x="96011" y="96012"/>
                </a:lnTo>
                <a:lnTo>
                  <a:pt x="96011" y="64007"/>
                </a:lnTo>
                <a:lnTo>
                  <a:pt x="80009" y="64007"/>
                </a:lnTo>
                <a:lnTo>
                  <a:pt x="80009" y="32003"/>
                </a:lnTo>
                <a:lnTo>
                  <a:pt x="96011" y="32003"/>
                </a:lnTo>
                <a:lnTo>
                  <a:pt x="96011" y="0"/>
                </a:lnTo>
                <a:close/>
              </a:path>
              <a:path w="937259" h="96520">
                <a:moveTo>
                  <a:pt x="841248" y="0"/>
                </a:moveTo>
                <a:lnTo>
                  <a:pt x="841248" y="96012"/>
                </a:lnTo>
                <a:lnTo>
                  <a:pt x="905255" y="64007"/>
                </a:lnTo>
                <a:lnTo>
                  <a:pt x="857250" y="64007"/>
                </a:lnTo>
                <a:lnTo>
                  <a:pt x="857250" y="32003"/>
                </a:lnTo>
                <a:lnTo>
                  <a:pt x="905255" y="32003"/>
                </a:lnTo>
                <a:lnTo>
                  <a:pt x="841248" y="0"/>
                </a:lnTo>
                <a:close/>
              </a:path>
              <a:path w="937259" h="96520">
                <a:moveTo>
                  <a:pt x="96011" y="32003"/>
                </a:moveTo>
                <a:lnTo>
                  <a:pt x="80009" y="32003"/>
                </a:lnTo>
                <a:lnTo>
                  <a:pt x="80009" y="64007"/>
                </a:lnTo>
                <a:lnTo>
                  <a:pt x="96011" y="64007"/>
                </a:lnTo>
                <a:lnTo>
                  <a:pt x="96011" y="32003"/>
                </a:lnTo>
                <a:close/>
              </a:path>
              <a:path w="937259" h="96520">
                <a:moveTo>
                  <a:pt x="841248" y="32003"/>
                </a:moveTo>
                <a:lnTo>
                  <a:pt x="96011" y="32003"/>
                </a:lnTo>
                <a:lnTo>
                  <a:pt x="96011" y="64007"/>
                </a:lnTo>
                <a:lnTo>
                  <a:pt x="841248" y="64007"/>
                </a:lnTo>
                <a:lnTo>
                  <a:pt x="841248" y="32003"/>
                </a:lnTo>
                <a:close/>
              </a:path>
              <a:path w="937259" h="96520">
                <a:moveTo>
                  <a:pt x="905255" y="32003"/>
                </a:moveTo>
                <a:lnTo>
                  <a:pt x="857250" y="32003"/>
                </a:lnTo>
                <a:lnTo>
                  <a:pt x="857250" y="64007"/>
                </a:lnTo>
                <a:lnTo>
                  <a:pt x="905255" y="64007"/>
                </a:lnTo>
                <a:lnTo>
                  <a:pt x="937259" y="48006"/>
                </a:lnTo>
                <a:lnTo>
                  <a:pt x="905255" y="32003"/>
                </a:lnTo>
                <a:close/>
              </a:path>
            </a:pathLst>
          </a:custGeom>
          <a:solidFill>
            <a:srgbClr val="000000"/>
          </a:solidFill>
        </p:spPr>
        <p:txBody>
          <a:bodyPr wrap="square" lIns="0" tIns="0" rIns="0" bIns="0" rtlCol="0"/>
          <a:lstStyle/>
          <a:p>
            <a:endParaRPr/>
          </a:p>
        </p:txBody>
      </p:sp>
      <p:sp>
        <p:nvSpPr>
          <p:cNvPr id="21" name="object 21"/>
          <p:cNvSpPr txBox="1"/>
          <p:nvPr/>
        </p:nvSpPr>
        <p:spPr>
          <a:xfrm>
            <a:off x="7320487" y="5588023"/>
            <a:ext cx="511175" cy="258404"/>
          </a:xfrm>
          <a:prstGeom prst="rect">
            <a:avLst/>
          </a:prstGeom>
        </p:spPr>
        <p:txBody>
          <a:bodyPr vert="horz" wrap="square" lIns="0" tIns="12065" rIns="0" bIns="0" rtlCol="0">
            <a:spAutoFit/>
          </a:bodyPr>
          <a:lstStyle/>
          <a:p>
            <a:pPr marL="12700">
              <a:spcBef>
                <a:spcPts val="95"/>
              </a:spcBef>
            </a:pPr>
            <a:r>
              <a:rPr sz="1600" spc="-5" dirty="0">
                <a:latin typeface="Arial"/>
                <a:cs typeface="Arial"/>
              </a:rPr>
              <a:t>n</a:t>
            </a:r>
            <a:r>
              <a:rPr sz="1600" spc="-75" dirty="0">
                <a:latin typeface="Arial"/>
                <a:cs typeface="Arial"/>
              </a:rPr>
              <a:t> </a:t>
            </a:r>
            <a:r>
              <a:rPr sz="1600" spc="-5" dirty="0">
                <a:latin typeface="Arial"/>
                <a:cs typeface="Arial"/>
              </a:rPr>
              <a:t>bits</a:t>
            </a:r>
            <a:endParaRPr sz="1600">
              <a:latin typeface="Arial"/>
              <a:cs typeface="Arial"/>
            </a:endParaRPr>
          </a:p>
        </p:txBody>
      </p:sp>
      <p:sp>
        <p:nvSpPr>
          <p:cNvPr id="22" name="object 22"/>
          <p:cNvSpPr/>
          <p:nvPr/>
        </p:nvSpPr>
        <p:spPr>
          <a:xfrm>
            <a:off x="4212161" y="5222162"/>
            <a:ext cx="2360930" cy="97790"/>
          </a:xfrm>
          <a:custGeom>
            <a:avLst/>
            <a:gdLst/>
            <a:ahLst/>
            <a:cxnLst/>
            <a:rect l="l" t="t" r="r" b="b"/>
            <a:pathLst>
              <a:path w="2360929" h="97789">
                <a:moveTo>
                  <a:pt x="2264664" y="65520"/>
                </a:moveTo>
                <a:lnTo>
                  <a:pt x="2264664" y="97408"/>
                </a:lnTo>
                <a:lnTo>
                  <a:pt x="2328587" y="65531"/>
                </a:lnTo>
                <a:lnTo>
                  <a:pt x="2264664" y="65520"/>
                </a:lnTo>
                <a:close/>
              </a:path>
              <a:path w="2360929" h="97789">
                <a:moveTo>
                  <a:pt x="96012" y="0"/>
                </a:moveTo>
                <a:lnTo>
                  <a:pt x="0" y="48005"/>
                </a:lnTo>
                <a:lnTo>
                  <a:pt x="96012" y="96011"/>
                </a:lnTo>
                <a:lnTo>
                  <a:pt x="96012" y="64019"/>
                </a:lnTo>
                <a:lnTo>
                  <a:pt x="80010" y="64007"/>
                </a:lnTo>
                <a:lnTo>
                  <a:pt x="80010" y="32003"/>
                </a:lnTo>
                <a:lnTo>
                  <a:pt x="96012" y="32003"/>
                </a:lnTo>
                <a:lnTo>
                  <a:pt x="96012" y="0"/>
                </a:lnTo>
                <a:close/>
              </a:path>
              <a:path w="2360929" h="97789">
                <a:moveTo>
                  <a:pt x="2264664" y="33516"/>
                </a:moveTo>
                <a:lnTo>
                  <a:pt x="2264664" y="65520"/>
                </a:lnTo>
                <a:lnTo>
                  <a:pt x="2280666" y="65531"/>
                </a:lnTo>
                <a:lnTo>
                  <a:pt x="2280666" y="33527"/>
                </a:lnTo>
                <a:lnTo>
                  <a:pt x="2264664" y="33516"/>
                </a:lnTo>
                <a:close/>
              </a:path>
              <a:path w="2360929" h="97789">
                <a:moveTo>
                  <a:pt x="2264664" y="1396"/>
                </a:moveTo>
                <a:lnTo>
                  <a:pt x="2264664" y="33516"/>
                </a:lnTo>
                <a:lnTo>
                  <a:pt x="2280666" y="33527"/>
                </a:lnTo>
                <a:lnTo>
                  <a:pt x="2280666" y="65531"/>
                </a:lnTo>
                <a:lnTo>
                  <a:pt x="2328609" y="65520"/>
                </a:lnTo>
                <a:lnTo>
                  <a:pt x="2360676" y="49529"/>
                </a:lnTo>
                <a:lnTo>
                  <a:pt x="2264664" y="1396"/>
                </a:lnTo>
                <a:close/>
              </a:path>
              <a:path w="2360929" h="97789">
                <a:moveTo>
                  <a:pt x="96012" y="32015"/>
                </a:moveTo>
                <a:lnTo>
                  <a:pt x="96012" y="64019"/>
                </a:lnTo>
                <a:lnTo>
                  <a:pt x="2264664" y="65520"/>
                </a:lnTo>
                <a:lnTo>
                  <a:pt x="2264664" y="33516"/>
                </a:lnTo>
                <a:lnTo>
                  <a:pt x="96012" y="32015"/>
                </a:lnTo>
                <a:close/>
              </a:path>
              <a:path w="2360929" h="97789">
                <a:moveTo>
                  <a:pt x="80010" y="32003"/>
                </a:moveTo>
                <a:lnTo>
                  <a:pt x="80010" y="64007"/>
                </a:lnTo>
                <a:lnTo>
                  <a:pt x="96012" y="64019"/>
                </a:lnTo>
                <a:lnTo>
                  <a:pt x="96012" y="32015"/>
                </a:lnTo>
                <a:lnTo>
                  <a:pt x="80010" y="32003"/>
                </a:lnTo>
                <a:close/>
              </a:path>
              <a:path w="2360929" h="97789">
                <a:moveTo>
                  <a:pt x="96012" y="32003"/>
                </a:moveTo>
                <a:lnTo>
                  <a:pt x="80010" y="32003"/>
                </a:lnTo>
                <a:lnTo>
                  <a:pt x="96012" y="32015"/>
                </a:lnTo>
                <a:close/>
              </a:path>
            </a:pathLst>
          </a:custGeom>
          <a:solidFill>
            <a:srgbClr val="000000"/>
          </a:solidFill>
        </p:spPr>
        <p:txBody>
          <a:bodyPr wrap="square" lIns="0" tIns="0" rIns="0" bIns="0" rtlCol="0"/>
          <a:lstStyle/>
          <a:p>
            <a:endParaRPr/>
          </a:p>
        </p:txBody>
      </p:sp>
      <p:sp>
        <p:nvSpPr>
          <p:cNvPr id="23" name="object 23"/>
          <p:cNvSpPr txBox="1"/>
          <p:nvPr/>
        </p:nvSpPr>
        <p:spPr>
          <a:xfrm>
            <a:off x="4099005" y="4562397"/>
            <a:ext cx="2527935" cy="574675"/>
          </a:xfrm>
          <a:prstGeom prst="rect">
            <a:avLst/>
          </a:prstGeom>
        </p:spPr>
        <p:txBody>
          <a:bodyPr vert="horz" wrap="square" lIns="0" tIns="12700" rIns="0" bIns="0" rtlCol="0">
            <a:spAutoFit/>
          </a:bodyPr>
          <a:lstStyle/>
          <a:p>
            <a:pPr algn="ctr">
              <a:spcBef>
                <a:spcPts val="100"/>
              </a:spcBef>
            </a:pPr>
            <a:r>
              <a:rPr b="1" spc="-5" dirty="0">
                <a:solidFill>
                  <a:srgbClr val="0000CC"/>
                </a:solidFill>
                <a:latin typeface="Arial"/>
                <a:cs typeface="Arial"/>
              </a:rPr>
              <a:t>How large m </a:t>
            </a:r>
            <a:r>
              <a:rPr b="1" dirty="0">
                <a:solidFill>
                  <a:srgbClr val="0000CC"/>
                </a:solidFill>
                <a:latin typeface="Arial"/>
                <a:cs typeface="Arial"/>
              </a:rPr>
              <a:t>should</a:t>
            </a:r>
            <a:r>
              <a:rPr b="1" spc="-45" dirty="0">
                <a:solidFill>
                  <a:srgbClr val="0000CC"/>
                </a:solidFill>
                <a:latin typeface="Arial"/>
                <a:cs typeface="Arial"/>
              </a:rPr>
              <a:t> </a:t>
            </a:r>
            <a:r>
              <a:rPr b="1" spc="-5" dirty="0">
                <a:solidFill>
                  <a:srgbClr val="0000CC"/>
                </a:solidFill>
                <a:latin typeface="Arial"/>
                <a:cs typeface="Arial"/>
              </a:rPr>
              <a:t>be</a:t>
            </a:r>
            <a:endParaRPr>
              <a:latin typeface="Arial"/>
              <a:cs typeface="Arial"/>
            </a:endParaRPr>
          </a:p>
          <a:p>
            <a:pPr algn="ctr">
              <a:lnSpc>
                <a:spcPct val="100000"/>
              </a:lnSpc>
            </a:pPr>
            <a:r>
              <a:rPr b="1" dirty="0">
                <a:solidFill>
                  <a:srgbClr val="0000CC"/>
                </a:solidFill>
                <a:latin typeface="Arial"/>
                <a:cs typeface="Arial"/>
              </a:rPr>
              <a:t>to get a </a:t>
            </a:r>
            <a:r>
              <a:rPr b="1" spc="-5" dirty="0">
                <a:solidFill>
                  <a:srgbClr val="0000CC"/>
                </a:solidFill>
                <a:latin typeface="Arial"/>
                <a:cs typeface="Arial"/>
              </a:rPr>
              <a:t>match</a:t>
            </a:r>
            <a:r>
              <a:rPr b="1" spc="-55" dirty="0">
                <a:solidFill>
                  <a:srgbClr val="0000CC"/>
                </a:solidFill>
                <a:latin typeface="Arial"/>
                <a:cs typeface="Arial"/>
              </a:rPr>
              <a:t> </a:t>
            </a:r>
            <a:r>
              <a:rPr b="1" dirty="0">
                <a:solidFill>
                  <a:srgbClr val="0000CC"/>
                </a:solidFill>
                <a:latin typeface="Arial"/>
                <a:cs typeface="Arial"/>
              </a:rPr>
              <a:t>?</a:t>
            </a:r>
            <a:endParaRPr>
              <a:latin typeface="Arial"/>
              <a:cs typeface="Arial"/>
            </a:endParaRPr>
          </a:p>
        </p:txBody>
      </p:sp>
      <p:sp>
        <p:nvSpPr>
          <p:cNvPr id="25" name="object 3">
            <a:extLst>
              <a:ext uri="{FF2B5EF4-FFF2-40B4-BE49-F238E27FC236}">
                <a16:creationId xmlns:a16="http://schemas.microsoft.com/office/drawing/2014/main" id="{6F2BE98F-23C1-8D44-987C-78D2EC977729}"/>
              </a:ext>
            </a:extLst>
          </p:cNvPr>
          <p:cNvSpPr txBox="1">
            <a:spLocks/>
          </p:cNvSpPr>
          <p:nvPr/>
        </p:nvSpPr>
        <p:spPr>
          <a:xfrm>
            <a:off x="953184" y="96109"/>
            <a:ext cx="11625678"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spc="-5" dirty="0"/>
              <a:t>Finding Collision : One-Way Hash Functions</a:t>
            </a:r>
            <a:endParaRPr lang="en-US" sz="4800" dirty="0"/>
          </a:p>
        </p:txBody>
      </p:sp>
    </p:spTree>
    <p:extLst>
      <p:ext uri="{BB962C8B-B14F-4D97-AF65-F5344CB8AC3E}">
        <p14:creationId xmlns:p14="http://schemas.microsoft.com/office/powerpoint/2010/main" val="1222648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177" y="164124"/>
            <a:ext cx="4790356" cy="688424"/>
          </a:xfrm>
          <a:prstGeom prst="rect">
            <a:avLst/>
          </a:prstGeom>
        </p:spPr>
        <p:txBody>
          <a:bodyPr vert="horz" wrap="square" lIns="0" tIns="11206" rIns="0" bIns="0" rtlCol="0" anchor="ctr">
            <a:spAutoFit/>
          </a:bodyPr>
          <a:lstStyle/>
          <a:p>
            <a:pPr marL="11206">
              <a:lnSpc>
                <a:spcPct val="100000"/>
              </a:lnSpc>
              <a:spcBef>
                <a:spcPts val="88"/>
              </a:spcBef>
            </a:pPr>
            <a:r>
              <a:rPr spc="-4" dirty="0"/>
              <a:t>MD2</a:t>
            </a:r>
            <a:r>
              <a:rPr spc="-31" dirty="0"/>
              <a:t> </a:t>
            </a:r>
            <a:r>
              <a:rPr spc="-4" dirty="0"/>
              <a:t>Insecurity</a:t>
            </a:r>
            <a:endParaRPr dirty="0"/>
          </a:p>
        </p:txBody>
      </p:sp>
      <p:sp>
        <p:nvSpPr>
          <p:cNvPr id="4" name="object 4"/>
          <p:cNvSpPr txBox="1">
            <a:spLocks noGrp="1"/>
          </p:cNvSpPr>
          <p:nvPr>
            <p:ph type="dt" sz="half" idx="6"/>
          </p:nvPr>
        </p:nvSpPr>
        <p:spPr>
          <a:xfrm>
            <a:off x="916177" y="6825316"/>
            <a:ext cx="2192655"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1244"/>
              </a:lnSpc>
            </a:pPr>
            <a:r>
              <a:rPr lang="en-US"/>
              <a:t>Washington University in </a:t>
            </a:r>
            <a:r>
              <a:rPr lang="en-US" spc="-5"/>
              <a:t>St.</a:t>
            </a:r>
            <a:r>
              <a:rPr lang="en-US" spc="-80"/>
              <a:t> </a:t>
            </a:r>
            <a:r>
              <a:rPr lang="en-US"/>
              <a:t>Louis</a:t>
            </a:r>
            <a:endParaRPr dirty="0"/>
          </a:p>
        </p:txBody>
      </p:sp>
      <p:sp>
        <p:nvSpPr>
          <p:cNvPr id="5" name="object 5"/>
          <p:cNvSpPr txBox="1">
            <a:spLocks noGrp="1"/>
          </p:cNvSpPr>
          <p:nvPr>
            <p:ph type="sldNum" sz="quarter" idx="7"/>
          </p:nvPr>
        </p:nvSpPr>
        <p:spPr>
          <a:xfrm>
            <a:off x="4733797" y="6825316"/>
            <a:ext cx="617854" cy="49085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r>
              <a:rPr lang="en-US" spc="-10"/>
              <a:t>CSE571S</a:t>
            </a:r>
          </a:p>
          <a:p>
            <a:pPr marL="66675">
              <a:spcBef>
                <a:spcPts val="160"/>
              </a:spcBef>
            </a:pPr>
            <a:r>
              <a:rPr lang="en-US" sz="1800"/>
              <a:t>7-</a:t>
            </a:r>
            <a:fld id="{81D60167-4931-47E6-BA6A-407CBD079E47}" type="slidenum">
              <a:rPr sz="1800" smtClean="0"/>
              <a:pPr marL="66675">
                <a:spcBef>
                  <a:spcPts val="160"/>
                </a:spcBef>
              </a:pPr>
              <a:t>34</a:t>
            </a:fld>
            <a:endParaRPr sz="1588"/>
          </a:p>
        </p:txBody>
      </p:sp>
      <p:sp>
        <p:nvSpPr>
          <p:cNvPr id="6" name="object 6"/>
          <p:cNvSpPr txBox="1">
            <a:spLocks noGrp="1"/>
          </p:cNvSpPr>
          <p:nvPr>
            <p:ph type="ftr" sz="quarter" idx="5"/>
          </p:nvPr>
        </p:nvSpPr>
        <p:spPr>
          <a:xfrm>
            <a:off x="8085073" y="6825316"/>
            <a:ext cx="981075"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1244"/>
              </a:lnSpc>
            </a:pPr>
            <a:r>
              <a:rPr lang="en-US"/>
              <a:t>©2009 Raj</a:t>
            </a:r>
            <a:r>
              <a:rPr lang="en-US" spc="-85"/>
              <a:t> </a:t>
            </a:r>
            <a:r>
              <a:rPr lang="en-US"/>
              <a:t>Jain</a:t>
            </a:r>
            <a:endParaRPr dirty="0"/>
          </a:p>
        </p:txBody>
      </p:sp>
      <p:sp>
        <p:nvSpPr>
          <p:cNvPr id="3" name="object 3"/>
          <p:cNvSpPr txBox="1"/>
          <p:nvPr/>
        </p:nvSpPr>
        <p:spPr>
          <a:xfrm>
            <a:off x="916177" y="2021988"/>
            <a:ext cx="6534490" cy="2331181"/>
          </a:xfrm>
          <a:prstGeom prst="rect">
            <a:avLst/>
          </a:prstGeom>
        </p:spPr>
        <p:txBody>
          <a:bodyPr vert="horz" wrap="square" lIns="0" tIns="11206" rIns="0" bIns="0" rtlCol="0">
            <a:spAutoFit/>
          </a:bodyPr>
          <a:lstStyle/>
          <a:p>
            <a:pPr marL="324428" marR="15689" indent="-302575">
              <a:spcBef>
                <a:spcPts val="88"/>
              </a:spcBef>
              <a:buClr>
                <a:srgbClr val="0E3FE6"/>
              </a:buClr>
              <a:buSzPct val="75000"/>
              <a:buFont typeface="Wingdings"/>
              <a:buChar char=""/>
              <a:tabLst>
                <a:tab pos="324988" algn="l"/>
              </a:tabLst>
            </a:pPr>
            <a:r>
              <a:rPr lang="en-US" sz="2471" spc="-4" dirty="0">
                <a:latin typeface="Times New Roman"/>
                <a:cs typeface="Times New Roman"/>
              </a:rPr>
              <a:t>128-bit digest should have </a:t>
            </a:r>
            <a:r>
              <a:rPr lang="en-US" sz="2400" spc="-4" dirty="0">
                <a:latin typeface="Times New Roman"/>
                <a:cs typeface="Times New Roman"/>
              </a:rPr>
              <a:t>2</a:t>
            </a:r>
            <a:r>
              <a:rPr lang="en-US" sz="2400" spc="-6" baseline="23391" dirty="0">
                <a:latin typeface="Times New Roman"/>
                <a:cs typeface="Times New Roman"/>
              </a:rPr>
              <a:t>128  </a:t>
            </a:r>
            <a:r>
              <a:rPr lang="en-US" sz="2471" spc="-4" dirty="0">
                <a:latin typeface="Times New Roman"/>
                <a:cs typeface="Times New Roman"/>
              </a:rPr>
              <a:t>tries to break using brute force</a:t>
            </a:r>
          </a:p>
          <a:p>
            <a:pPr marL="324428" marR="15689" indent="-302575">
              <a:spcBef>
                <a:spcPts val="88"/>
              </a:spcBef>
              <a:buClr>
                <a:srgbClr val="0E3FE6"/>
              </a:buClr>
              <a:buSzPct val="75000"/>
              <a:buFont typeface="Wingdings"/>
              <a:buChar char=""/>
              <a:tabLst>
                <a:tab pos="324988" algn="l"/>
              </a:tabLst>
            </a:pPr>
            <a:endParaRPr lang="en-US" sz="2471" spc="-4" dirty="0">
              <a:latin typeface="Times New Roman"/>
              <a:cs typeface="Times New Roman"/>
            </a:endParaRPr>
          </a:p>
          <a:p>
            <a:pPr marL="324428" marR="15689" indent="-302575">
              <a:spcBef>
                <a:spcPts val="88"/>
              </a:spcBef>
              <a:buClr>
                <a:srgbClr val="0E3FE6"/>
              </a:buClr>
              <a:buSzPct val="75000"/>
              <a:buFont typeface="Wingdings"/>
              <a:buChar char=""/>
              <a:tabLst>
                <a:tab pos="324988" algn="l"/>
              </a:tabLst>
            </a:pPr>
            <a:r>
              <a:rPr lang="en-US" sz="2471" spc="-4" dirty="0">
                <a:latin typeface="Times New Roman"/>
                <a:cs typeface="Times New Roman"/>
              </a:rPr>
              <a:t>2004: Shown to have 2</a:t>
            </a:r>
            <a:r>
              <a:rPr lang="en-US" sz="2515" spc="-6" baseline="23391" dirty="0">
                <a:latin typeface="Times New Roman"/>
                <a:cs typeface="Times New Roman"/>
              </a:rPr>
              <a:t>104 </a:t>
            </a:r>
            <a:r>
              <a:rPr lang="en-US" sz="2471" spc="-4" dirty="0">
                <a:latin typeface="Times New Roman"/>
                <a:cs typeface="Times New Roman"/>
              </a:rPr>
              <a:t>time complexity  (rather than</a:t>
            </a:r>
            <a:r>
              <a:rPr lang="en-US" sz="2471" spc="-9" dirty="0">
                <a:latin typeface="Times New Roman"/>
                <a:cs typeface="Times New Roman"/>
              </a:rPr>
              <a:t> </a:t>
            </a:r>
            <a:r>
              <a:rPr lang="en-US" sz="2471" spc="-4" dirty="0">
                <a:latin typeface="Times New Roman"/>
                <a:cs typeface="Times New Roman"/>
              </a:rPr>
              <a:t>2</a:t>
            </a:r>
            <a:r>
              <a:rPr lang="en-US" sz="2515" spc="-6" baseline="23391" dirty="0">
                <a:latin typeface="Times New Roman"/>
                <a:cs typeface="Times New Roman"/>
              </a:rPr>
              <a:t>128</a:t>
            </a:r>
            <a:r>
              <a:rPr lang="en-US" sz="2471" spc="-4" dirty="0">
                <a:latin typeface="Times New Roman"/>
                <a:cs typeface="Times New Roman"/>
              </a:rPr>
              <a:t>)</a:t>
            </a:r>
          </a:p>
          <a:p>
            <a:pPr marL="21853" marR="15689">
              <a:spcBef>
                <a:spcPts val="88"/>
              </a:spcBef>
              <a:buClr>
                <a:srgbClr val="0E3FE6"/>
              </a:buClr>
              <a:buSzPct val="75000"/>
              <a:tabLst>
                <a:tab pos="324988" algn="l"/>
              </a:tabLst>
            </a:pPr>
            <a:endParaRPr sz="2471" dirty="0">
              <a:latin typeface="Times New Roman"/>
              <a:cs typeface="Times New Roman"/>
            </a:endParaRPr>
          </a:p>
        </p:txBody>
      </p:sp>
    </p:spTree>
    <p:extLst>
      <p:ext uri="{BB962C8B-B14F-4D97-AF65-F5344CB8AC3E}">
        <p14:creationId xmlns:p14="http://schemas.microsoft.com/office/powerpoint/2010/main" val="100794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8321-1E6C-4B82-BD64-BC96B3CF4063}"/>
              </a:ext>
            </a:extLst>
          </p:cNvPr>
          <p:cNvSpPr>
            <a:spLocks noGrp="1"/>
          </p:cNvSpPr>
          <p:nvPr>
            <p:ph type="title"/>
          </p:nvPr>
        </p:nvSpPr>
        <p:spPr/>
        <p:txBody>
          <a:bodyPr/>
          <a:lstStyle/>
          <a:p>
            <a:r>
              <a:rPr lang="en-US" dirty="0"/>
              <a:t>Dictionary Attacks</a:t>
            </a:r>
          </a:p>
        </p:txBody>
      </p:sp>
      <p:sp>
        <p:nvSpPr>
          <p:cNvPr id="3" name="Content Placeholder 2">
            <a:extLst>
              <a:ext uri="{FF2B5EF4-FFF2-40B4-BE49-F238E27FC236}">
                <a16:creationId xmlns:a16="http://schemas.microsoft.com/office/drawing/2014/main" id="{6D8E91E6-B9FC-4A42-888D-FAE2AF87EFBB}"/>
              </a:ext>
            </a:extLst>
          </p:cNvPr>
          <p:cNvSpPr>
            <a:spLocks noGrp="1"/>
          </p:cNvSpPr>
          <p:nvPr>
            <p:ph idx="1"/>
          </p:nvPr>
        </p:nvSpPr>
        <p:spPr>
          <a:xfrm>
            <a:off x="1097279" y="1845734"/>
            <a:ext cx="10626635" cy="4448930"/>
          </a:xfrm>
        </p:spPr>
        <p:txBody>
          <a:bodyPr>
            <a:normAutofit lnSpcReduction="10000"/>
          </a:bodyPr>
          <a:lstStyle/>
          <a:p>
            <a:r>
              <a:rPr lang="en-US" dirty="0"/>
              <a:t>A type of Brute-Force attack that uses a </a:t>
            </a:r>
            <a:r>
              <a:rPr lang="en-US" u="sng" dirty="0"/>
              <a:t>list of words to gain access</a:t>
            </a:r>
            <a:r>
              <a:rPr lang="en-US" dirty="0"/>
              <a:t> to someone’s password</a:t>
            </a:r>
          </a:p>
          <a:p>
            <a:r>
              <a:rPr lang="en-US" dirty="0"/>
              <a:t>Work on the premise that most internet users still create </a:t>
            </a:r>
            <a:r>
              <a:rPr lang="en-US" u="sng" dirty="0"/>
              <a:t>passwords</a:t>
            </a:r>
            <a:r>
              <a:rPr lang="en-US" dirty="0"/>
              <a:t> that are </a:t>
            </a:r>
            <a:r>
              <a:rPr lang="en-US" u="sng" dirty="0"/>
              <a:t>easy to guess</a:t>
            </a:r>
          </a:p>
          <a:p>
            <a:r>
              <a:rPr lang="en-US" dirty="0"/>
              <a:t>Easy passwords are passwords that use:</a:t>
            </a:r>
          </a:p>
          <a:p>
            <a:pPr lvl="1"/>
            <a:r>
              <a:rPr lang="en-US" dirty="0"/>
              <a:t>A user’s name or a variation of it</a:t>
            </a:r>
          </a:p>
          <a:p>
            <a:pPr lvl="1"/>
            <a:r>
              <a:rPr lang="en-US" dirty="0"/>
              <a:t>The name of a user’s relative</a:t>
            </a:r>
          </a:p>
          <a:p>
            <a:pPr lvl="1"/>
            <a:r>
              <a:rPr lang="en-US" dirty="0"/>
              <a:t>A pet’s name</a:t>
            </a:r>
          </a:p>
          <a:p>
            <a:pPr lvl="1"/>
            <a:r>
              <a:rPr lang="en-US" dirty="0"/>
              <a:t>Favorite food/drink/car/something</a:t>
            </a:r>
          </a:p>
          <a:p>
            <a:pPr lvl="1"/>
            <a:r>
              <a:rPr lang="en-US" dirty="0"/>
              <a:t>Birthdays and anniversaries</a:t>
            </a:r>
          </a:p>
          <a:p>
            <a:pPr lvl="1"/>
            <a:r>
              <a:rPr lang="en-US" dirty="0"/>
              <a:t>A simple numerical combination</a:t>
            </a:r>
          </a:p>
        </p:txBody>
      </p:sp>
      <p:sp>
        <p:nvSpPr>
          <p:cNvPr id="4" name="Date Placeholder 3">
            <a:extLst>
              <a:ext uri="{FF2B5EF4-FFF2-40B4-BE49-F238E27FC236}">
                <a16:creationId xmlns:a16="http://schemas.microsoft.com/office/drawing/2014/main" id="{2BA6B947-40B0-48EF-B026-87D90F1B48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CCBD9042-907C-4A7D-BD26-5BE0A1D8CE1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1612A9F3-81CD-405C-B8FF-4258F8AFCF7A}"/>
              </a:ext>
            </a:extLst>
          </p:cNvPr>
          <p:cNvSpPr>
            <a:spLocks noGrp="1"/>
          </p:cNvSpPr>
          <p:nvPr>
            <p:ph type="sldNum" sz="quarter" idx="12"/>
          </p:nvPr>
        </p:nvSpPr>
        <p:spPr/>
        <p:txBody>
          <a:bodyPr/>
          <a:lstStyle/>
          <a:p>
            <a:fld id="{96E0BC51-A275-4FC5-9FC3-F7A764066967}" type="slidenum">
              <a:rPr lang="en-US" smtClean="0"/>
              <a:pPr/>
              <a:t>35</a:t>
            </a:fld>
            <a:endParaRPr lang="en-US" dirty="0"/>
          </a:p>
        </p:txBody>
      </p:sp>
      <p:pic>
        <p:nvPicPr>
          <p:cNvPr id="5122" name="Picture 2" descr="Dictionary Attack: Everything You Need to Know - The VPN Guru">
            <a:extLst>
              <a:ext uri="{FF2B5EF4-FFF2-40B4-BE49-F238E27FC236}">
                <a16:creationId xmlns:a16="http://schemas.microsoft.com/office/drawing/2014/main" id="{1AE70C7A-ADD3-4C6E-8238-5201D8FD4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537" y="3020787"/>
            <a:ext cx="5456464" cy="327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2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68AA-4BBA-452D-AB6B-2EEC8117B639}"/>
              </a:ext>
            </a:extLst>
          </p:cNvPr>
          <p:cNvSpPr>
            <a:spLocks noGrp="1"/>
          </p:cNvSpPr>
          <p:nvPr>
            <p:ph type="title"/>
          </p:nvPr>
        </p:nvSpPr>
        <p:spPr>
          <a:xfrm>
            <a:off x="1028700" y="286603"/>
            <a:ext cx="10126980" cy="1450757"/>
          </a:xfrm>
        </p:spPr>
        <p:txBody>
          <a:bodyPr/>
          <a:lstStyle/>
          <a:p>
            <a:r>
              <a:rPr lang="en-US" dirty="0"/>
              <a:t>Dictionary </a:t>
            </a:r>
            <a:br>
              <a:rPr lang="en-US" dirty="0"/>
            </a:br>
            <a:r>
              <a:rPr lang="en-US" dirty="0"/>
              <a:t>Attacks</a:t>
            </a:r>
          </a:p>
        </p:txBody>
      </p:sp>
      <p:sp>
        <p:nvSpPr>
          <p:cNvPr id="3" name="Content Placeholder 2">
            <a:extLst>
              <a:ext uri="{FF2B5EF4-FFF2-40B4-BE49-F238E27FC236}">
                <a16:creationId xmlns:a16="http://schemas.microsoft.com/office/drawing/2014/main" id="{BA981BF4-340A-417C-9193-873915382093}"/>
              </a:ext>
            </a:extLst>
          </p:cNvPr>
          <p:cNvSpPr>
            <a:spLocks noGrp="1"/>
          </p:cNvSpPr>
          <p:nvPr>
            <p:ph idx="1"/>
          </p:nvPr>
        </p:nvSpPr>
        <p:spPr/>
        <p:txBody>
          <a:bodyPr/>
          <a:lstStyle/>
          <a:p>
            <a:r>
              <a:rPr lang="en-US" dirty="0"/>
              <a:t>How it works?</a:t>
            </a:r>
          </a:p>
        </p:txBody>
      </p:sp>
      <p:sp>
        <p:nvSpPr>
          <p:cNvPr id="4" name="Date Placeholder 3">
            <a:extLst>
              <a:ext uri="{FF2B5EF4-FFF2-40B4-BE49-F238E27FC236}">
                <a16:creationId xmlns:a16="http://schemas.microsoft.com/office/drawing/2014/main" id="{9E58A3E6-2ACA-45BA-BAEB-69157E861B25}"/>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43733114-AB54-4AB7-87DC-5DC51233AAF9}"/>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C305601-ACD1-42ED-9AFF-36F33FADA2D4}"/>
              </a:ext>
            </a:extLst>
          </p:cNvPr>
          <p:cNvSpPr>
            <a:spLocks noGrp="1"/>
          </p:cNvSpPr>
          <p:nvPr>
            <p:ph type="sldNum" sz="quarter" idx="12"/>
          </p:nvPr>
        </p:nvSpPr>
        <p:spPr/>
        <p:txBody>
          <a:bodyPr/>
          <a:lstStyle/>
          <a:p>
            <a:fld id="{96E0BC51-A275-4FC5-9FC3-F7A764066967}" type="slidenum">
              <a:rPr lang="en-US" smtClean="0"/>
              <a:pPr/>
              <a:t>36</a:t>
            </a:fld>
            <a:endParaRPr lang="en-US" dirty="0"/>
          </a:p>
        </p:txBody>
      </p:sp>
      <p:pic>
        <p:nvPicPr>
          <p:cNvPr id="10242" name="Picture 2" descr="A Brute Force Attack Definition &amp;amp; Look at How Brute Force Works - Hashed  Out by The SSL Store™">
            <a:extLst>
              <a:ext uri="{FF2B5EF4-FFF2-40B4-BE49-F238E27FC236}">
                <a16:creationId xmlns:a16="http://schemas.microsoft.com/office/drawing/2014/main" id="{EA34EE8C-8F8C-4A53-9F84-FA9EEDFF6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771" y="189437"/>
            <a:ext cx="8143739" cy="62703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6F20DA-7E4E-4FAE-9832-3C993AD5A00F}"/>
              </a:ext>
            </a:extLst>
          </p:cNvPr>
          <p:cNvSpPr/>
          <p:nvPr/>
        </p:nvSpPr>
        <p:spPr>
          <a:xfrm>
            <a:off x="108857" y="6044288"/>
            <a:ext cx="6096000" cy="276999"/>
          </a:xfrm>
          <a:prstGeom prst="rect">
            <a:avLst/>
          </a:prstGeom>
        </p:spPr>
        <p:txBody>
          <a:bodyPr>
            <a:spAutoFit/>
          </a:bodyPr>
          <a:lstStyle/>
          <a:p>
            <a:r>
              <a:rPr lang="en-US" sz="1200" dirty="0">
                <a:hlinkClick r:id="rId3"/>
              </a:rPr>
              <a:t>https://www.thesslstore.com/blog/brute-force-attack-definition-how-brute-force-works/</a:t>
            </a:r>
            <a:r>
              <a:rPr lang="en-US" sz="1200" dirty="0"/>
              <a:t> </a:t>
            </a:r>
          </a:p>
        </p:txBody>
      </p:sp>
    </p:spTree>
    <p:extLst>
      <p:ext uri="{BB962C8B-B14F-4D97-AF65-F5344CB8AC3E}">
        <p14:creationId xmlns:p14="http://schemas.microsoft.com/office/powerpoint/2010/main" val="176046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D801-0D6F-44DE-AA96-81D056F37ADF}"/>
              </a:ext>
            </a:extLst>
          </p:cNvPr>
          <p:cNvSpPr>
            <a:spLocks noGrp="1"/>
          </p:cNvSpPr>
          <p:nvPr>
            <p:ph type="title"/>
          </p:nvPr>
        </p:nvSpPr>
        <p:spPr/>
        <p:txBody>
          <a:bodyPr/>
          <a:lstStyle/>
          <a:p>
            <a:r>
              <a:rPr lang="en-US" dirty="0"/>
              <a:t>Brute Force Attack</a:t>
            </a:r>
          </a:p>
        </p:txBody>
      </p:sp>
      <p:sp>
        <p:nvSpPr>
          <p:cNvPr id="3" name="Content Placeholder 2">
            <a:extLst>
              <a:ext uri="{FF2B5EF4-FFF2-40B4-BE49-F238E27FC236}">
                <a16:creationId xmlns:a16="http://schemas.microsoft.com/office/drawing/2014/main" id="{2042CCCA-3D24-4FA4-BEC9-755947D9AA58}"/>
              </a:ext>
            </a:extLst>
          </p:cNvPr>
          <p:cNvSpPr>
            <a:spLocks noGrp="1"/>
          </p:cNvSpPr>
          <p:nvPr>
            <p:ph idx="1"/>
          </p:nvPr>
        </p:nvSpPr>
        <p:spPr/>
        <p:txBody>
          <a:bodyPr/>
          <a:lstStyle/>
          <a:p>
            <a:r>
              <a:rPr lang="en-US" dirty="0"/>
              <a:t>Try all possible passwords</a:t>
            </a:r>
          </a:p>
        </p:txBody>
      </p:sp>
      <p:sp>
        <p:nvSpPr>
          <p:cNvPr id="4" name="Date Placeholder 3">
            <a:extLst>
              <a:ext uri="{FF2B5EF4-FFF2-40B4-BE49-F238E27FC236}">
                <a16:creationId xmlns:a16="http://schemas.microsoft.com/office/drawing/2014/main" id="{06A5A54B-39D7-421D-80F6-EFC5144EE692}"/>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E30D6F72-6004-4A16-A0F8-C30B54CE902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0544716B-3087-492C-9456-73C22D5EAECC}"/>
              </a:ext>
            </a:extLst>
          </p:cNvPr>
          <p:cNvSpPr>
            <a:spLocks noGrp="1"/>
          </p:cNvSpPr>
          <p:nvPr>
            <p:ph type="sldNum" sz="quarter" idx="12"/>
          </p:nvPr>
        </p:nvSpPr>
        <p:spPr/>
        <p:txBody>
          <a:bodyPr/>
          <a:lstStyle/>
          <a:p>
            <a:fld id="{96E0BC51-A275-4FC5-9FC3-F7A764066967}" type="slidenum">
              <a:rPr lang="en-US" smtClean="0"/>
              <a:pPr/>
              <a:t>37</a:t>
            </a:fld>
            <a:endParaRPr lang="en-US" dirty="0"/>
          </a:p>
        </p:txBody>
      </p:sp>
      <p:pic>
        <p:nvPicPr>
          <p:cNvPr id="7" name="Picture 6">
            <a:extLst>
              <a:ext uri="{FF2B5EF4-FFF2-40B4-BE49-F238E27FC236}">
                <a16:creationId xmlns:a16="http://schemas.microsoft.com/office/drawing/2014/main" id="{D3194BCC-44EA-4ACE-A245-32F1C2D953F4}"/>
              </a:ext>
            </a:extLst>
          </p:cNvPr>
          <p:cNvPicPr>
            <a:picLocks noChangeAspect="1"/>
          </p:cNvPicPr>
          <p:nvPr/>
        </p:nvPicPr>
        <p:blipFill>
          <a:blip r:embed="rId2"/>
          <a:stretch>
            <a:fillRect/>
          </a:stretch>
        </p:blipFill>
        <p:spPr>
          <a:xfrm>
            <a:off x="2088696" y="2466844"/>
            <a:ext cx="7553325" cy="3634147"/>
          </a:xfrm>
          <a:prstGeom prst="rect">
            <a:avLst/>
          </a:prstGeom>
        </p:spPr>
      </p:pic>
    </p:spTree>
    <p:extLst>
      <p:ext uri="{BB962C8B-B14F-4D97-AF65-F5344CB8AC3E}">
        <p14:creationId xmlns:p14="http://schemas.microsoft.com/office/powerpoint/2010/main" val="362689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8AEB-48D2-4F51-AADE-89DFF7BEE89C}"/>
              </a:ext>
            </a:extLst>
          </p:cNvPr>
          <p:cNvSpPr>
            <a:spLocks noGrp="1"/>
          </p:cNvSpPr>
          <p:nvPr>
            <p:ph type="title"/>
          </p:nvPr>
        </p:nvSpPr>
        <p:spPr/>
        <p:txBody>
          <a:bodyPr>
            <a:normAutofit fontScale="90000"/>
          </a:bodyPr>
          <a:lstStyle/>
          <a:p>
            <a:r>
              <a:rPr lang="en-US" dirty="0"/>
              <a:t>Brute</a:t>
            </a:r>
            <a:br>
              <a:rPr lang="en-US" dirty="0"/>
            </a:br>
            <a:r>
              <a:rPr lang="en-US" dirty="0"/>
              <a:t>Force</a:t>
            </a:r>
          </a:p>
        </p:txBody>
      </p:sp>
      <p:sp>
        <p:nvSpPr>
          <p:cNvPr id="3" name="Content Placeholder 2">
            <a:extLst>
              <a:ext uri="{FF2B5EF4-FFF2-40B4-BE49-F238E27FC236}">
                <a16:creationId xmlns:a16="http://schemas.microsoft.com/office/drawing/2014/main" id="{9D5858BE-9A1F-4164-852C-3D9285A9120E}"/>
              </a:ext>
            </a:extLst>
          </p:cNvPr>
          <p:cNvSpPr>
            <a:spLocks noGrp="1"/>
          </p:cNvSpPr>
          <p:nvPr>
            <p:ph idx="1"/>
          </p:nvPr>
        </p:nvSpPr>
        <p:spPr>
          <a:xfrm>
            <a:off x="1097280" y="1845734"/>
            <a:ext cx="2217420" cy="4023360"/>
          </a:xfrm>
        </p:spPr>
        <p:txBody>
          <a:bodyPr/>
          <a:lstStyle/>
          <a:p>
            <a:r>
              <a:rPr lang="en-US" dirty="0"/>
              <a:t>Time it takes for brute force: </a:t>
            </a:r>
          </a:p>
        </p:txBody>
      </p:sp>
      <p:sp>
        <p:nvSpPr>
          <p:cNvPr id="4" name="Date Placeholder 3">
            <a:extLst>
              <a:ext uri="{FF2B5EF4-FFF2-40B4-BE49-F238E27FC236}">
                <a16:creationId xmlns:a16="http://schemas.microsoft.com/office/drawing/2014/main" id="{DFBB2015-F04B-4288-86A1-BEB846358BE3}"/>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D7FD98B8-FD4B-4FC6-998E-B0DA04E02A3B}"/>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03ED9C3E-5C9B-412B-9675-9600D6642EF4}"/>
              </a:ext>
            </a:extLst>
          </p:cNvPr>
          <p:cNvSpPr>
            <a:spLocks noGrp="1"/>
          </p:cNvSpPr>
          <p:nvPr>
            <p:ph type="sldNum" sz="quarter" idx="12"/>
          </p:nvPr>
        </p:nvSpPr>
        <p:spPr/>
        <p:txBody>
          <a:bodyPr/>
          <a:lstStyle/>
          <a:p>
            <a:fld id="{96E0BC51-A275-4FC5-9FC3-F7A764066967}" type="slidenum">
              <a:rPr lang="en-US" smtClean="0"/>
              <a:pPr/>
              <a:t>38</a:t>
            </a:fld>
            <a:endParaRPr lang="en-US" dirty="0"/>
          </a:p>
        </p:txBody>
      </p:sp>
      <p:pic>
        <p:nvPicPr>
          <p:cNvPr id="7" name="Picture 6">
            <a:extLst>
              <a:ext uri="{FF2B5EF4-FFF2-40B4-BE49-F238E27FC236}">
                <a16:creationId xmlns:a16="http://schemas.microsoft.com/office/drawing/2014/main" id="{036722DE-0FE8-44B6-A4B8-5CC369FE3A0E}"/>
              </a:ext>
            </a:extLst>
          </p:cNvPr>
          <p:cNvPicPr>
            <a:picLocks noChangeAspect="1"/>
          </p:cNvPicPr>
          <p:nvPr/>
        </p:nvPicPr>
        <p:blipFill>
          <a:blip r:embed="rId2"/>
          <a:stretch>
            <a:fillRect/>
          </a:stretch>
        </p:blipFill>
        <p:spPr>
          <a:xfrm>
            <a:off x="3461657" y="808370"/>
            <a:ext cx="8730343" cy="5581509"/>
          </a:xfrm>
          <a:prstGeom prst="rect">
            <a:avLst/>
          </a:prstGeom>
        </p:spPr>
      </p:pic>
    </p:spTree>
    <p:extLst>
      <p:ext uri="{BB962C8B-B14F-4D97-AF65-F5344CB8AC3E}">
        <p14:creationId xmlns:p14="http://schemas.microsoft.com/office/powerpoint/2010/main" val="215355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p:nvPr/>
        </p:nvSpPr>
        <p:spPr>
          <a:xfrm>
            <a:off x="897989" y="1441059"/>
            <a:ext cx="7773034" cy="1505540"/>
          </a:xfrm>
          <a:prstGeom prst="rect">
            <a:avLst/>
          </a:prstGeom>
        </p:spPr>
        <p:txBody>
          <a:bodyPr vert="horz" wrap="square" lIns="0" tIns="12700" rIns="0" bIns="0" rtlCol="0">
            <a:spAutoFit/>
          </a:bodyPr>
          <a:lstStyle/>
          <a:p>
            <a:pPr marL="12700" marR="5080">
              <a:spcBef>
                <a:spcPts val="100"/>
              </a:spcBef>
            </a:pPr>
            <a:r>
              <a:rPr sz="2400" dirty="0">
                <a:latin typeface="Cambria"/>
                <a:cs typeface="Cambria"/>
              </a:rPr>
              <a:t>A </a:t>
            </a:r>
            <a:r>
              <a:rPr sz="2400" spc="-5" dirty="0">
                <a:latin typeface="Cambria"/>
                <a:cs typeface="Cambria"/>
              </a:rPr>
              <a:t>one way hash function H(M) operates on </a:t>
            </a:r>
            <a:r>
              <a:rPr sz="2400" dirty="0">
                <a:latin typeface="Cambria"/>
                <a:cs typeface="Cambria"/>
              </a:rPr>
              <a:t>an arbitrary  </a:t>
            </a:r>
            <a:r>
              <a:rPr sz="2400" spc="-5" dirty="0">
                <a:latin typeface="Cambria"/>
                <a:cs typeface="Cambria"/>
              </a:rPr>
              <a:t>length pre-image message M, </a:t>
            </a:r>
            <a:r>
              <a:rPr sz="2400" dirty="0">
                <a:latin typeface="Cambria"/>
                <a:cs typeface="Cambria"/>
              </a:rPr>
              <a:t>and return a fixed </a:t>
            </a:r>
            <a:r>
              <a:rPr sz="2400" spc="-5" dirty="0">
                <a:latin typeface="Cambria"/>
                <a:cs typeface="Cambria"/>
              </a:rPr>
              <a:t>length hash  value</a:t>
            </a:r>
            <a:r>
              <a:rPr sz="2400" spc="-10" dirty="0">
                <a:latin typeface="Cambria"/>
                <a:cs typeface="Cambria"/>
              </a:rPr>
              <a:t> </a:t>
            </a:r>
            <a:r>
              <a:rPr sz="2400" spc="-5" dirty="0">
                <a:latin typeface="Cambria"/>
                <a:cs typeface="Cambria"/>
              </a:rPr>
              <a:t>h.</a:t>
            </a:r>
            <a:endParaRPr sz="2400">
              <a:latin typeface="Cambria"/>
              <a:cs typeface="Cambria"/>
            </a:endParaRPr>
          </a:p>
          <a:p>
            <a:pPr>
              <a:spcBef>
                <a:spcPts val="5"/>
              </a:spcBef>
            </a:pPr>
            <a:endParaRPr sz="2500">
              <a:latin typeface="Times New Roman"/>
              <a:cs typeface="Times New Roman"/>
            </a:endParaRPr>
          </a:p>
          <a:p>
            <a:pPr marL="927100"/>
            <a:r>
              <a:rPr sz="2400" spc="-5" dirty="0">
                <a:latin typeface="Cambria"/>
                <a:cs typeface="Cambria"/>
              </a:rPr>
              <a:t>h=H(M) ,where </a:t>
            </a:r>
            <a:r>
              <a:rPr sz="2400" dirty="0">
                <a:latin typeface="Cambria"/>
                <a:cs typeface="Cambria"/>
              </a:rPr>
              <a:t>h is the </a:t>
            </a:r>
            <a:r>
              <a:rPr sz="2400" spc="-5" dirty="0">
                <a:latin typeface="Cambria"/>
                <a:cs typeface="Cambria"/>
              </a:rPr>
              <a:t>length of</a:t>
            </a:r>
            <a:r>
              <a:rPr sz="2400" spc="-30" dirty="0">
                <a:latin typeface="Cambria"/>
                <a:cs typeface="Cambria"/>
              </a:rPr>
              <a:t> </a:t>
            </a:r>
            <a:r>
              <a:rPr sz="2400" dirty="0">
                <a:latin typeface="Cambria"/>
                <a:cs typeface="Cambria"/>
              </a:rPr>
              <a:t>m</a:t>
            </a:r>
            <a:endParaRPr sz="2400">
              <a:latin typeface="Cambria"/>
              <a:cs typeface="Cambria"/>
            </a:endParaRPr>
          </a:p>
        </p:txBody>
      </p:sp>
      <p:sp>
        <p:nvSpPr>
          <p:cNvPr id="19" name="object 19"/>
          <p:cNvSpPr txBox="1">
            <a:spLocks noGrp="1"/>
          </p:cNvSpPr>
          <p:nvPr>
            <p:ph type="title"/>
          </p:nvPr>
        </p:nvSpPr>
        <p:spPr>
          <a:xfrm>
            <a:off x="897989" y="104140"/>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10" dirty="0"/>
              <a:t>One-way </a:t>
            </a:r>
            <a:r>
              <a:rPr sz="4800" spc="-5" dirty="0"/>
              <a:t>Hash</a:t>
            </a:r>
            <a:r>
              <a:rPr sz="4800" spc="-50" dirty="0"/>
              <a:t> </a:t>
            </a:r>
            <a:r>
              <a:rPr sz="4800" spc="-5" dirty="0"/>
              <a:t>Function</a:t>
            </a:r>
            <a:endParaRPr sz="4800" dirty="0"/>
          </a:p>
        </p:txBody>
      </p:sp>
      <p:pic>
        <p:nvPicPr>
          <p:cNvPr id="20" name="Picture 19">
            <a:extLst>
              <a:ext uri="{FF2B5EF4-FFF2-40B4-BE49-F238E27FC236}">
                <a16:creationId xmlns:a16="http://schemas.microsoft.com/office/drawing/2014/main" id="{CDE2CE24-FD45-824B-B02B-41717F9C38B1}"/>
              </a:ext>
            </a:extLst>
          </p:cNvPr>
          <p:cNvPicPr>
            <a:picLocks noChangeAspect="1"/>
          </p:cNvPicPr>
          <p:nvPr/>
        </p:nvPicPr>
        <p:blipFill>
          <a:blip r:embed="rId2"/>
          <a:stretch>
            <a:fillRect/>
          </a:stretch>
        </p:blipFill>
        <p:spPr>
          <a:xfrm>
            <a:off x="1333500" y="3337560"/>
            <a:ext cx="9525000" cy="3416300"/>
          </a:xfrm>
          <a:prstGeom prst="rect">
            <a:avLst/>
          </a:prstGeom>
        </p:spPr>
      </p:pic>
    </p:spTree>
    <p:extLst>
      <p:ext uri="{BB962C8B-B14F-4D97-AF65-F5344CB8AC3E}">
        <p14:creationId xmlns:p14="http://schemas.microsoft.com/office/powerpoint/2010/main" val="3388300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4249-D151-40DB-9415-88EFB0DAE110}"/>
              </a:ext>
            </a:extLst>
          </p:cNvPr>
          <p:cNvSpPr>
            <a:spLocks noGrp="1"/>
          </p:cNvSpPr>
          <p:nvPr>
            <p:ph type="title"/>
          </p:nvPr>
        </p:nvSpPr>
        <p:spPr/>
        <p:txBody>
          <a:bodyPr/>
          <a:lstStyle/>
          <a:p>
            <a:r>
              <a:rPr lang="en-US" dirty="0"/>
              <a:t>User Accounts</a:t>
            </a:r>
          </a:p>
        </p:txBody>
      </p:sp>
      <p:sp>
        <p:nvSpPr>
          <p:cNvPr id="3" name="Content Placeholder 2">
            <a:extLst>
              <a:ext uri="{FF2B5EF4-FFF2-40B4-BE49-F238E27FC236}">
                <a16:creationId xmlns:a16="http://schemas.microsoft.com/office/drawing/2014/main" id="{926924FB-DEE6-4C36-B7FA-5A4EB149AA9F}"/>
              </a:ext>
            </a:extLst>
          </p:cNvPr>
          <p:cNvSpPr>
            <a:spLocks noGrp="1"/>
          </p:cNvSpPr>
          <p:nvPr>
            <p:ph idx="1"/>
          </p:nvPr>
        </p:nvSpPr>
        <p:spPr/>
        <p:txBody>
          <a:bodyPr/>
          <a:lstStyle/>
          <a:p>
            <a:r>
              <a:rPr lang="en-US" dirty="0"/>
              <a:t>Storing user credentials</a:t>
            </a:r>
          </a:p>
          <a:p>
            <a:pPr lvl="1"/>
            <a:r>
              <a:rPr lang="en-US" dirty="0"/>
              <a:t>Username, DOB, Email, etc.</a:t>
            </a:r>
          </a:p>
          <a:p>
            <a:pPr lvl="1"/>
            <a:r>
              <a:rPr lang="en-US" dirty="0"/>
              <a:t>And password</a:t>
            </a:r>
          </a:p>
          <a:p>
            <a:r>
              <a:rPr lang="en-US" dirty="0"/>
              <a:t>Passwords are stored in ‘</a:t>
            </a:r>
            <a:r>
              <a:rPr lang="en-US" i="1" u="sng" dirty="0"/>
              <a:t>hashes</a:t>
            </a:r>
            <a:r>
              <a:rPr lang="en-US" dirty="0"/>
              <a:t>’ rather than cleartext</a:t>
            </a:r>
          </a:p>
        </p:txBody>
      </p:sp>
      <p:sp>
        <p:nvSpPr>
          <p:cNvPr id="4" name="Date Placeholder 3">
            <a:extLst>
              <a:ext uri="{FF2B5EF4-FFF2-40B4-BE49-F238E27FC236}">
                <a16:creationId xmlns:a16="http://schemas.microsoft.com/office/drawing/2014/main" id="{37BBD5D5-23FB-40F0-9529-19AC4942476E}"/>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49B0A538-8519-4CA1-A0FD-79097DC854D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AAB63352-86F7-47B3-AE6A-BF6641D70C12}"/>
              </a:ext>
            </a:extLst>
          </p:cNvPr>
          <p:cNvSpPr>
            <a:spLocks noGrp="1"/>
          </p:cNvSpPr>
          <p:nvPr>
            <p:ph type="sldNum" sz="quarter" idx="12"/>
          </p:nvPr>
        </p:nvSpPr>
        <p:spPr/>
        <p:txBody>
          <a:bodyPr/>
          <a:lstStyle/>
          <a:p>
            <a:fld id="{96E0BC51-A275-4FC5-9FC3-F7A764066967}" type="slidenum">
              <a:rPr lang="en-US" smtClean="0"/>
              <a:pPr/>
              <a:t>39</a:t>
            </a:fld>
            <a:endParaRPr lang="en-US" dirty="0"/>
          </a:p>
        </p:txBody>
      </p:sp>
      <p:pic>
        <p:nvPicPr>
          <p:cNvPr id="7" name="Picture 6">
            <a:extLst>
              <a:ext uri="{FF2B5EF4-FFF2-40B4-BE49-F238E27FC236}">
                <a16:creationId xmlns:a16="http://schemas.microsoft.com/office/drawing/2014/main" id="{502E82FA-89CB-4316-961E-F4EE54F21544}"/>
              </a:ext>
            </a:extLst>
          </p:cNvPr>
          <p:cNvPicPr>
            <a:picLocks noChangeAspect="1"/>
          </p:cNvPicPr>
          <p:nvPr/>
        </p:nvPicPr>
        <p:blipFill>
          <a:blip r:embed="rId2"/>
          <a:stretch>
            <a:fillRect/>
          </a:stretch>
        </p:blipFill>
        <p:spPr>
          <a:xfrm>
            <a:off x="48797" y="4433513"/>
            <a:ext cx="12094406" cy="1070527"/>
          </a:xfrm>
          <a:prstGeom prst="rect">
            <a:avLst/>
          </a:prstGeom>
        </p:spPr>
      </p:pic>
    </p:spTree>
    <p:extLst>
      <p:ext uri="{BB962C8B-B14F-4D97-AF65-F5344CB8AC3E}">
        <p14:creationId xmlns:p14="http://schemas.microsoft.com/office/powerpoint/2010/main" val="108508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136A-D59E-463F-BA9A-EFC2ADCC62C6}"/>
              </a:ext>
            </a:extLst>
          </p:cNvPr>
          <p:cNvSpPr>
            <a:spLocks noGrp="1"/>
          </p:cNvSpPr>
          <p:nvPr>
            <p:ph type="title"/>
          </p:nvPr>
        </p:nvSpPr>
        <p:spPr/>
        <p:txBody>
          <a:bodyPr/>
          <a:lstStyle/>
          <a:p>
            <a:r>
              <a:rPr lang="en-US" dirty="0"/>
              <a:t>How to login</a:t>
            </a:r>
          </a:p>
        </p:txBody>
      </p:sp>
      <p:sp>
        <p:nvSpPr>
          <p:cNvPr id="3" name="Content Placeholder 2">
            <a:extLst>
              <a:ext uri="{FF2B5EF4-FFF2-40B4-BE49-F238E27FC236}">
                <a16:creationId xmlns:a16="http://schemas.microsoft.com/office/drawing/2014/main" id="{F8CA3FDF-8661-4AF7-9B78-AEA7A9AEEA56}"/>
              </a:ext>
            </a:extLst>
          </p:cNvPr>
          <p:cNvSpPr>
            <a:spLocks noGrp="1"/>
          </p:cNvSpPr>
          <p:nvPr>
            <p:ph idx="1"/>
          </p:nvPr>
        </p:nvSpPr>
        <p:spPr>
          <a:xfrm>
            <a:off x="1097280" y="1737361"/>
            <a:ext cx="10058400" cy="4467496"/>
          </a:xfrm>
        </p:spPr>
        <p:txBody>
          <a:bodyPr>
            <a:normAutofit fontScale="92500" lnSpcReduction="10000"/>
          </a:bodyPr>
          <a:lstStyle/>
          <a:p>
            <a:r>
              <a:rPr lang="en-US" dirty="0"/>
              <a:t>1. The user creates an account</a:t>
            </a:r>
          </a:p>
          <a:p>
            <a:r>
              <a:rPr lang="en-US" dirty="0"/>
              <a:t>2. Their password is hashed and stored in the database</a:t>
            </a:r>
          </a:p>
          <a:p>
            <a:pPr lvl="1"/>
            <a:r>
              <a:rPr lang="en-US" dirty="0"/>
              <a:t>At no point is the plain-text (unencrypted) password ever written to the hard drive</a:t>
            </a:r>
          </a:p>
          <a:p>
            <a:r>
              <a:rPr lang="en-US" dirty="0"/>
              <a:t>3. When the user attempts to login, the hash of the password they entered is checked against the hash of their real password (retrieved from the database)</a:t>
            </a:r>
          </a:p>
          <a:p>
            <a:r>
              <a:rPr lang="en-US" dirty="0"/>
              <a:t>4. If the hashes match, the user is granted access</a:t>
            </a:r>
          </a:p>
          <a:p>
            <a:pPr lvl="1"/>
            <a:r>
              <a:rPr lang="en-US" dirty="0"/>
              <a:t>If not, the user is told they entered invalid login credentials</a:t>
            </a:r>
          </a:p>
          <a:p>
            <a:r>
              <a:rPr lang="en-US" dirty="0"/>
              <a:t>-- Steps 3 and 4 repeat every time someone tries to login to their account</a:t>
            </a:r>
          </a:p>
        </p:txBody>
      </p:sp>
      <p:sp>
        <p:nvSpPr>
          <p:cNvPr id="4" name="Date Placeholder 3">
            <a:extLst>
              <a:ext uri="{FF2B5EF4-FFF2-40B4-BE49-F238E27FC236}">
                <a16:creationId xmlns:a16="http://schemas.microsoft.com/office/drawing/2014/main" id="{5FE9944B-90F2-4964-B134-F65203E8E740}"/>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32C5CA04-3805-4929-8E46-29399F66B041}"/>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FE27769D-E4F1-4CA6-A68C-4E30BD467F23}"/>
              </a:ext>
            </a:extLst>
          </p:cNvPr>
          <p:cNvSpPr>
            <a:spLocks noGrp="1"/>
          </p:cNvSpPr>
          <p:nvPr>
            <p:ph type="sldNum" sz="quarter" idx="12"/>
          </p:nvPr>
        </p:nvSpPr>
        <p:spPr/>
        <p:txBody>
          <a:bodyPr/>
          <a:lstStyle/>
          <a:p>
            <a:fld id="{96E0BC51-A275-4FC5-9FC3-F7A764066967}" type="slidenum">
              <a:rPr lang="en-US" smtClean="0"/>
              <a:pPr/>
              <a:t>40</a:t>
            </a:fld>
            <a:endParaRPr lang="en-US" dirty="0"/>
          </a:p>
        </p:txBody>
      </p:sp>
      <p:pic>
        <p:nvPicPr>
          <p:cNvPr id="1026" name="Picture 2" descr="File:CPT-Hashing-Password-Login.svg - Wikimedia Commons">
            <a:extLst>
              <a:ext uri="{FF2B5EF4-FFF2-40B4-BE49-F238E27FC236}">
                <a16:creationId xmlns:a16="http://schemas.microsoft.com/office/drawing/2014/main" id="{886116EF-EA54-4F2C-BCF0-F04E0967F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212" y="0"/>
            <a:ext cx="6422787" cy="273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5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fade">
                                      <p:cBhvr>
                                        <p:cTn id="56" dur="1000"/>
                                        <p:tgtEl>
                                          <p:spTgt spid="1026"/>
                                        </p:tgtEl>
                                      </p:cBhvr>
                                    </p:animEffect>
                                    <p:anim calcmode="lin" valueType="num">
                                      <p:cBhvr>
                                        <p:cTn id="57" dur="1000" fill="hold"/>
                                        <p:tgtEl>
                                          <p:spTgt spid="1026"/>
                                        </p:tgtEl>
                                        <p:attrNameLst>
                                          <p:attrName>ppt_x</p:attrName>
                                        </p:attrNameLst>
                                      </p:cBhvr>
                                      <p:tavLst>
                                        <p:tav tm="0">
                                          <p:val>
                                            <p:strVal val="#ppt_x"/>
                                          </p:val>
                                        </p:tav>
                                        <p:tav tm="100000">
                                          <p:val>
                                            <p:strVal val="#ppt_x"/>
                                          </p:val>
                                        </p:tav>
                                      </p:tavLst>
                                    </p:anim>
                                    <p:anim calcmode="lin" valueType="num">
                                      <p:cBhvr>
                                        <p:cTn id="5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CE8-B5D6-4672-A472-B1B0DE1117A8}"/>
              </a:ext>
            </a:extLst>
          </p:cNvPr>
          <p:cNvSpPr>
            <a:spLocks noGrp="1"/>
          </p:cNvSpPr>
          <p:nvPr>
            <p:ph type="title"/>
          </p:nvPr>
        </p:nvSpPr>
        <p:spPr/>
        <p:txBody>
          <a:bodyPr/>
          <a:lstStyle/>
          <a:p>
            <a:r>
              <a:rPr lang="en-US" dirty="0"/>
              <a:t>Hashing</a:t>
            </a:r>
          </a:p>
        </p:txBody>
      </p:sp>
      <p:sp>
        <p:nvSpPr>
          <p:cNvPr id="3" name="Content Placeholder 2">
            <a:extLst>
              <a:ext uri="{FF2B5EF4-FFF2-40B4-BE49-F238E27FC236}">
                <a16:creationId xmlns:a16="http://schemas.microsoft.com/office/drawing/2014/main" id="{DDA35B2A-3523-4D9D-85FA-4612396BFE9F}"/>
              </a:ext>
            </a:extLst>
          </p:cNvPr>
          <p:cNvSpPr>
            <a:spLocks noGrp="1"/>
          </p:cNvSpPr>
          <p:nvPr>
            <p:ph idx="1"/>
          </p:nvPr>
        </p:nvSpPr>
        <p:spPr>
          <a:xfrm>
            <a:off x="955222" y="1804307"/>
            <a:ext cx="10257262" cy="4506686"/>
          </a:xfrm>
        </p:spPr>
        <p:txBody>
          <a:bodyPr>
            <a:normAutofit/>
          </a:bodyPr>
          <a:lstStyle/>
          <a:p>
            <a:r>
              <a:rPr lang="en-US" dirty="0"/>
              <a:t>A hash function is any function that can be used to </a:t>
            </a:r>
            <a:r>
              <a:rPr lang="en-US" u="sng" dirty="0"/>
              <a:t>map data of arbitrary size to fixed-size values</a:t>
            </a:r>
          </a:p>
          <a:p>
            <a:endParaRPr lang="en-US" dirty="0"/>
          </a:p>
        </p:txBody>
      </p:sp>
      <p:sp>
        <p:nvSpPr>
          <p:cNvPr id="4" name="Date Placeholder 3">
            <a:extLst>
              <a:ext uri="{FF2B5EF4-FFF2-40B4-BE49-F238E27FC236}">
                <a16:creationId xmlns:a16="http://schemas.microsoft.com/office/drawing/2014/main" id="{3A677558-93AE-4B6D-A80C-62A229236C6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4641D4B-D1A1-41DC-B1B5-397B4473128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EAC704B-5575-4360-AB1E-874B15F95883}"/>
              </a:ext>
            </a:extLst>
          </p:cNvPr>
          <p:cNvSpPr>
            <a:spLocks noGrp="1"/>
          </p:cNvSpPr>
          <p:nvPr>
            <p:ph type="sldNum" sz="quarter" idx="12"/>
          </p:nvPr>
        </p:nvSpPr>
        <p:spPr/>
        <p:txBody>
          <a:bodyPr/>
          <a:lstStyle/>
          <a:p>
            <a:fld id="{96E0BC51-A275-4FC5-9FC3-F7A764066967}" type="slidenum">
              <a:rPr lang="en-US" smtClean="0"/>
              <a:pPr/>
              <a:t>41</a:t>
            </a:fld>
            <a:endParaRPr lang="en-US" dirty="0"/>
          </a:p>
        </p:txBody>
      </p:sp>
      <p:pic>
        <p:nvPicPr>
          <p:cNvPr id="7" name="Picture 6">
            <a:extLst>
              <a:ext uri="{FF2B5EF4-FFF2-40B4-BE49-F238E27FC236}">
                <a16:creationId xmlns:a16="http://schemas.microsoft.com/office/drawing/2014/main" id="{8A37451E-FA2B-4B8F-AD63-4D0C2DA5ABE5}"/>
              </a:ext>
            </a:extLst>
          </p:cNvPr>
          <p:cNvPicPr>
            <a:picLocks noChangeAspect="1"/>
          </p:cNvPicPr>
          <p:nvPr/>
        </p:nvPicPr>
        <p:blipFill>
          <a:blip r:embed="rId2"/>
          <a:stretch>
            <a:fillRect/>
          </a:stretch>
        </p:blipFill>
        <p:spPr>
          <a:xfrm>
            <a:off x="1853292" y="2871002"/>
            <a:ext cx="8703177" cy="3439991"/>
          </a:xfrm>
          <a:prstGeom prst="rect">
            <a:avLst/>
          </a:prstGeom>
        </p:spPr>
      </p:pic>
    </p:spTree>
    <p:extLst>
      <p:ext uri="{BB962C8B-B14F-4D97-AF65-F5344CB8AC3E}">
        <p14:creationId xmlns:p14="http://schemas.microsoft.com/office/powerpoint/2010/main" val="19442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CE8-B5D6-4672-A472-B1B0DE1117A8}"/>
              </a:ext>
            </a:extLst>
          </p:cNvPr>
          <p:cNvSpPr>
            <a:spLocks noGrp="1"/>
          </p:cNvSpPr>
          <p:nvPr>
            <p:ph type="title"/>
          </p:nvPr>
        </p:nvSpPr>
        <p:spPr/>
        <p:txBody>
          <a:bodyPr/>
          <a:lstStyle/>
          <a:p>
            <a:r>
              <a:rPr lang="en-US" dirty="0"/>
              <a:t>Hashing</a:t>
            </a:r>
          </a:p>
        </p:txBody>
      </p:sp>
      <p:sp>
        <p:nvSpPr>
          <p:cNvPr id="3" name="Content Placeholder 2">
            <a:extLst>
              <a:ext uri="{FF2B5EF4-FFF2-40B4-BE49-F238E27FC236}">
                <a16:creationId xmlns:a16="http://schemas.microsoft.com/office/drawing/2014/main" id="{DDA35B2A-3523-4D9D-85FA-4612396BFE9F}"/>
              </a:ext>
            </a:extLst>
          </p:cNvPr>
          <p:cNvSpPr>
            <a:spLocks noGrp="1"/>
          </p:cNvSpPr>
          <p:nvPr>
            <p:ph idx="1"/>
          </p:nvPr>
        </p:nvSpPr>
        <p:spPr>
          <a:xfrm>
            <a:off x="955221" y="1804307"/>
            <a:ext cx="2237015" cy="4506686"/>
          </a:xfrm>
        </p:spPr>
        <p:txBody>
          <a:bodyPr>
            <a:normAutofit/>
          </a:bodyPr>
          <a:lstStyle/>
          <a:p>
            <a:r>
              <a:rPr lang="en-US" dirty="0"/>
              <a:t>Fixed-length output no matter what input is given </a:t>
            </a:r>
          </a:p>
          <a:p>
            <a:endParaRPr lang="en-US" dirty="0"/>
          </a:p>
        </p:txBody>
      </p:sp>
      <p:sp>
        <p:nvSpPr>
          <p:cNvPr id="4" name="Date Placeholder 3">
            <a:extLst>
              <a:ext uri="{FF2B5EF4-FFF2-40B4-BE49-F238E27FC236}">
                <a16:creationId xmlns:a16="http://schemas.microsoft.com/office/drawing/2014/main" id="{3A677558-93AE-4B6D-A80C-62A229236C6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4641D4B-D1A1-41DC-B1B5-397B4473128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EAC704B-5575-4360-AB1E-874B15F95883}"/>
              </a:ext>
            </a:extLst>
          </p:cNvPr>
          <p:cNvSpPr>
            <a:spLocks noGrp="1"/>
          </p:cNvSpPr>
          <p:nvPr>
            <p:ph type="sldNum" sz="quarter" idx="12"/>
          </p:nvPr>
        </p:nvSpPr>
        <p:spPr/>
        <p:txBody>
          <a:bodyPr/>
          <a:lstStyle/>
          <a:p>
            <a:fld id="{96E0BC51-A275-4FC5-9FC3-F7A764066967}" type="slidenum">
              <a:rPr lang="en-US" smtClean="0"/>
              <a:pPr/>
              <a:t>42</a:t>
            </a:fld>
            <a:endParaRPr lang="en-US" dirty="0"/>
          </a:p>
        </p:txBody>
      </p:sp>
      <p:pic>
        <p:nvPicPr>
          <p:cNvPr id="2054" name="Picture 6" descr="Cryptographic hash function - Wikipedia">
            <a:extLst>
              <a:ext uri="{FF2B5EF4-FFF2-40B4-BE49-F238E27FC236}">
                <a16:creationId xmlns:a16="http://schemas.microsoft.com/office/drawing/2014/main" id="{CA5BED54-6B3E-4A9F-835D-114F7D2F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001" y="215195"/>
            <a:ext cx="8416999" cy="609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3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CE8-B5D6-4672-A472-B1B0DE1117A8}"/>
              </a:ext>
            </a:extLst>
          </p:cNvPr>
          <p:cNvSpPr>
            <a:spLocks noGrp="1"/>
          </p:cNvSpPr>
          <p:nvPr>
            <p:ph type="title"/>
          </p:nvPr>
        </p:nvSpPr>
        <p:spPr/>
        <p:txBody>
          <a:bodyPr/>
          <a:lstStyle/>
          <a:p>
            <a:r>
              <a:rPr lang="en-US" dirty="0"/>
              <a:t>Hashing</a:t>
            </a:r>
          </a:p>
        </p:txBody>
      </p:sp>
      <p:sp>
        <p:nvSpPr>
          <p:cNvPr id="3" name="Content Placeholder 2">
            <a:extLst>
              <a:ext uri="{FF2B5EF4-FFF2-40B4-BE49-F238E27FC236}">
                <a16:creationId xmlns:a16="http://schemas.microsoft.com/office/drawing/2014/main" id="{DDA35B2A-3523-4D9D-85FA-4612396BFE9F}"/>
              </a:ext>
            </a:extLst>
          </p:cNvPr>
          <p:cNvSpPr>
            <a:spLocks noGrp="1"/>
          </p:cNvSpPr>
          <p:nvPr>
            <p:ph idx="1"/>
          </p:nvPr>
        </p:nvSpPr>
        <p:spPr>
          <a:xfrm>
            <a:off x="1191986" y="2188029"/>
            <a:ext cx="10474778" cy="3796392"/>
          </a:xfrm>
        </p:spPr>
        <p:txBody>
          <a:bodyPr>
            <a:normAutofit/>
          </a:bodyPr>
          <a:lstStyle/>
          <a:p>
            <a:r>
              <a:rPr lang="en-US" dirty="0"/>
              <a:t>No collisions</a:t>
            </a:r>
          </a:p>
          <a:p>
            <a:pPr lvl="1"/>
            <a:r>
              <a:rPr lang="en-US" dirty="0"/>
              <a:t>A collision occurs when two different inputs to the same hashing algorithm produce the same output</a:t>
            </a:r>
          </a:p>
          <a:p>
            <a:pPr lvl="1"/>
            <a:r>
              <a:rPr lang="en-US" dirty="0"/>
              <a:t>But the reality is that with a fixed-length output, a collision is possible</a:t>
            </a:r>
          </a:p>
          <a:p>
            <a:pPr lvl="1"/>
            <a:r>
              <a:rPr lang="en-US" dirty="0"/>
              <a:t>So the goal is to make it so </a:t>
            </a:r>
            <a:r>
              <a:rPr lang="en-US" u="sng" dirty="0"/>
              <a:t>unlikely</a:t>
            </a:r>
            <a:r>
              <a:rPr lang="en-US" dirty="0"/>
              <a:t> </a:t>
            </a:r>
          </a:p>
          <a:p>
            <a:r>
              <a:rPr lang="en-US" dirty="0"/>
              <a:t>Hashes are how Linux/Windows stores passwords</a:t>
            </a:r>
          </a:p>
          <a:p>
            <a:endParaRPr lang="en-US" dirty="0"/>
          </a:p>
        </p:txBody>
      </p:sp>
      <p:sp>
        <p:nvSpPr>
          <p:cNvPr id="4" name="Date Placeholder 3">
            <a:extLst>
              <a:ext uri="{FF2B5EF4-FFF2-40B4-BE49-F238E27FC236}">
                <a16:creationId xmlns:a16="http://schemas.microsoft.com/office/drawing/2014/main" id="{3A677558-93AE-4B6D-A80C-62A229236C6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4641D4B-D1A1-41DC-B1B5-397B4473128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EAC704B-5575-4360-AB1E-874B15F95883}"/>
              </a:ext>
            </a:extLst>
          </p:cNvPr>
          <p:cNvSpPr>
            <a:spLocks noGrp="1"/>
          </p:cNvSpPr>
          <p:nvPr>
            <p:ph type="sldNum" sz="quarter" idx="12"/>
          </p:nvPr>
        </p:nvSpPr>
        <p:spPr/>
        <p:txBody>
          <a:bodyPr/>
          <a:lstStyle/>
          <a:p>
            <a:fld id="{96E0BC51-A275-4FC5-9FC3-F7A764066967}" type="slidenum">
              <a:rPr lang="en-US" smtClean="0"/>
              <a:pPr/>
              <a:t>43</a:t>
            </a:fld>
            <a:endParaRPr lang="en-US" dirty="0"/>
          </a:p>
        </p:txBody>
      </p:sp>
      <p:pic>
        <p:nvPicPr>
          <p:cNvPr id="3074" name="Picture 2" descr="What hash function produces the maximum number of collisions when hashing n  keys? - Stack Overflow">
            <a:extLst>
              <a:ext uri="{FF2B5EF4-FFF2-40B4-BE49-F238E27FC236}">
                <a16:creationId xmlns:a16="http://schemas.microsoft.com/office/drawing/2014/main" id="{DF849AA4-6010-4650-8BD6-81A3ACC0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990" y="33090"/>
            <a:ext cx="3903724" cy="275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6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4566-1172-446F-A8D1-D5FCA8C1FBDA}"/>
              </a:ext>
            </a:extLst>
          </p:cNvPr>
          <p:cNvSpPr>
            <a:spLocks noGrp="1"/>
          </p:cNvSpPr>
          <p:nvPr>
            <p:ph type="title"/>
          </p:nvPr>
        </p:nvSpPr>
        <p:spPr/>
        <p:txBody>
          <a:bodyPr/>
          <a:lstStyle/>
          <a:p>
            <a:r>
              <a:rPr lang="en-US" dirty="0"/>
              <a:t>Hashed User Accounts in Kali</a:t>
            </a:r>
          </a:p>
        </p:txBody>
      </p:sp>
      <p:sp>
        <p:nvSpPr>
          <p:cNvPr id="3" name="Content Placeholder 2">
            <a:extLst>
              <a:ext uri="{FF2B5EF4-FFF2-40B4-BE49-F238E27FC236}">
                <a16:creationId xmlns:a16="http://schemas.microsoft.com/office/drawing/2014/main" id="{2B78A05E-2797-4782-ACAD-CB90DF7A0C80}"/>
              </a:ext>
            </a:extLst>
          </p:cNvPr>
          <p:cNvSpPr>
            <a:spLocks noGrp="1"/>
          </p:cNvSpPr>
          <p:nvPr>
            <p:ph idx="1"/>
          </p:nvPr>
        </p:nvSpPr>
        <p:spPr>
          <a:xfrm>
            <a:off x="1097280" y="4932862"/>
            <a:ext cx="10058400" cy="1001543"/>
          </a:xfrm>
        </p:spPr>
        <p:txBody>
          <a:bodyPr/>
          <a:lstStyle/>
          <a:p>
            <a:r>
              <a:rPr lang="en-US" dirty="0"/>
              <a:t>What can you do with this?</a:t>
            </a:r>
          </a:p>
        </p:txBody>
      </p:sp>
      <p:sp>
        <p:nvSpPr>
          <p:cNvPr id="4" name="Date Placeholder 3">
            <a:extLst>
              <a:ext uri="{FF2B5EF4-FFF2-40B4-BE49-F238E27FC236}">
                <a16:creationId xmlns:a16="http://schemas.microsoft.com/office/drawing/2014/main" id="{E07DD0EA-B83A-4980-87F0-FDD3FCD1AA9B}"/>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C8EBCCEE-E068-43B1-8E3F-A22E1E6E7474}"/>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FF2F2B7-9CD4-4255-B480-C5A8E88195FA}"/>
              </a:ext>
            </a:extLst>
          </p:cNvPr>
          <p:cNvSpPr>
            <a:spLocks noGrp="1"/>
          </p:cNvSpPr>
          <p:nvPr>
            <p:ph type="sldNum" sz="quarter" idx="12"/>
          </p:nvPr>
        </p:nvSpPr>
        <p:spPr/>
        <p:txBody>
          <a:bodyPr/>
          <a:lstStyle/>
          <a:p>
            <a:fld id="{96E0BC51-A275-4FC5-9FC3-F7A764066967}" type="slidenum">
              <a:rPr lang="en-US" smtClean="0"/>
              <a:pPr/>
              <a:t>44</a:t>
            </a:fld>
            <a:endParaRPr lang="en-US" dirty="0"/>
          </a:p>
        </p:txBody>
      </p:sp>
      <p:pic>
        <p:nvPicPr>
          <p:cNvPr id="7" name="Picture 6">
            <a:extLst>
              <a:ext uri="{FF2B5EF4-FFF2-40B4-BE49-F238E27FC236}">
                <a16:creationId xmlns:a16="http://schemas.microsoft.com/office/drawing/2014/main" id="{18CA90A7-7341-4B0D-9D64-2FB92A94F2AB}"/>
              </a:ext>
            </a:extLst>
          </p:cNvPr>
          <p:cNvPicPr>
            <a:picLocks noChangeAspect="1"/>
          </p:cNvPicPr>
          <p:nvPr/>
        </p:nvPicPr>
        <p:blipFill>
          <a:blip r:embed="rId2"/>
          <a:stretch>
            <a:fillRect/>
          </a:stretch>
        </p:blipFill>
        <p:spPr>
          <a:xfrm>
            <a:off x="290512" y="1812746"/>
            <a:ext cx="11610975" cy="3095625"/>
          </a:xfrm>
          <a:prstGeom prst="rect">
            <a:avLst/>
          </a:prstGeom>
        </p:spPr>
      </p:pic>
    </p:spTree>
    <p:extLst>
      <p:ext uri="{BB962C8B-B14F-4D97-AF65-F5344CB8AC3E}">
        <p14:creationId xmlns:p14="http://schemas.microsoft.com/office/powerpoint/2010/main" val="4199910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84FC-412D-45D2-8A08-3BE7034F4167}"/>
              </a:ext>
            </a:extLst>
          </p:cNvPr>
          <p:cNvSpPr>
            <a:spLocks noGrp="1"/>
          </p:cNvSpPr>
          <p:nvPr>
            <p:ph type="title"/>
          </p:nvPr>
        </p:nvSpPr>
        <p:spPr/>
        <p:txBody>
          <a:bodyPr/>
          <a:lstStyle/>
          <a:p>
            <a:r>
              <a:rPr lang="en-US" dirty="0"/>
              <a:t>Lookup Tables</a:t>
            </a:r>
          </a:p>
        </p:txBody>
      </p:sp>
      <p:sp>
        <p:nvSpPr>
          <p:cNvPr id="3" name="Content Placeholder 2">
            <a:extLst>
              <a:ext uri="{FF2B5EF4-FFF2-40B4-BE49-F238E27FC236}">
                <a16:creationId xmlns:a16="http://schemas.microsoft.com/office/drawing/2014/main" id="{475D84FF-AD35-43ED-A3E3-E3F2DBD56CC0}"/>
              </a:ext>
            </a:extLst>
          </p:cNvPr>
          <p:cNvSpPr>
            <a:spLocks noGrp="1"/>
          </p:cNvSpPr>
          <p:nvPr>
            <p:ph idx="1"/>
          </p:nvPr>
        </p:nvSpPr>
        <p:spPr>
          <a:xfrm>
            <a:off x="1097280" y="1845733"/>
            <a:ext cx="10058400" cy="2954867"/>
          </a:xfrm>
        </p:spPr>
        <p:txBody>
          <a:bodyPr>
            <a:normAutofit fontScale="92500"/>
          </a:bodyPr>
          <a:lstStyle/>
          <a:p>
            <a:r>
              <a:rPr lang="en-US" dirty="0"/>
              <a:t>Lookup tables are an effective method for </a:t>
            </a:r>
            <a:r>
              <a:rPr lang="en-US" u="sng" dirty="0"/>
              <a:t>cracking many hashes of the same type</a:t>
            </a:r>
            <a:r>
              <a:rPr lang="en-US" dirty="0"/>
              <a:t> very quickly</a:t>
            </a:r>
          </a:p>
          <a:p>
            <a:r>
              <a:rPr lang="en-US" dirty="0"/>
              <a:t>The general idea is to </a:t>
            </a:r>
            <a:r>
              <a:rPr lang="en-US" u="sng" dirty="0"/>
              <a:t>pre-compute the hashes</a:t>
            </a:r>
            <a:r>
              <a:rPr lang="en-US" dirty="0"/>
              <a:t> of the passwords in a password dictionary and </a:t>
            </a:r>
            <a:r>
              <a:rPr lang="en-US" u="sng" dirty="0"/>
              <a:t>store</a:t>
            </a:r>
            <a:r>
              <a:rPr lang="en-US" dirty="0"/>
              <a:t> them, and their corresponding password, in a </a:t>
            </a:r>
            <a:r>
              <a:rPr lang="en-US" u="sng" dirty="0"/>
              <a:t>lookup table data structure</a:t>
            </a:r>
          </a:p>
          <a:p>
            <a:r>
              <a:rPr lang="en-US" dirty="0"/>
              <a:t>A good implementation of a lookup table can process hundreds of hash lookups per second, even when they contain </a:t>
            </a:r>
            <a:r>
              <a:rPr lang="en-US" u="sng" dirty="0"/>
              <a:t>many billions of hashes</a:t>
            </a:r>
          </a:p>
          <a:p>
            <a:endParaRPr lang="en-US" dirty="0"/>
          </a:p>
          <a:p>
            <a:endParaRPr lang="en-US" dirty="0"/>
          </a:p>
        </p:txBody>
      </p:sp>
      <p:sp>
        <p:nvSpPr>
          <p:cNvPr id="4" name="Date Placeholder 3">
            <a:extLst>
              <a:ext uri="{FF2B5EF4-FFF2-40B4-BE49-F238E27FC236}">
                <a16:creationId xmlns:a16="http://schemas.microsoft.com/office/drawing/2014/main" id="{826CD7E6-F49D-44EA-9116-2A6BB0BECAED}"/>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135E9C3E-C733-4649-A350-AEE0B8E4A41C}"/>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EC8BC1F9-A6F4-4F47-80B6-57516BEC77C4}"/>
              </a:ext>
            </a:extLst>
          </p:cNvPr>
          <p:cNvSpPr>
            <a:spLocks noGrp="1"/>
          </p:cNvSpPr>
          <p:nvPr>
            <p:ph type="sldNum" sz="quarter" idx="12"/>
          </p:nvPr>
        </p:nvSpPr>
        <p:spPr/>
        <p:txBody>
          <a:bodyPr/>
          <a:lstStyle/>
          <a:p>
            <a:fld id="{96E0BC51-A275-4FC5-9FC3-F7A764066967}" type="slidenum">
              <a:rPr lang="en-US" smtClean="0"/>
              <a:pPr/>
              <a:t>45</a:t>
            </a:fld>
            <a:endParaRPr lang="en-US" dirty="0"/>
          </a:p>
        </p:txBody>
      </p:sp>
      <p:pic>
        <p:nvPicPr>
          <p:cNvPr id="7" name="Picture 6">
            <a:extLst>
              <a:ext uri="{FF2B5EF4-FFF2-40B4-BE49-F238E27FC236}">
                <a16:creationId xmlns:a16="http://schemas.microsoft.com/office/drawing/2014/main" id="{89D5975B-127E-4746-B456-F99770CE527E}"/>
              </a:ext>
            </a:extLst>
          </p:cNvPr>
          <p:cNvPicPr>
            <a:picLocks noChangeAspect="1"/>
          </p:cNvPicPr>
          <p:nvPr/>
        </p:nvPicPr>
        <p:blipFill>
          <a:blip r:embed="rId2"/>
          <a:stretch>
            <a:fillRect/>
          </a:stretch>
        </p:blipFill>
        <p:spPr>
          <a:xfrm>
            <a:off x="1934605" y="4800600"/>
            <a:ext cx="8322789" cy="1534886"/>
          </a:xfrm>
          <a:prstGeom prst="rect">
            <a:avLst/>
          </a:prstGeom>
        </p:spPr>
      </p:pic>
    </p:spTree>
    <p:extLst>
      <p:ext uri="{BB962C8B-B14F-4D97-AF65-F5344CB8AC3E}">
        <p14:creationId xmlns:p14="http://schemas.microsoft.com/office/powerpoint/2010/main" val="9475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DF5F-43B7-4836-B948-EEF210689C86}"/>
              </a:ext>
            </a:extLst>
          </p:cNvPr>
          <p:cNvSpPr>
            <a:spLocks noGrp="1"/>
          </p:cNvSpPr>
          <p:nvPr>
            <p:ph type="title"/>
          </p:nvPr>
        </p:nvSpPr>
        <p:spPr>
          <a:xfrm>
            <a:off x="840921" y="286603"/>
            <a:ext cx="10314759" cy="1450757"/>
          </a:xfrm>
        </p:spPr>
        <p:txBody>
          <a:bodyPr/>
          <a:lstStyle/>
          <a:p>
            <a:r>
              <a:rPr lang="en-US" dirty="0"/>
              <a:t>Online Hash Cracker (Lookup Table)</a:t>
            </a:r>
          </a:p>
        </p:txBody>
      </p:sp>
      <p:sp>
        <p:nvSpPr>
          <p:cNvPr id="3" name="Content Placeholder 2">
            <a:extLst>
              <a:ext uri="{FF2B5EF4-FFF2-40B4-BE49-F238E27FC236}">
                <a16:creationId xmlns:a16="http://schemas.microsoft.com/office/drawing/2014/main" id="{4D016D58-AAA4-45E4-B48F-4A5B1DC7AF4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7C1DBCE-2F6E-434C-9853-4F3BC141D3C2}"/>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34D93B6F-2A0C-4301-B666-D3A333D6F4B6}"/>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B6E137C6-8FA9-4E78-8094-470ECB36330E}"/>
              </a:ext>
            </a:extLst>
          </p:cNvPr>
          <p:cNvSpPr>
            <a:spLocks noGrp="1"/>
          </p:cNvSpPr>
          <p:nvPr>
            <p:ph type="sldNum" sz="quarter" idx="12"/>
          </p:nvPr>
        </p:nvSpPr>
        <p:spPr/>
        <p:txBody>
          <a:bodyPr/>
          <a:lstStyle/>
          <a:p>
            <a:fld id="{96E0BC51-A275-4FC5-9FC3-F7A764066967}" type="slidenum">
              <a:rPr lang="en-US" smtClean="0"/>
              <a:pPr/>
              <a:t>46</a:t>
            </a:fld>
            <a:endParaRPr lang="en-US" dirty="0"/>
          </a:p>
        </p:txBody>
      </p:sp>
      <p:sp>
        <p:nvSpPr>
          <p:cNvPr id="7" name="Rectangle 6">
            <a:extLst>
              <a:ext uri="{FF2B5EF4-FFF2-40B4-BE49-F238E27FC236}">
                <a16:creationId xmlns:a16="http://schemas.microsoft.com/office/drawing/2014/main" id="{319AD0B5-7664-4216-88BC-85F6EA0DE1B7}"/>
              </a:ext>
            </a:extLst>
          </p:cNvPr>
          <p:cNvSpPr/>
          <p:nvPr/>
        </p:nvSpPr>
        <p:spPr>
          <a:xfrm>
            <a:off x="9716720" y="1359581"/>
            <a:ext cx="2382383" cy="338554"/>
          </a:xfrm>
          <a:prstGeom prst="rect">
            <a:avLst/>
          </a:prstGeom>
        </p:spPr>
        <p:txBody>
          <a:bodyPr wrap="none">
            <a:spAutoFit/>
          </a:bodyPr>
          <a:lstStyle/>
          <a:p>
            <a:r>
              <a:rPr lang="en-US" sz="1600" dirty="0">
                <a:hlinkClick r:id="rId2"/>
              </a:rPr>
              <a:t>https://crackstation.net/</a:t>
            </a:r>
            <a:r>
              <a:rPr lang="en-US" sz="1600" dirty="0"/>
              <a:t> </a:t>
            </a:r>
          </a:p>
        </p:txBody>
      </p:sp>
      <p:pic>
        <p:nvPicPr>
          <p:cNvPr id="8" name="Picture 7">
            <a:extLst>
              <a:ext uri="{FF2B5EF4-FFF2-40B4-BE49-F238E27FC236}">
                <a16:creationId xmlns:a16="http://schemas.microsoft.com/office/drawing/2014/main" id="{5496CC94-491C-4D1E-8C03-4015FC93C05F}"/>
              </a:ext>
            </a:extLst>
          </p:cNvPr>
          <p:cNvPicPr>
            <a:picLocks noChangeAspect="1"/>
          </p:cNvPicPr>
          <p:nvPr/>
        </p:nvPicPr>
        <p:blipFill>
          <a:blip r:embed="rId3"/>
          <a:stretch>
            <a:fillRect/>
          </a:stretch>
        </p:blipFill>
        <p:spPr>
          <a:xfrm>
            <a:off x="541538" y="1798697"/>
            <a:ext cx="11446013" cy="4562787"/>
          </a:xfrm>
          <a:prstGeom prst="rect">
            <a:avLst/>
          </a:prstGeom>
        </p:spPr>
      </p:pic>
    </p:spTree>
    <p:extLst>
      <p:ext uri="{BB962C8B-B14F-4D97-AF65-F5344CB8AC3E}">
        <p14:creationId xmlns:p14="http://schemas.microsoft.com/office/powerpoint/2010/main" val="3847074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FEA259D2-F65B-604C-9A1A-412A76AC08C8}"/>
              </a:ext>
            </a:extLst>
          </p:cNvPr>
          <p:cNvSpPr>
            <a:spLocks noGrp="1" noChangeArrowheads="1"/>
          </p:cNvSpPr>
          <p:nvPr>
            <p:ph type="body" idx="1"/>
          </p:nvPr>
        </p:nvSpPr>
        <p:spPr>
          <a:xfrm>
            <a:off x="993872" y="1485899"/>
            <a:ext cx="7492903" cy="4343401"/>
          </a:xfrm>
        </p:spPr>
        <p:txBody>
          <a:bodyPr>
            <a:normAutofit fontScale="92500" lnSpcReduction="10000"/>
          </a:bodyPr>
          <a:lstStyle/>
          <a:p>
            <a:r>
              <a:rPr lang="en-US" altLang="en-US" dirty="0"/>
              <a:t> </a:t>
            </a:r>
            <a:r>
              <a:rPr lang="en-US" altLang="en-US" b="1" dirty="0"/>
              <a:t>Password cracking</a:t>
            </a:r>
            <a:r>
              <a:rPr lang="en-US" altLang="en-US" dirty="0"/>
              <a:t> is one of the oldest hacking arts. Every system must store passwords somewhere in order to authenticate users. However, in order to protect these passwords from being stolen, they are encrypted. Password cracking is the art of decrypting the passwords in order to recover them.</a:t>
            </a:r>
          </a:p>
          <a:p>
            <a:r>
              <a:rPr lang="en-US" altLang="en-US" dirty="0"/>
              <a:t>A password cracking program if used ethically can be used by the system administrator to detect weak passwords amongst the system so they can be changed. A password Cracking program is most likely used to check the security of you’re your own system</a:t>
            </a:r>
          </a:p>
          <a:p>
            <a:pPr>
              <a:lnSpc>
                <a:spcPct val="90000"/>
              </a:lnSpc>
            </a:pPr>
            <a:endParaRPr lang="en-US" altLang="en-US" dirty="0"/>
          </a:p>
        </p:txBody>
      </p:sp>
      <p:sp>
        <p:nvSpPr>
          <p:cNvPr id="6" name="Rectangle 2">
            <a:extLst>
              <a:ext uri="{FF2B5EF4-FFF2-40B4-BE49-F238E27FC236}">
                <a16:creationId xmlns:a16="http://schemas.microsoft.com/office/drawing/2014/main" id="{F8CCA088-7738-0F48-8E90-94DC4F085237}"/>
              </a:ext>
            </a:extLst>
          </p:cNvPr>
          <p:cNvSpPr>
            <a:spLocks noGrp="1" noChangeArrowheads="1"/>
          </p:cNvSpPr>
          <p:nvPr>
            <p:ph type="title"/>
          </p:nvPr>
        </p:nvSpPr>
        <p:spPr>
          <a:xfrm>
            <a:off x="993872" y="85725"/>
            <a:ext cx="10204255" cy="937943"/>
          </a:xfrm>
        </p:spPr>
        <p:txBody>
          <a:bodyPr/>
          <a:lstStyle/>
          <a:p>
            <a:r>
              <a:rPr lang="en-US" altLang="en-US" dirty="0"/>
              <a:t>Password Cracking </a:t>
            </a:r>
          </a:p>
        </p:txBody>
      </p:sp>
      <p:pic>
        <p:nvPicPr>
          <p:cNvPr id="4" name="Picture 3">
            <a:extLst>
              <a:ext uri="{FF2B5EF4-FFF2-40B4-BE49-F238E27FC236}">
                <a16:creationId xmlns:a16="http://schemas.microsoft.com/office/drawing/2014/main" id="{1E003568-64CF-1942-8C3E-D2675535913B}"/>
              </a:ext>
            </a:extLst>
          </p:cNvPr>
          <p:cNvPicPr>
            <a:picLocks noChangeAspect="1"/>
          </p:cNvPicPr>
          <p:nvPr/>
        </p:nvPicPr>
        <p:blipFill>
          <a:blip r:embed="rId2"/>
          <a:stretch>
            <a:fillRect/>
          </a:stretch>
        </p:blipFill>
        <p:spPr>
          <a:xfrm>
            <a:off x="8486775" y="1523999"/>
            <a:ext cx="3401788" cy="1905001"/>
          </a:xfrm>
          <a:prstGeom prst="rect">
            <a:avLst/>
          </a:prstGeom>
        </p:spPr>
      </p:pic>
    </p:spTree>
    <p:extLst>
      <p:ext uri="{BB962C8B-B14F-4D97-AF65-F5344CB8AC3E}">
        <p14:creationId xmlns:p14="http://schemas.microsoft.com/office/powerpoint/2010/main" val="776790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9287" y="1274849"/>
            <a:ext cx="8513445" cy="4767972"/>
          </a:xfrm>
          <a:prstGeom prst="rect">
            <a:avLst/>
          </a:prstGeom>
        </p:spPr>
        <p:txBody>
          <a:bodyPr vert="horz" wrap="square" lIns="0" tIns="12700" rIns="0" bIns="0" rtlCol="0">
            <a:spAutoFit/>
          </a:bodyPr>
          <a:lstStyle/>
          <a:p>
            <a:pPr>
              <a:spcBef>
                <a:spcPts val="30"/>
              </a:spcBef>
            </a:pPr>
            <a:endParaRPr sz="1850" dirty="0">
              <a:latin typeface="Arial"/>
              <a:cs typeface="Arial"/>
            </a:endParaRPr>
          </a:p>
          <a:p>
            <a:pPr marL="354330" indent="-341630">
              <a:lnSpc>
                <a:spcPts val="2430"/>
              </a:lnSpc>
              <a:buAutoNum type="arabicParenR"/>
              <a:tabLst>
                <a:tab pos="354330" algn="l"/>
              </a:tabLst>
            </a:pPr>
            <a:r>
              <a:rPr sz="2100" dirty="0">
                <a:latin typeface="Arial"/>
                <a:cs typeface="Arial"/>
              </a:rPr>
              <a:t>John</a:t>
            </a:r>
            <a:r>
              <a:rPr sz="2100" spc="-40" dirty="0">
                <a:latin typeface="Arial"/>
                <a:cs typeface="Arial"/>
              </a:rPr>
              <a:t> </a:t>
            </a:r>
            <a:r>
              <a:rPr sz="2100" dirty="0">
                <a:latin typeface="Arial"/>
                <a:cs typeface="Arial"/>
              </a:rPr>
              <a:t>the</a:t>
            </a:r>
            <a:r>
              <a:rPr sz="2100" spc="-20" dirty="0">
                <a:latin typeface="Arial"/>
                <a:cs typeface="Arial"/>
              </a:rPr>
              <a:t> </a:t>
            </a:r>
            <a:r>
              <a:rPr sz="2100" dirty="0">
                <a:latin typeface="Arial"/>
                <a:cs typeface="Arial"/>
              </a:rPr>
              <a:t>Ripper</a:t>
            </a:r>
            <a:r>
              <a:rPr sz="2100" spc="-30" dirty="0">
                <a:latin typeface="Arial"/>
                <a:cs typeface="Arial"/>
              </a:rPr>
              <a:t> </a:t>
            </a:r>
            <a:r>
              <a:rPr sz="2100" dirty="0">
                <a:latin typeface="Arial"/>
                <a:cs typeface="Arial"/>
              </a:rPr>
              <a:t>(Our</a:t>
            </a:r>
            <a:r>
              <a:rPr sz="2100" spc="-20" dirty="0">
                <a:latin typeface="Arial"/>
                <a:cs typeface="Arial"/>
              </a:rPr>
              <a:t> </a:t>
            </a:r>
            <a:r>
              <a:rPr sz="2100" dirty="0">
                <a:latin typeface="Arial"/>
                <a:cs typeface="Arial"/>
              </a:rPr>
              <a:t>preference</a:t>
            </a:r>
            <a:r>
              <a:rPr sz="2100" spc="-25"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Today's</a:t>
            </a:r>
            <a:r>
              <a:rPr sz="2100" spc="-20" dirty="0">
                <a:latin typeface="Arial"/>
                <a:cs typeface="Arial"/>
              </a:rPr>
              <a:t> </a:t>
            </a:r>
            <a:r>
              <a:rPr sz="2100" spc="-10" dirty="0">
                <a:latin typeface="Arial"/>
                <a:cs typeface="Arial"/>
              </a:rPr>
              <a:t>Topic)</a:t>
            </a:r>
            <a:endParaRPr sz="2100" dirty="0">
              <a:latin typeface="Arial"/>
              <a:cs typeface="Arial"/>
            </a:endParaRPr>
          </a:p>
          <a:p>
            <a:pPr marL="354330" indent="-341630">
              <a:lnSpc>
                <a:spcPts val="2430"/>
              </a:lnSpc>
              <a:buAutoNum type="arabicParenR"/>
              <a:tabLst>
                <a:tab pos="354330" algn="l"/>
              </a:tabLst>
            </a:pPr>
            <a:r>
              <a:rPr sz="2100" dirty="0">
                <a:latin typeface="Arial"/>
                <a:cs typeface="Arial"/>
              </a:rPr>
              <a:t>HashCat</a:t>
            </a:r>
            <a:r>
              <a:rPr sz="2100" spc="-45" dirty="0">
                <a:latin typeface="Arial"/>
                <a:cs typeface="Arial"/>
              </a:rPr>
              <a:t> </a:t>
            </a:r>
            <a:r>
              <a:rPr sz="2100" dirty="0">
                <a:latin typeface="Arial"/>
                <a:cs typeface="Arial"/>
              </a:rPr>
              <a:t>/</a:t>
            </a:r>
            <a:r>
              <a:rPr sz="2100" spc="-30" dirty="0">
                <a:latin typeface="Arial"/>
                <a:cs typeface="Arial"/>
              </a:rPr>
              <a:t> </a:t>
            </a:r>
            <a:r>
              <a:rPr sz="2100" dirty="0">
                <a:latin typeface="Arial"/>
                <a:cs typeface="Arial"/>
              </a:rPr>
              <a:t>OCLHashCat</a:t>
            </a:r>
            <a:r>
              <a:rPr sz="2100" spc="-30" dirty="0">
                <a:latin typeface="Arial"/>
                <a:cs typeface="Arial"/>
              </a:rPr>
              <a:t> </a:t>
            </a:r>
            <a:r>
              <a:rPr sz="2100" dirty="0">
                <a:latin typeface="Arial"/>
                <a:cs typeface="Arial"/>
              </a:rPr>
              <a:t>/</a:t>
            </a:r>
            <a:r>
              <a:rPr sz="2100" spc="-35" dirty="0">
                <a:latin typeface="Arial"/>
                <a:cs typeface="Arial"/>
              </a:rPr>
              <a:t> </a:t>
            </a:r>
            <a:r>
              <a:rPr sz="2100" dirty="0">
                <a:latin typeface="Arial"/>
                <a:cs typeface="Arial"/>
              </a:rPr>
              <a:t>OCLHashCat+</a:t>
            </a:r>
            <a:r>
              <a:rPr sz="2100" spc="-40" dirty="0">
                <a:latin typeface="Arial"/>
                <a:cs typeface="Arial"/>
              </a:rPr>
              <a:t> </a:t>
            </a:r>
            <a:r>
              <a:rPr sz="2100" dirty="0">
                <a:latin typeface="Arial"/>
                <a:cs typeface="Arial"/>
              </a:rPr>
              <a:t>(Recommended</a:t>
            </a:r>
            <a:r>
              <a:rPr sz="2100" spc="-30" dirty="0">
                <a:latin typeface="Arial"/>
                <a:cs typeface="Arial"/>
              </a:rPr>
              <a:t> </a:t>
            </a:r>
            <a:r>
              <a:rPr sz="2100" spc="-10" dirty="0">
                <a:latin typeface="Arial"/>
                <a:cs typeface="Arial"/>
              </a:rPr>
              <a:t>Tools)</a:t>
            </a:r>
            <a:endParaRPr sz="2100" dirty="0">
              <a:latin typeface="Arial"/>
              <a:cs typeface="Arial"/>
            </a:endParaRPr>
          </a:p>
          <a:p>
            <a:pPr>
              <a:spcBef>
                <a:spcPts val="30"/>
              </a:spcBef>
              <a:buClr>
                <a:srgbClr val="243F60"/>
              </a:buClr>
              <a:buFont typeface="Arial"/>
              <a:buAutoNum type="arabicParenR"/>
            </a:pPr>
            <a:endParaRPr sz="2050" dirty="0">
              <a:latin typeface="Arial"/>
              <a:cs typeface="Arial"/>
            </a:endParaRPr>
          </a:p>
          <a:p>
            <a:pPr marL="311150" marR="5080" indent="-298450">
              <a:lnSpc>
                <a:spcPts val="2340"/>
              </a:lnSpc>
              <a:buAutoNum type="arabicParenR"/>
              <a:tabLst>
                <a:tab pos="323850" algn="l"/>
              </a:tabLst>
            </a:pPr>
            <a:r>
              <a:rPr sz="2100" dirty="0">
                <a:latin typeface="Arial"/>
                <a:cs typeface="Arial"/>
              </a:rPr>
              <a:t>SAMInside</a:t>
            </a:r>
            <a:r>
              <a:rPr sz="2100" spc="-4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Dictionary</a:t>
            </a:r>
            <a:r>
              <a:rPr sz="2100" spc="-10" dirty="0">
                <a:latin typeface="Arial"/>
                <a:cs typeface="Arial"/>
              </a:rPr>
              <a:t> </a:t>
            </a:r>
            <a:r>
              <a:rPr sz="2100" dirty="0">
                <a:latin typeface="Arial"/>
                <a:cs typeface="Arial"/>
              </a:rPr>
              <a:t>section</a:t>
            </a:r>
            <a:r>
              <a:rPr sz="2100" spc="-20" dirty="0">
                <a:latin typeface="Arial"/>
                <a:cs typeface="Arial"/>
              </a:rPr>
              <a:t> </a:t>
            </a:r>
            <a:r>
              <a:rPr sz="2100" dirty="0">
                <a:latin typeface="Arial"/>
                <a:cs typeface="Arial"/>
              </a:rPr>
              <a:t>has</a:t>
            </a:r>
            <a:r>
              <a:rPr sz="2100" spc="-10" dirty="0">
                <a:latin typeface="Arial"/>
                <a:cs typeface="Arial"/>
              </a:rPr>
              <a:t> </a:t>
            </a:r>
            <a:r>
              <a:rPr sz="2100" dirty="0">
                <a:latin typeface="Arial"/>
                <a:cs typeface="Arial"/>
              </a:rPr>
              <a:t>extremely</a:t>
            </a:r>
            <a:r>
              <a:rPr sz="2100" spc="-20" dirty="0">
                <a:latin typeface="Arial"/>
                <a:cs typeface="Arial"/>
              </a:rPr>
              <a:t> </a:t>
            </a:r>
            <a:r>
              <a:rPr sz="2100" dirty="0">
                <a:latin typeface="Arial"/>
                <a:cs typeface="Arial"/>
              </a:rPr>
              <a:t>basic</a:t>
            </a:r>
            <a:r>
              <a:rPr sz="2100" spc="-10" dirty="0">
                <a:latin typeface="Arial"/>
                <a:cs typeface="Arial"/>
              </a:rPr>
              <a:t> </a:t>
            </a:r>
            <a:r>
              <a:rPr sz="2100" dirty="0">
                <a:latin typeface="Arial"/>
                <a:cs typeface="Arial"/>
              </a:rPr>
              <a:t>rules</a:t>
            </a:r>
            <a:r>
              <a:rPr sz="2100" spc="-20" dirty="0">
                <a:latin typeface="Arial"/>
                <a:cs typeface="Arial"/>
              </a:rPr>
              <a:t> </a:t>
            </a:r>
            <a:r>
              <a:rPr sz="2100" dirty="0">
                <a:latin typeface="Arial"/>
                <a:cs typeface="Arial"/>
              </a:rPr>
              <a:t>(Approx</a:t>
            </a:r>
            <a:r>
              <a:rPr sz="2100" spc="-10" dirty="0">
                <a:latin typeface="Arial"/>
                <a:cs typeface="Arial"/>
              </a:rPr>
              <a:t> </a:t>
            </a:r>
            <a:r>
              <a:rPr sz="2100" spc="-25" dirty="0">
                <a:latin typeface="Arial"/>
                <a:cs typeface="Arial"/>
              </a:rPr>
              <a:t>10) </a:t>
            </a:r>
            <a:r>
              <a:rPr sz="2100" dirty="0">
                <a:latin typeface="Arial"/>
                <a:cs typeface="Arial"/>
              </a:rPr>
              <a:t>Prepend</a:t>
            </a:r>
            <a:r>
              <a:rPr sz="2100" spc="-30" dirty="0">
                <a:latin typeface="Arial"/>
                <a:cs typeface="Arial"/>
              </a:rPr>
              <a:t> </a:t>
            </a:r>
            <a:r>
              <a:rPr sz="2100" spc="-10" dirty="0">
                <a:latin typeface="Arial"/>
                <a:cs typeface="Arial"/>
              </a:rPr>
              <a:t>1-</a:t>
            </a:r>
            <a:r>
              <a:rPr sz="2100" dirty="0">
                <a:latin typeface="Arial"/>
                <a:cs typeface="Arial"/>
              </a:rPr>
              <a:t>2</a:t>
            </a:r>
            <a:r>
              <a:rPr sz="2100" spc="-15" dirty="0">
                <a:latin typeface="Arial"/>
                <a:cs typeface="Arial"/>
              </a:rPr>
              <a:t> </a:t>
            </a:r>
            <a:r>
              <a:rPr sz="2100" dirty="0">
                <a:latin typeface="Arial"/>
                <a:cs typeface="Arial"/>
              </a:rPr>
              <a:t>characters</a:t>
            </a:r>
            <a:r>
              <a:rPr sz="2100" spc="-15" dirty="0">
                <a:latin typeface="Arial"/>
                <a:cs typeface="Arial"/>
              </a:rPr>
              <a:t> </a:t>
            </a:r>
            <a:r>
              <a:rPr sz="2100" dirty="0">
                <a:latin typeface="Arial"/>
                <a:cs typeface="Arial"/>
              </a:rPr>
              <a:t>-</a:t>
            </a:r>
            <a:r>
              <a:rPr sz="2100" spc="-15" dirty="0">
                <a:latin typeface="Arial"/>
                <a:cs typeface="Arial"/>
              </a:rPr>
              <a:t> </a:t>
            </a:r>
            <a:r>
              <a:rPr sz="2100" dirty="0">
                <a:latin typeface="Arial"/>
                <a:cs typeface="Arial"/>
              </a:rPr>
              <a:t>Append</a:t>
            </a:r>
            <a:r>
              <a:rPr sz="2100" spc="-15" dirty="0">
                <a:latin typeface="Arial"/>
                <a:cs typeface="Arial"/>
              </a:rPr>
              <a:t> </a:t>
            </a:r>
            <a:r>
              <a:rPr sz="2100" spc="-10" dirty="0">
                <a:latin typeface="Arial"/>
                <a:cs typeface="Arial"/>
              </a:rPr>
              <a:t>1-</a:t>
            </a:r>
            <a:r>
              <a:rPr sz="2100" dirty="0">
                <a:latin typeface="Arial"/>
                <a:cs typeface="Arial"/>
              </a:rPr>
              <a:t>2</a:t>
            </a:r>
            <a:r>
              <a:rPr sz="2100" spc="-15" dirty="0">
                <a:latin typeface="Arial"/>
                <a:cs typeface="Arial"/>
              </a:rPr>
              <a:t> </a:t>
            </a:r>
            <a:r>
              <a:rPr sz="2100" spc="-10" dirty="0">
                <a:latin typeface="Arial"/>
                <a:cs typeface="Arial"/>
              </a:rPr>
              <a:t>characters.</a:t>
            </a:r>
            <a:endParaRPr sz="2100" dirty="0">
              <a:latin typeface="Arial"/>
              <a:cs typeface="Arial"/>
            </a:endParaRPr>
          </a:p>
          <a:p>
            <a:pPr marL="323850" marR="486409" indent="-323850">
              <a:lnSpc>
                <a:spcPts val="2340"/>
              </a:lnSpc>
              <a:spcBef>
                <a:spcPts val="10"/>
              </a:spcBef>
              <a:buAutoNum type="arabicParenR"/>
              <a:tabLst>
                <a:tab pos="323850" algn="l"/>
              </a:tabLst>
            </a:pPr>
            <a:r>
              <a:rPr sz="2100" dirty="0">
                <a:latin typeface="Arial"/>
                <a:cs typeface="Arial"/>
              </a:rPr>
              <a:t>L0phtCrack</a:t>
            </a:r>
            <a:r>
              <a:rPr sz="2100" spc="-30" dirty="0">
                <a:latin typeface="Arial"/>
                <a:cs typeface="Arial"/>
              </a:rPr>
              <a:t> </a:t>
            </a:r>
            <a:r>
              <a:rPr sz="2100" dirty="0">
                <a:latin typeface="Arial"/>
                <a:cs typeface="Arial"/>
              </a:rPr>
              <a:t>6</a:t>
            </a:r>
            <a:r>
              <a:rPr sz="2100" spc="-2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"Strong</a:t>
            </a:r>
            <a:r>
              <a:rPr sz="2100" spc="-20" dirty="0">
                <a:latin typeface="Arial"/>
                <a:cs typeface="Arial"/>
              </a:rPr>
              <a:t> </a:t>
            </a:r>
            <a:r>
              <a:rPr sz="2100" dirty="0">
                <a:latin typeface="Arial"/>
                <a:cs typeface="Arial"/>
              </a:rPr>
              <a:t>Password</a:t>
            </a:r>
            <a:r>
              <a:rPr sz="2100" spc="-25" dirty="0">
                <a:latin typeface="Arial"/>
                <a:cs typeface="Arial"/>
              </a:rPr>
              <a:t> </a:t>
            </a:r>
            <a:r>
              <a:rPr sz="2100" dirty="0">
                <a:latin typeface="Arial"/>
                <a:cs typeface="Arial"/>
              </a:rPr>
              <a:t>Audit</a:t>
            </a:r>
            <a:r>
              <a:rPr sz="2100" spc="-1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"common</a:t>
            </a:r>
            <a:r>
              <a:rPr sz="2100" spc="-20" dirty="0">
                <a:latin typeface="Arial"/>
                <a:cs typeface="Arial"/>
              </a:rPr>
              <a:t> </a:t>
            </a:r>
            <a:r>
              <a:rPr sz="2100" spc="-10" dirty="0">
                <a:latin typeface="Arial"/>
                <a:cs typeface="Arial"/>
              </a:rPr>
              <a:t>modifications“ </a:t>
            </a:r>
            <a:r>
              <a:rPr sz="2100" dirty="0">
                <a:latin typeface="Arial"/>
                <a:cs typeface="Arial"/>
              </a:rPr>
              <a:t>consists</a:t>
            </a:r>
            <a:r>
              <a:rPr sz="2100" spc="-40" dirty="0">
                <a:latin typeface="Arial"/>
                <a:cs typeface="Arial"/>
              </a:rPr>
              <a:t> </a:t>
            </a:r>
            <a:r>
              <a:rPr sz="2100" dirty="0">
                <a:latin typeface="Arial"/>
                <a:cs typeface="Arial"/>
              </a:rPr>
              <a:t>of</a:t>
            </a:r>
            <a:r>
              <a:rPr sz="2100" spc="-25" dirty="0">
                <a:latin typeface="Arial"/>
                <a:cs typeface="Arial"/>
              </a:rPr>
              <a:t> </a:t>
            </a:r>
            <a:r>
              <a:rPr sz="2100" dirty="0">
                <a:latin typeface="Arial"/>
                <a:cs typeface="Arial"/>
              </a:rPr>
              <a:t>Prepending</a:t>
            </a:r>
            <a:r>
              <a:rPr sz="2100" spc="-30" dirty="0">
                <a:latin typeface="Arial"/>
                <a:cs typeface="Arial"/>
              </a:rPr>
              <a:t> </a:t>
            </a:r>
            <a:r>
              <a:rPr sz="2100" dirty="0">
                <a:latin typeface="Arial"/>
                <a:cs typeface="Arial"/>
              </a:rPr>
              <a:t>and/or</a:t>
            </a:r>
            <a:r>
              <a:rPr sz="2100" spc="-25" dirty="0">
                <a:latin typeface="Arial"/>
                <a:cs typeface="Arial"/>
              </a:rPr>
              <a:t> </a:t>
            </a:r>
            <a:r>
              <a:rPr sz="2100" dirty="0">
                <a:latin typeface="Arial"/>
                <a:cs typeface="Arial"/>
              </a:rPr>
              <a:t>Appending</a:t>
            </a:r>
            <a:r>
              <a:rPr sz="2100" spc="-30" dirty="0">
                <a:latin typeface="Arial"/>
                <a:cs typeface="Arial"/>
              </a:rPr>
              <a:t> </a:t>
            </a:r>
            <a:r>
              <a:rPr sz="2100" dirty="0">
                <a:latin typeface="Arial"/>
                <a:cs typeface="Arial"/>
              </a:rPr>
              <a:t>2</a:t>
            </a:r>
            <a:r>
              <a:rPr sz="2100" spc="-30" dirty="0">
                <a:latin typeface="Arial"/>
                <a:cs typeface="Arial"/>
              </a:rPr>
              <a:t> </a:t>
            </a:r>
            <a:r>
              <a:rPr sz="2100" spc="-10" dirty="0">
                <a:latin typeface="Arial"/>
                <a:cs typeface="Arial"/>
              </a:rPr>
              <a:t>characters.</a:t>
            </a:r>
            <a:endParaRPr sz="2100" dirty="0">
              <a:latin typeface="Arial"/>
              <a:cs typeface="Arial"/>
            </a:endParaRPr>
          </a:p>
          <a:p>
            <a:pPr marL="323215" indent="-311150">
              <a:lnSpc>
                <a:spcPts val="2200"/>
              </a:lnSpc>
              <a:buAutoNum type="arabicParenR"/>
              <a:tabLst>
                <a:tab pos="323850" algn="l"/>
              </a:tabLst>
            </a:pPr>
            <a:r>
              <a:rPr sz="2100" dirty="0">
                <a:latin typeface="Arial"/>
                <a:cs typeface="Arial"/>
              </a:rPr>
              <a:t>ophcrack</a:t>
            </a:r>
            <a:r>
              <a:rPr sz="2100" spc="-2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Rainbow</a:t>
            </a:r>
            <a:r>
              <a:rPr sz="2100" spc="-25" dirty="0">
                <a:latin typeface="Arial"/>
                <a:cs typeface="Arial"/>
              </a:rPr>
              <a:t> </a:t>
            </a:r>
            <a:r>
              <a:rPr sz="2100" dirty="0">
                <a:latin typeface="Arial"/>
                <a:cs typeface="Arial"/>
              </a:rPr>
              <a:t>Tables</a:t>
            </a:r>
            <a:r>
              <a:rPr sz="2100" spc="-15" dirty="0">
                <a:latin typeface="Arial"/>
                <a:cs typeface="Arial"/>
              </a:rPr>
              <a:t> </a:t>
            </a:r>
            <a:r>
              <a:rPr sz="2100" dirty="0">
                <a:latin typeface="Arial"/>
                <a:cs typeface="Arial"/>
              </a:rPr>
              <a:t>Based</a:t>
            </a:r>
            <a:r>
              <a:rPr sz="2100" spc="-2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Brute</a:t>
            </a:r>
            <a:r>
              <a:rPr sz="2100" spc="-20" dirty="0">
                <a:latin typeface="Arial"/>
                <a:cs typeface="Arial"/>
              </a:rPr>
              <a:t> </a:t>
            </a:r>
            <a:r>
              <a:rPr sz="2100" spc="-10" dirty="0">
                <a:latin typeface="Arial"/>
                <a:cs typeface="Arial"/>
              </a:rPr>
              <a:t>Force</a:t>
            </a:r>
            <a:endParaRPr sz="2100" dirty="0">
              <a:latin typeface="Arial"/>
              <a:cs typeface="Arial"/>
            </a:endParaRPr>
          </a:p>
          <a:p>
            <a:pPr marL="323850" marR="1634489" indent="-323850">
              <a:lnSpc>
                <a:spcPts val="2340"/>
              </a:lnSpc>
              <a:spcBef>
                <a:spcPts val="140"/>
              </a:spcBef>
              <a:buAutoNum type="arabicParenR"/>
              <a:tabLst>
                <a:tab pos="323850" algn="l"/>
              </a:tabLst>
            </a:pPr>
            <a:r>
              <a:rPr sz="2100" dirty="0">
                <a:latin typeface="Arial"/>
                <a:cs typeface="Arial"/>
              </a:rPr>
              <a:t>PasswordsPro</a:t>
            </a:r>
            <a:r>
              <a:rPr sz="2100" spc="-3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Supports</a:t>
            </a:r>
            <a:r>
              <a:rPr sz="2100" spc="-15" dirty="0">
                <a:latin typeface="Arial"/>
                <a:cs typeface="Arial"/>
              </a:rPr>
              <a:t> </a:t>
            </a:r>
            <a:r>
              <a:rPr sz="2100" dirty="0">
                <a:latin typeface="Arial"/>
                <a:cs typeface="Arial"/>
              </a:rPr>
              <a:t>the</a:t>
            </a:r>
            <a:r>
              <a:rPr sz="2100" spc="-15" dirty="0">
                <a:latin typeface="Arial"/>
                <a:cs typeface="Arial"/>
              </a:rPr>
              <a:t> </a:t>
            </a:r>
            <a:r>
              <a:rPr sz="2100" dirty="0">
                <a:latin typeface="Arial"/>
                <a:cs typeface="Arial"/>
              </a:rPr>
              <a:t>MOST</a:t>
            </a:r>
            <a:r>
              <a:rPr sz="2100" spc="-10" dirty="0">
                <a:latin typeface="Arial"/>
                <a:cs typeface="Arial"/>
              </a:rPr>
              <a:t> </a:t>
            </a:r>
            <a:r>
              <a:rPr sz="2100" dirty="0">
                <a:latin typeface="Arial"/>
                <a:cs typeface="Arial"/>
              </a:rPr>
              <a:t>formats</a:t>
            </a:r>
            <a:r>
              <a:rPr sz="2100" spc="-15" dirty="0">
                <a:latin typeface="Arial"/>
                <a:cs typeface="Arial"/>
              </a:rPr>
              <a:t> </a:t>
            </a:r>
            <a:r>
              <a:rPr sz="2100" dirty="0">
                <a:latin typeface="Arial"/>
                <a:cs typeface="Arial"/>
              </a:rPr>
              <a:t>of</a:t>
            </a:r>
            <a:r>
              <a:rPr sz="2100" spc="-15" dirty="0">
                <a:latin typeface="Arial"/>
                <a:cs typeface="Arial"/>
              </a:rPr>
              <a:t> </a:t>
            </a:r>
            <a:r>
              <a:rPr sz="2100" dirty="0">
                <a:latin typeface="Arial"/>
                <a:cs typeface="Arial"/>
              </a:rPr>
              <a:t>all</a:t>
            </a:r>
            <a:r>
              <a:rPr sz="2100" spc="-20" dirty="0">
                <a:latin typeface="Arial"/>
                <a:cs typeface="Arial"/>
              </a:rPr>
              <a:t> </a:t>
            </a:r>
            <a:r>
              <a:rPr sz="2100" spc="-10" dirty="0">
                <a:latin typeface="Arial"/>
                <a:cs typeface="Arial"/>
              </a:rPr>
              <a:t>tools </a:t>
            </a:r>
            <a:r>
              <a:rPr sz="2100" dirty="0">
                <a:latin typeface="Arial"/>
                <a:cs typeface="Arial"/>
              </a:rPr>
              <a:t>Very</a:t>
            </a:r>
            <a:r>
              <a:rPr sz="2100" spc="-25" dirty="0">
                <a:latin typeface="Arial"/>
                <a:cs typeface="Arial"/>
              </a:rPr>
              <a:t> </a:t>
            </a:r>
            <a:r>
              <a:rPr sz="2100" dirty="0">
                <a:latin typeface="Arial"/>
                <a:cs typeface="Arial"/>
              </a:rPr>
              <a:t>slow</a:t>
            </a:r>
            <a:r>
              <a:rPr sz="2100" spc="-15" dirty="0">
                <a:latin typeface="Arial"/>
                <a:cs typeface="Arial"/>
              </a:rPr>
              <a:t> </a:t>
            </a:r>
            <a:r>
              <a:rPr sz="2100" dirty="0">
                <a:latin typeface="Arial"/>
                <a:cs typeface="Arial"/>
              </a:rPr>
              <a:t>to</a:t>
            </a:r>
            <a:r>
              <a:rPr sz="2100" spc="-20" dirty="0">
                <a:latin typeface="Arial"/>
                <a:cs typeface="Arial"/>
              </a:rPr>
              <a:t> </a:t>
            </a:r>
            <a:r>
              <a:rPr sz="2100" dirty="0">
                <a:latin typeface="Arial"/>
                <a:cs typeface="Arial"/>
              </a:rPr>
              <a:t>load</a:t>
            </a:r>
            <a:r>
              <a:rPr sz="2100" spc="-15" dirty="0">
                <a:latin typeface="Arial"/>
                <a:cs typeface="Arial"/>
              </a:rPr>
              <a:t> </a:t>
            </a:r>
            <a:r>
              <a:rPr sz="2100" dirty="0">
                <a:latin typeface="Arial"/>
                <a:cs typeface="Arial"/>
              </a:rPr>
              <a:t>input</a:t>
            </a:r>
            <a:r>
              <a:rPr sz="2100" spc="-10" dirty="0">
                <a:latin typeface="Arial"/>
                <a:cs typeface="Arial"/>
              </a:rPr>
              <a:t> </a:t>
            </a:r>
            <a:r>
              <a:rPr sz="2100" dirty="0">
                <a:latin typeface="Arial"/>
                <a:cs typeface="Arial"/>
              </a:rPr>
              <a:t>files</a:t>
            </a:r>
            <a:r>
              <a:rPr sz="2100" spc="-15" dirty="0">
                <a:latin typeface="Arial"/>
                <a:cs typeface="Arial"/>
              </a:rPr>
              <a:t> </a:t>
            </a:r>
            <a:r>
              <a:rPr sz="2100" dirty="0">
                <a:latin typeface="Arial"/>
                <a:cs typeface="Arial"/>
              </a:rPr>
              <a:t>with</a:t>
            </a:r>
            <a:r>
              <a:rPr sz="2100" spc="-15" dirty="0">
                <a:latin typeface="Arial"/>
                <a:cs typeface="Arial"/>
              </a:rPr>
              <a:t> </a:t>
            </a:r>
            <a:r>
              <a:rPr sz="2100" dirty="0">
                <a:latin typeface="Arial"/>
                <a:cs typeface="Arial"/>
              </a:rPr>
              <a:t>multiple</a:t>
            </a:r>
            <a:r>
              <a:rPr sz="2100" spc="-15" dirty="0">
                <a:latin typeface="Arial"/>
                <a:cs typeface="Arial"/>
              </a:rPr>
              <a:t> </a:t>
            </a:r>
            <a:r>
              <a:rPr sz="2100" spc="-10" dirty="0">
                <a:latin typeface="Arial"/>
                <a:cs typeface="Arial"/>
              </a:rPr>
              <a:t>passwords</a:t>
            </a:r>
            <a:endParaRPr sz="2100" dirty="0">
              <a:latin typeface="Arial"/>
              <a:cs typeface="Arial"/>
            </a:endParaRPr>
          </a:p>
          <a:p>
            <a:pPr marL="354330" marR="851535">
              <a:lnSpc>
                <a:spcPts val="2340"/>
              </a:lnSpc>
            </a:pPr>
            <a:r>
              <a:rPr sz="2100" dirty="0">
                <a:latin typeface="Arial"/>
                <a:cs typeface="Arial"/>
              </a:rPr>
              <a:t>Actually</a:t>
            </a:r>
            <a:r>
              <a:rPr sz="2100" spc="-25" dirty="0">
                <a:latin typeface="Arial"/>
                <a:cs typeface="Arial"/>
              </a:rPr>
              <a:t> </a:t>
            </a:r>
            <a:r>
              <a:rPr sz="2100" dirty="0">
                <a:latin typeface="Arial"/>
                <a:cs typeface="Arial"/>
              </a:rPr>
              <a:t>has</a:t>
            </a:r>
            <a:r>
              <a:rPr sz="2100" spc="-15" dirty="0">
                <a:latin typeface="Arial"/>
                <a:cs typeface="Arial"/>
              </a:rPr>
              <a:t> </a:t>
            </a:r>
            <a:r>
              <a:rPr sz="2100" dirty="0">
                <a:latin typeface="Arial"/>
                <a:cs typeface="Arial"/>
              </a:rPr>
              <a:t>a</a:t>
            </a:r>
            <a:r>
              <a:rPr sz="2100" spc="-10" dirty="0">
                <a:latin typeface="Arial"/>
                <a:cs typeface="Arial"/>
              </a:rPr>
              <a:t> </a:t>
            </a:r>
            <a:r>
              <a:rPr sz="2100" dirty="0">
                <a:latin typeface="Arial"/>
                <a:cs typeface="Arial"/>
              </a:rPr>
              <a:t>"Rules.txt"</a:t>
            </a:r>
            <a:r>
              <a:rPr sz="2100" spc="-20" dirty="0">
                <a:latin typeface="Arial"/>
                <a:cs typeface="Arial"/>
              </a:rPr>
              <a:t> </a:t>
            </a:r>
            <a:r>
              <a:rPr sz="2100" dirty="0">
                <a:latin typeface="Arial"/>
                <a:cs typeface="Arial"/>
              </a:rPr>
              <a:t>file</a:t>
            </a:r>
            <a:r>
              <a:rPr sz="2100" spc="-15" dirty="0">
                <a:latin typeface="Arial"/>
                <a:cs typeface="Arial"/>
              </a:rPr>
              <a:t> </a:t>
            </a:r>
            <a:r>
              <a:rPr sz="2100" dirty="0">
                <a:latin typeface="Arial"/>
                <a:cs typeface="Arial"/>
              </a:rPr>
              <a:t>very</a:t>
            </a:r>
            <a:r>
              <a:rPr sz="2100" spc="-15" dirty="0">
                <a:latin typeface="Arial"/>
                <a:cs typeface="Arial"/>
              </a:rPr>
              <a:t> </a:t>
            </a:r>
            <a:r>
              <a:rPr sz="2100" dirty="0">
                <a:latin typeface="Arial"/>
                <a:cs typeface="Arial"/>
              </a:rPr>
              <a:t>simular</a:t>
            </a:r>
            <a:r>
              <a:rPr sz="2100" spc="-10" dirty="0">
                <a:latin typeface="Arial"/>
                <a:cs typeface="Arial"/>
              </a:rPr>
              <a:t> </a:t>
            </a:r>
            <a:r>
              <a:rPr sz="2100" dirty="0">
                <a:latin typeface="Arial"/>
                <a:cs typeface="Arial"/>
              </a:rPr>
              <a:t>to</a:t>
            </a:r>
            <a:r>
              <a:rPr sz="2100" spc="-20" dirty="0">
                <a:latin typeface="Arial"/>
                <a:cs typeface="Arial"/>
              </a:rPr>
              <a:t> </a:t>
            </a:r>
            <a:r>
              <a:rPr sz="2100" dirty="0">
                <a:latin typeface="Arial"/>
                <a:cs typeface="Arial"/>
              </a:rPr>
              <a:t>John</a:t>
            </a:r>
            <a:r>
              <a:rPr sz="2100" spc="-15" dirty="0">
                <a:latin typeface="Arial"/>
                <a:cs typeface="Arial"/>
              </a:rPr>
              <a:t> </a:t>
            </a:r>
            <a:r>
              <a:rPr sz="2100" dirty="0">
                <a:latin typeface="Arial"/>
                <a:cs typeface="Arial"/>
              </a:rPr>
              <a:t>the</a:t>
            </a:r>
            <a:r>
              <a:rPr sz="2100" spc="-20" dirty="0">
                <a:latin typeface="Arial"/>
                <a:cs typeface="Arial"/>
              </a:rPr>
              <a:t> </a:t>
            </a:r>
            <a:r>
              <a:rPr sz="2100" dirty="0">
                <a:latin typeface="Arial"/>
                <a:cs typeface="Arial"/>
              </a:rPr>
              <a:t>Ripper</a:t>
            </a:r>
            <a:r>
              <a:rPr sz="2100" spc="-15" dirty="0">
                <a:latin typeface="Arial"/>
                <a:cs typeface="Arial"/>
              </a:rPr>
              <a:t> </a:t>
            </a:r>
            <a:r>
              <a:rPr sz="2100" spc="-50" dirty="0">
                <a:latin typeface="Arial"/>
                <a:cs typeface="Arial"/>
              </a:rPr>
              <a:t>- </a:t>
            </a:r>
            <a:r>
              <a:rPr sz="2100" dirty="0">
                <a:latin typeface="Arial"/>
                <a:cs typeface="Arial"/>
              </a:rPr>
              <a:t>these</a:t>
            </a:r>
            <a:r>
              <a:rPr sz="2100" spc="-25" dirty="0">
                <a:latin typeface="Arial"/>
                <a:cs typeface="Arial"/>
              </a:rPr>
              <a:t> </a:t>
            </a:r>
            <a:r>
              <a:rPr sz="2100" dirty="0">
                <a:latin typeface="Arial"/>
                <a:cs typeface="Arial"/>
              </a:rPr>
              <a:t>rules</a:t>
            </a:r>
            <a:r>
              <a:rPr sz="2100" spc="-5" dirty="0">
                <a:latin typeface="Arial"/>
                <a:cs typeface="Arial"/>
              </a:rPr>
              <a:t> </a:t>
            </a:r>
            <a:r>
              <a:rPr sz="2100" dirty="0">
                <a:latin typeface="Arial"/>
                <a:cs typeface="Arial"/>
              </a:rPr>
              <a:t>are</a:t>
            </a:r>
            <a:r>
              <a:rPr sz="2100" spc="-25" dirty="0">
                <a:latin typeface="Arial"/>
                <a:cs typeface="Arial"/>
              </a:rPr>
              <a:t> </a:t>
            </a:r>
            <a:r>
              <a:rPr sz="2100" dirty="0">
                <a:latin typeface="Arial"/>
                <a:cs typeface="Arial"/>
              </a:rPr>
              <a:t>also</a:t>
            </a:r>
            <a:r>
              <a:rPr sz="2100" spc="-20" dirty="0">
                <a:latin typeface="Arial"/>
                <a:cs typeface="Arial"/>
              </a:rPr>
              <a:t> </a:t>
            </a:r>
            <a:r>
              <a:rPr sz="2100" dirty="0">
                <a:latin typeface="Arial"/>
                <a:cs typeface="Arial"/>
              </a:rPr>
              <a:t>almost</a:t>
            </a:r>
            <a:r>
              <a:rPr sz="2100" spc="-10" dirty="0">
                <a:latin typeface="Arial"/>
                <a:cs typeface="Arial"/>
              </a:rPr>
              <a:t> </a:t>
            </a:r>
            <a:r>
              <a:rPr sz="2100" dirty="0">
                <a:latin typeface="Arial"/>
                <a:cs typeface="Arial"/>
              </a:rPr>
              <a:t>as</a:t>
            </a:r>
            <a:r>
              <a:rPr sz="2100" spc="-10" dirty="0">
                <a:latin typeface="Arial"/>
                <a:cs typeface="Arial"/>
              </a:rPr>
              <a:t> </a:t>
            </a:r>
            <a:r>
              <a:rPr sz="2100" dirty="0">
                <a:latin typeface="Arial"/>
                <a:cs typeface="Arial"/>
              </a:rPr>
              <a:t>good</a:t>
            </a:r>
            <a:r>
              <a:rPr sz="2100" spc="-20" dirty="0">
                <a:latin typeface="Arial"/>
                <a:cs typeface="Arial"/>
              </a:rPr>
              <a:t> </a:t>
            </a:r>
            <a:r>
              <a:rPr sz="2100" dirty="0">
                <a:latin typeface="Arial"/>
                <a:cs typeface="Arial"/>
              </a:rPr>
              <a:t>as</a:t>
            </a:r>
            <a:r>
              <a:rPr sz="2100" spc="-10" dirty="0">
                <a:latin typeface="Arial"/>
                <a:cs typeface="Arial"/>
              </a:rPr>
              <a:t> </a:t>
            </a:r>
            <a:r>
              <a:rPr sz="2100" dirty="0">
                <a:latin typeface="Arial"/>
                <a:cs typeface="Arial"/>
              </a:rPr>
              <a:t>John's</a:t>
            </a:r>
            <a:r>
              <a:rPr sz="2100" spc="-5" dirty="0">
                <a:latin typeface="Arial"/>
                <a:cs typeface="Arial"/>
              </a:rPr>
              <a:t> </a:t>
            </a:r>
            <a:r>
              <a:rPr sz="2100" dirty="0">
                <a:latin typeface="Arial"/>
                <a:cs typeface="Arial"/>
              </a:rPr>
              <a:t>default</a:t>
            </a:r>
            <a:r>
              <a:rPr sz="2100" spc="-15" dirty="0">
                <a:latin typeface="Arial"/>
                <a:cs typeface="Arial"/>
              </a:rPr>
              <a:t> </a:t>
            </a:r>
            <a:r>
              <a:rPr sz="2100" spc="-10" dirty="0">
                <a:latin typeface="Arial"/>
                <a:cs typeface="Arial"/>
              </a:rPr>
              <a:t>ruleset.</a:t>
            </a:r>
            <a:endParaRPr sz="2100" dirty="0">
              <a:latin typeface="Arial"/>
              <a:cs typeface="Arial"/>
            </a:endParaRPr>
          </a:p>
          <a:p>
            <a:pPr marL="354330">
              <a:lnSpc>
                <a:spcPts val="2210"/>
              </a:lnSpc>
            </a:pPr>
            <a:r>
              <a:rPr sz="2100" dirty="0">
                <a:latin typeface="Arial"/>
                <a:cs typeface="Arial"/>
              </a:rPr>
              <a:t>Costs</a:t>
            </a:r>
            <a:r>
              <a:rPr sz="2100" spc="-30" dirty="0">
                <a:latin typeface="Arial"/>
                <a:cs typeface="Arial"/>
              </a:rPr>
              <a:t> </a:t>
            </a:r>
            <a:r>
              <a:rPr sz="2100" dirty="0">
                <a:latin typeface="Arial"/>
                <a:cs typeface="Arial"/>
              </a:rPr>
              <a:t>Money.</a:t>
            </a:r>
            <a:r>
              <a:rPr sz="2100" spc="-15" dirty="0">
                <a:latin typeface="Arial"/>
                <a:cs typeface="Arial"/>
              </a:rPr>
              <a:t> </a:t>
            </a:r>
            <a:r>
              <a:rPr sz="2100" dirty="0">
                <a:latin typeface="Arial"/>
                <a:cs typeface="Arial"/>
              </a:rPr>
              <a:t>(Approx</a:t>
            </a:r>
            <a:r>
              <a:rPr sz="2100" spc="-15" dirty="0">
                <a:latin typeface="Arial"/>
                <a:cs typeface="Arial"/>
              </a:rPr>
              <a:t> </a:t>
            </a:r>
            <a:r>
              <a:rPr sz="2100" dirty="0">
                <a:latin typeface="Arial"/>
                <a:cs typeface="Arial"/>
              </a:rPr>
              <a:t>$54</a:t>
            </a:r>
            <a:r>
              <a:rPr sz="2100" spc="-20" dirty="0">
                <a:latin typeface="Arial"/>
                <a:cs typeface="Arial"/>
              </a:rPr>
              <a:t> </a:t>
            </a:r>
            <a:r>
              <a:rPr sz="2100" spc="-10" dirty="0">
                <a:latin typeface="Arial"/>
                <a:cs typeface="Arial"/>
              </a:rPr>
              <a:t>USD).</a:t>
            </a:r>
            <a:endParaRPr sz="2100" dirty="0">
              <a:latin typeface="Arial"/>
              <a:cs typeface="Arial"/>
            </a:endParaRPr>
          </a:p>
          <a:p>
            <a:pPr marL="323850" marR="662940" indent="-323850">
              <a:lnSpc>
                <a:spcPts val="2340"/>
              </a:lnSpc>
              <a:spcBef>
                <a:spcPts val="140"/>
              </a:spcBef>
              <a:buAutoNum type="arabicParenR" startAt="7"/>
              <a:tabLst>
                <a:tab pos="323850" algn="l"/>
              </a:tabLst>
            </a:pPr>
            <a:r>
              <a:rPr sz="2100" dirty="0">
                <a:latin typeface="Arial"/>
                <a:cs typeface="Arial"/>
              </a:rPr>
              <a:t>Cain/Abel</a:t>
            </a:r>
            <a:r>
              <a:rPr sz="2100" spc="-3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Free</a:t>
            </a:r>
            <a:r>
              <a:rPr sz="2100" spc="-25" dirty="0">
                <a:latin typeface="Arial"/>
                <a:cs typeface="Arial"/>
              </a:rPr>
              <a:t> </a:t>
            </a:r>
            <a:r>
              <a:rPr sz="2100" dirty="0">
                <a:latin typeface="Arial"/>
                <a:cs typeface="Arial"/>
              </a:rPr>
              <a:t>-</a:t>
            </a:r>
            <a:r>
              <a:rPr sz="2100" spc="-30" dirty="0">
                <a:latin typeface="Arial"/>
                <a:cs typeface="Arial"/>
              </a:rPr>
              <a:t> </a:t>
            </a:r>
            <a:r>
              <a:rPr sz="2100" dirty="0">
                <a:latin typeface="Arial"/>
                <a:cs typeface="Arial"/>
              </a:rPr>
              <a:t>Has</a:t>
            </a:r>
            <a:r>
              <a:rPr sz="2100" spc="-20" dirty="0">
                <a:latin typeface="Arial"/>
                <a:cs typeface="Arial"/>
              </a:rPr>
              <a:t> </a:t>
            </a:r>
            <a:r>
              <a:rPr sz="2100" dirty="0">
                <a:latin typeface="Arial"/>
                <a:cs typeface="Arial"/>
              </a:rPr>
              <a:t>really</a:t>
            </a:r>
            <a:r>
              <a:rPr sz="2100" spc="-15" dirty="0">
                <a:latin typeface="Arial"/>
                <a:cs typeface="Arial"/>
              </a:rPr>
              <a:t> </a:t>
            </a:r>
            <a:r>
              <a:rPr sz="2100" dirty="0">
                <a:latin typeface="Arial"/>
                <a:cs typeface="Arial"/>
              </a:rPr>
              <a:t>basic</a:t>
            </a:r>
            <a:r>
              <a:rPr sz="2100" spc="-15" dirty="0">
                <a:latin typeface="Arial"/>
                <a:cs typeface="Arial"/>
              </a:rPr>
              <a:t> </a:t>
            </a:r>
            <a:r>
              <a:rPr sz="2100" dirty="0">
                <a:latin typeface="Arial"/>
                <a:cs typeface="Arial"/>
              </a:rPr>
              <a:t>rules</a:t>
            </a:r>
            <a:r>
              <a:rPr sz="2100" spc="-20" dirty="0">
                <a:latin typeface="Arial"/>
                <a:cs typeface="Arial"/>
              </a:rPr>
              <a:t> </a:t>
            </a:r>
            <a:r>
              <a:rPr sz="2100" dirty="0">
                <a:latin typeface="Arial"/>
                <a:cs typeface="Arial"/>
              </a:rPr>
              <a:t>(reverse,</a:t>
            </a:r>
            <a:r>
              <a:rPr sz="2100" spc="-20" dirty="0">
                <a:latin typeface="Arial"/>
                <a:cs typeface="Arial"/>
              </a:rPr>
              <a:t> </a:t>
            </a:r>
            <a:r>
              <a:rPr sz="2100" dirty="0">
                <a:latin typeface="Arial"/>
                <a:cs typeface="Arial"/>
              </a:rPr>
              <a:t>Double,</a:t>
            </a:r>
            <a:r>
              <a:rPr sz="2100" spc="-15" dirty="0">
                <a:latin typeface="Arial"/>
                <a:cs typeface="Arial"/>
              </a:rPr>
              <a:t> </a:t>
            </a:r>
            <a:r>
              <a:rPr sz="2100" spc="-20" dirty="0">
                <a:latin typeface="Arial"/>
                <a:cs typeface="Arial"/>
              </a:rPr>
              <a:t>Case </a:t>
            </a:r>
            <a:r>
              <a:rPr sz="2100" dirty="0">
                <a:latin typeface="Arial"/>
                <a:cs typeface="Arial"/>
              </a:rPr>
              <a:t>Subs,</a:t>
            </a:r>
            <a:r>
              <a:rPr sz="2100" spc="-30" dirty="0">
                <a:latin typeface="Arial"/>
                <a:cs typeface="Arial"/>
              </a:rPr>
              <a:t> </a:t>
            </a:r>
            <a:r>
              <a:rPr sz="2100" dirty="0">
                <a:latin typeface="Arial"/>
                <a:cs typeface="Arial"/>
              </a:rPr>
              <a:t>2</a:t>
            </a:r>
            <a:r>
              <a:rPr sz="2100" spc="-30" dirty="0">
                <a:latin typeface="Arial"/>
                <a:cs typeface="Arial"/>
              </a:rPr>
              <a:t> </a:t>
            </a:r>
            <a:r>
              <a:rPr sz="2100" dirty="0">
                <a:latin typeface="Arial"/>
                <a:cs typeface="Arial"/>
              </a:rPr>
              <a:t>numbers</a:t>
            </a:r>
            <a:r>
              <a:rPr sz="2100" spc="-20" dirty="0">
                <a:latin typeface="Arial"/>
                <a:cs typeface="Arial"/>
              </a:rPr>
              <a:t> </a:t>
            </a:r>
            <a:r>
              <a:rPr sz="2100" dirty="0">
                <a:latin typeface="Arial"/>
                <a:cs typeface="Arial"/>
              </a:rPr>
              <a:t>append,</a:t>
            </a:r>
            <a:r>
              <a:rPr sz="2100" spc="-20" dirty="0">
                <a:latin typeface="Arial"/>
                <a:cs typeface="Arial"/>
              </a:rPr>
              <a:t> </a:t>
            </a:r>
            <a:r>
              <a:rPr sz="2100" dirty="0">
                <a:latin typeface="Arial"/>
                <a:cs typeface="Arial"/>
              </a:rPr>
              <a:t>l33t</a:t>
            </a:r>
            <a:r>
              <a:rPr sz="2100" spc="-20" dirty="0">
                <a:latin typeface="Arial"/>
                <a:cs typeface="Arial"/>
              </a:rPr>
              <a:t> </a:t>
            </a:r>
            <a:r>
              <a:rPr sz="2100" spc="-10" dirty="0">
                <a:latin typeface="Arial"/>
                <a:cs typeface="Arial"/>
              </a:rPr>
              <a:t>rules)</a:t>
            </a:r>
            <a:endParaRPr sz="2100" dirty="0">
              <a:latin typeface="Arial"/>
              <a:cs typeface="Arial"/>
            </a:endParaRPr>
          </a:p>
        </p:txBody>
      </p:sp>
      <p:sp>
        <p:nvSpPr>
          <p:cNvPr id="3" name="object 3"/>
          <p:cNvSpPr txBox="1">
            <a:spLocks noGrp="1"/>
          </p:cNvSpPr>
          <p:nvPr>
            <p:ph type="title"/>
          </p:nvPr>
        </p:nvSpPr>
        <p:spPr>
          <a:xfrm>
            <a:off x="979287" y="192957"/>
            <a:ext cx="10204255" cy="622222"/>
          </a:xfrm>
          <a:prstGeom prst="rect">
            <a:avLst/>
          </a:prstGeom>
        </p:spPr>
        <p:txBody>
          <a:bodyPr vert="horz" wrap="square" lIns="0" tIns="12700" rIns="0" bIns="0" rtlCol="0" anchor="ctr">
            <a:spAutoFit/>
          </a:bodyPr>
          <a:lstStyle/>
          <a:p>
            <a:pPr marL="12700">
              <a:spcBef>
                <a:spcPts val="100"/>
              </a:spcBef>
            </a:pPr>
            <a:r>
              <a:rPr lang="en-US" sz="4400" dirty="0">
                <a:cs typeface="Arial"/>
              </a:rPr>
              <a:t>Password</a:t>
            </a:r>
            <a:r>
              <a:rPr lang="en-US" sz="4400" spc="-35" dirty="0">
                <a:cs typeface="Arial"/>
              </a:rPr>
              <a:t> </a:t>
            </a:r>
            <a:r>
              <a:rPr lang="en-US" sz="4400" dirty="0">
                <a:cs typeface="Arial"/>
              </a:rPr>
              <a:t>Cracking</a:t>
            </a:r>
            <a:r>
              <a:rPr lang="en-US" sz="4400" spc="-30" dirty="0">
                <a:cs typeface="Arial"/>
              </a:rPr>
              <a:t> </a:t>
            </a:r>
            <a:r>
              <a:rPr lang="en-US" sz="4400" spc="-10" dirty="0">
                <a:cs typeface="Arial"/>
              </a:rPr>
              <a:t>Tools</a:t>
            </a:r>
            <a:endParaRPr lang="en-US" sz="4400" dirty="0">
              <a:cs typeface="Arial"/>
            </a:endParaRP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3015" y="96109"/>
            <a:ext cx="7999242" cy="751488"/>
          </a:xfrm>
          <a:prstGeom prst="rect">
            <a:avLst/>
          </a:prstGeom>
        </p:spPr>
        <p:txBody>
          <a:bodyPr vert="horz" wrap="square" lIns="0" tIns="12700" rIns="0" bIns="0" rtlCol="0" anchor="ctr">
            <a:spAutoFit/>
          </a:bodyPr>
          <a:lstStyle/>
          <a:p>
            <a:pPr marL="1560830" marR="5080" indent="-1548130">
              <a:lnSpc>
                <a:spcPct val="100000"/>
              </a:lnSpc>
              <a:spcBef>
                <a:spcPts val="100"/>
              </a:spcBef>
            </a:pPr>
            <a:r>
              <a:rPr sz="4800" spc="-5" dirty="0"/>
              <a:t>Application:</a:t>
            </a:r>
            <a:r>
              <a:rPr sz="4800" spc="-90" dirty="0"/>
              <a:t> </a:t>
            </a:r>
            <a:r>
              <a:rPr sz="4800" spc="-5" dirty="0"/>
              <a:t>Hashing  Password</a:t>
            </a:r>
            <a:endParaRPr sz="4800" dirty="0"/>
          </a:p>
        </p:txBody>
      </p:sp>
      <p:sp>
        <p:nvSpPr>
          <p:cNvPr id="3" name="object 3"/>
          <p:cNvSpPr txBox="1"/>
          <p:nvPr/>
        </p:nvSpPr>
        <p:spPr>
          <a:xfrm>
            <a:off x="973015" y="1517357"/>
            <a:ext cx="8745220" cy="4075475"/>
          </a:xfrm>
          <a:prstGeom prst="rect">
            <a:avLst/>
          </a:prstGeom>
        </p:spPr>
        <p:txBody>
          <a:bodyPr vert="horz" wrap="square" lIns="0" tIns="12700" rIns="0" bIns="0" rtlCol="0">
            <a:spAutoFit/>
          </a:bodyPr>
          <a:lstStyle/>
          <a:p>
            <a:pPr marL="355600" marR="5080" indent="-342900">
              <a:spcBef>
                <a:spcPts val="100"/>
              </a:spcBef>
              <a:buFont typeface="Symbol"/>
              <a:buChar char=""/>
              <a:tabLst>
                <a:tab pos="354965" algn="l"/>
                <a:tab pos="355600" algn="l"/>
              </a:tabLst>
            </a:pPr>
            <a:r>
              <a:rPr sz="2400" spc="-5" dirty="0">
                <a:latin typeface="Cambria"/>
                <a:cs typeface="Cambria"/>
              </a:rPr>
              <a:t>Hashing passwords: It's </a:t>
            </a:r>
            <a:r>
              <a:rPr sz="2400" dirty="0">
                <a:latin typeface="Cambria"/>
                <a:cs typeface="Cambria"/>
              </a:rPr>
              <a:t>a </a:t>
            </a:r>
            <a:r>
              <a:rPr sz="2400" spc="-5" dirty="0">
                <a:latin typeface="Cambria"/>
                <a:cs typeface="Cambria"/>
              </a:rPr>
              <a:t>bad </a:t>
            </a:r>
            <a:r>
              <a:rPr sz="2400" dirty="0">
                <a:latin typeface="Cambria"/>
                <a:cs typeface="Cambria"/>
              </a:rPr>
              <a:t>idea </a:t>
            </a:r>
            <a:r>
              <a:rPr sz="2400" spc="-5" dirty="0">
                <a:latin typeface="Cambria"/>
                <a:cs typeface="Cambria"/>
              </a:rPr>
              <a:t>for computer systems </a:t>
            </a:r>
            <a:r>
              <a:rPr sz="2400" dirty="0">
                <a:latin typeface="Cambria"/>
                <a:cs typeface="Cambria"/>
              </a:rPr>
              <a:t>to  store </a:t>
            </a:r>
            <a:r>
              <a:rPr sz="2400" spc="-5" dirty="0">
                <a:latin typeface="Cambria"/>
                <a:cs typeface="Cambria"/>
              </a:rPr>
              <a:t>passwords </a:t>
            </a:r>
            <a:r>
              <a:rPr sz="2400" dirty="0">
                <a:latin typeface="Cambria"/>
                <a:cs typeface="Cambria"/>
              </a:rPr>
              <a:t>in </a:t>
            </a:r>
            <a:r>
              <a:rPr sz="2400" spc="-5" dirty="0">
                <a:latin typeface="Cambria"/>
                <a:cs typeface="Cambria"/>
              </a:rPr>
              <a:t>cleartext </a:t>
            </a:r>
            <a:r>
              <a:rPr sz="2400" dirty="0">
                <a:latin typeface="Cambria"/>
                <a:cs typeface="Cambria"/>
              </a:rPr>
              <a:t>(in </a:t>
            </a:r>
            <a:r>
              <a:rPr sz="2400" spc="-5" dirty="0">
                <a:latin typeface="Cambria"/>
                <a:cs typeface="Cambria"/>
              </a:rPr>
              <a:t>their original form), because </a:t>
            </a:r>
            <a:r>
              <a:rPr sz="2400" dirty="0">
                <a:latin typeface="Cambria"/>
                <a:cs typeface="Cambria"/>
              </a:rPr>
              <a:t>if  the bad </a:t>
            </a:r>
            <a:r>
              <a:rPr sz="2400" spc="-5" dirty="0">
                <a:latin typeface="Cambria"/>
                <a:cs typeface="Cambria"/>
              </a:rPr>
              <a:t>guy can somehow </a:t>
            </a:r>
            <a:r>
              <a:rPr sz="2400" dirty="0">
                <a:latin typeface="Cambria"/>
                <a:cs typeface="Cambria"/>
              </a:rPr>
              <a:t>get to </a:t>
            </a:r>
            <a:r>
              <a:rPr sz="2400" spc="-5" dirty="0">
                <a:latin typeface="Cambria"/>
                <a:cs typeface="Cambria"/>
              </a:rPr>
              <a:t>where they're stored, he </a:t>
            </a:r>
            <a:r>
              <a:rPr sz="2400" dirty="0">
                <a:latin typeface="Cambria"/>
                <a:cs typeface="Cambria"/>
              </a:rPr>
              <a:t>gets </a:t>
            </a:r>
            <a:r>
              <a:rPr sz="2400" spc="-5" dirty="0">
                <a:latin typeface="Cambria"/>
                <a:cs typeface="Cambria"/>
              </a:rPr>
              <a:t>all  </a:t>
            </a:r>
            <a:r>
              <a:rPr sz="2400" dirty="0">
                <a:latin typeface="Cambria"/>
                <a:cs typeface="Cambria"/>
              </a:rPr>
              <a:t>the</a:t>
            </a:r>
            <a:r>
              <a:rPr sz="2400" spc="-10" dirty="0">
                <a:latin typeface="Cambria"/>
                <a:cs typeface="Cambria"/>
              </a:rPr>
              <a:t> </a:t>
            </a:r>
            <a:r>
              <a:rPr sz="2400" spc="-5" dirty="0">
                <a:latin typeface="Cambria"/>
                <a:cs typeface="Cambria"/>
              </a:rPr>
              <a:t>passwords.</a:t>
            </a:r>
            <a:endParaRPr sz="2400" dirty="0">
              <a:latin typeface="Cambria"/>
              <a:cs typeface="Cambria"/>
            </a:endParaRPr>
          </a:p>
          <a:p>
            <a:pPr marL="355600" marR="258445" indent="-342900">
              <a:buFont typeface="Symbol"/>
              <a:buChar char=""/>
              <a:tabLst>
                <a:tab pos="354965" algn="l"/>
                <a:tab pos="355600" algn="l"/>
              </a:tabLst>
            </a:pPr>
            <a:r>
              <a:rPr sz="2400" spc="-5" dirty="0">
                <a:latin typeface="Cambria"/>
                <a:cs typeface="Cambria"/>
              </a:rPr>
              <a:t>Knowing how many people foolishly use </a:t>
            </a:r>
            <a:r>
              <a:rPr sz="2400" dirty="0">
                <a:latin typeface="Cambria"/>
                <a:cs typeface="Cambria"/>
              </a:rPr>
              <a:t>one </a:t>
            </a:r>
            <a:r>
              <a:rPr sz="2400" spc="-5" dirty="0">
                <a:latin typeface="Cambria"/>
                <a:cs typeface="Cambria"/>
              </a:rPr>
              <a:t>password </a:t>
            </a:r>
            <a:r>
              <a:rPr sz="2400" dirty="0">
                <a:latin typeface="Cambria"/>
                <a:cs typeface="Cambria"/>
              </a:rPr>
              <a:t>at  </a:t>
            </a:r>
            <a:r>
              <a:rPr sz="2400" spc="-5" dirty="0">
                <a:latin typeface="Cambria"/>
                <a:cs typeface="Cambria"/>
              </a:rPr>
              <a:t>multiple sites, </a:t>
            </a:r>
            <a:r>
              <a:rPr sz="2400" dirty="0">
                <a:latin typeface="Cambria"/>
                <a:cs typeface="Cambria"/>
              </a:rPr>
              <a:t>getting a </a:t>
            </a:r>
            <a:r>
              <a:rPr sz="2400" spc="-5" dirty="0">
                <a:latin typeface="Cambria"/>
                <a:cs typeface="Cambria"/>
              </a:rPr>
              <a:t>stash </a:t>
            </a:r>
            <a:r>
              <a:rPr sz="2400" dirty="0">
                <a:latin typeface="Cambria"/>
                <a:cs typeface="Cambria"/>
              </a:rPr>
              <a:t>from one </a:t>
            </a:r>
            <a:r>
              <a:rPr sz="2400" spc="-5" dirty="0">
                <a:latin typeface="Cambria"/>
                <a:cs typeface="Cambria"/>
              </a:rPr>
              <a:t>system may give access  </a:t>
            </a:r>
            <a:r>
              <a:rPr sz="2400" dirty="0">
                <a:latin typeface="Cambria"/>
                <a:cs typeface="Cambria"/>
              </a:rPr>
              <a:t>to</a:t>
            </a:r>
            <a:r>
              <a:rPr sz="2400" spc="-10" dirty="0">
                <a:latin typeface="Cambria"/>
                <a:cs typeface="Cambria"/>
              </a:rPr>
              <a:t> </a:t>
            </a:r>
            <a:r>
              <a:rPr sz="2400" spc="-5" dirty="0">
                <a:latin typeface="Cambria"/>
                <a:cs typeface="Cambria"/>
              </a:rPr>
              <a:t>others.</a:t>
            </a:r>
            <a:endParaRPr sz="2400" dirty="0">
              <a:latin typeface="Cambria"/>
              <a:cs typeface="Cambria"/>
            </a:endParaRPr>
          </a:p>
          <a:p>
            <a:pPr marL="355600" marR="102235" indent="-342900">
              <a:buFont typeface="Symbol"/>
              <a:buChar char=""/>
              <a:tabLst>
                <a:tab pos="354965" algn="l"/>
                <a:tab pos="355600" algn="l"/>
              </a:tabLst>
            </a:pPr>
            <a:r>
              <a:rPr sz="2400" dirty="0">
                <a:latin typeface="Cambria"/>
                <a:cs typeface="Cambria"/>
              </a:rPr>
              <a:t>A </a:t>
            </a:r>
            <a:r>
              <a:rPr sz="2400" spc="-5" dirty="0">
                <a:latin typeface="Cambria"/>
                <a:cs typeface="Cambria"/>
              </a:rPr>
              <a:t>more secure </a:t>
            </a:r>
            <a:r>
              <a:rPr sz="2400" dirty="0">
                <a:latin typeface="Cambria"/>
                <a:cs typeface="Cambria"/>
              </a:rPr>
              <a:t>way is </a:t>
            </a:r>
            <a:r>
              <a:rPr sz="2400" spc="-5" dirty="0">
                <a:latin typeface="Cambria"/>
                <a:cs typeface="Cambria"/>
              </a:rPr>
              <a:t>to </a:t>
            </a:r>
            <a:r>
              <a:rPr sz="2400" dirty="0">
                <a:latin typeface="Cambria"/>
                <a:cs typeface="Cambria"/>
              </a:rPr>
              <a:t>store a </a:t>
            </a:r>
            <a:r>
              <a:rPr sz="2400" b="1" spc="-5" dirty="0">
                <a:latin typeface="Cambria"/>
                <a:cs typeface="Cambria"/>
              </a:rPr>
              <a:t>hash </a:t>
            </a:r>
            <a:r>
              <a:rPr sz="2400" b="1" dirty="0">
                <a:latin typeface="Cambria"/>
                <a:cs typeface="Cambria"/>
              </a:rPr>
              <a:t>of </a:t>
            </a:r>
            <a:r>
              <a:rPr sz="2400" b="1" spc="-5" dirty="0">
                <a:latin typeface="Cambria"/>
                <a:cs typeface="Cambria"/>
              </a:rPr>
              <a:t>the password</a:t>
            </a:r>
            <a:r>
              <a:rPr sz="2400" spc="-5" dirty="0">
                <a:latin typeface="Cambria"/>
                <a:cs typeface="Cambria"/>
              </a:rPr>
              <a:t>, rather  than the password itself. Since these hashes </a:t>
            </a:r>
            <a:r>
              <a:rPr sz="2400" dirty="0">
                <a:latin typeface="Cambria"/>
                <a:cs typeface="Cambria"/>
              </a:rPr>
              <a:t>are </a:t>
            </a:r>
            <a:r>
              <a:rPr sz="2400" b="1" spc="-5" dirty="0">
                <a:latin typeface="Cambria"/>
                <a:cs typeface="Cambria"/>
              </a:rPr>
              <a:t>not reversible</a:t>
            </a:r>
            <a:r>
              <a:rPr sz="2400" spc="-5" dirty="0">
                <a:latin typeface="Cambria"/>
                <a:cs typeface="Cambria"/>
              </a:rPr>
              <a:t>,  </a:t>
            </a:r>
            <a:r>
              <a:rPr sz="2400" dirty="0">
                <a:latin typeface="Cambria"/>
                <a:cs typeface="Cambria"/>
              </a:rPr>
              <a:t>there is </a:t>
            </a:r>
            <a:r>
              <a:rPr sz="2400" spc="-5" dirty="0">
                <a:latin typeface="Cambria"/>
                <a:cs typeface="Cambria"/>
              </a:rPr>
              <a:t>no </a:t>
            </a:r>
            <a:r>
              <a:rPr sz="2400" dirty="0">
                <a:latin typeface="Cambria"/>
                <a:cs typeface="Cambria"/>
              </a:rPr>
              <a:t>way </a:t>
            </a:r>
            <a:r>
              <a:rPr sz="2400" spc="-5" dirty="0">
                <a:latin typeface="Cambria"/>
                <a:cs typeface="Cambria"/>
              </a:rPr>
              <a:t>to </a:t>
            </a:r>
            <a:r>
              <a:rPr sz="2400" dirty="0">
                <a:latin typeface="Cambria"/>
                <a:cs typeface="Cambria"/>
              </a:rPr>
              <a:t>find </a:t>
            </a:r>
            <a:r>
              <a:rPr sz="2400" spc="-5" dirty="0">
                <a:latin typeface="Cambria"/>
                <a:cs typeface="Cambria"/>
              </a:rPr>
              <a:t>out for sure "what password produced  </a:t>
            </a:r>
            <a:r>
              <a:rPr sz="2400" dirty="0">
                <a:latin typeface="Cambria"/>
                <a:cs typeface="Cambria"/>
              </a:rPr>
              <a:t>this </a:t>
            </a:r>
            <a:r>
              <a:rPr sz="2400" spc="-5" dirty="0">
                <a:latin typeface="Cambria"/>
                <a:cs typeface="Cambria"/>
              </a:rPr>
              <a:t>hash?" </a:t>
            </a:r>
            <a:r>
              <a:rPr sz="2400" dirty="0">
                <a:latin typeface="Cambria"/>
                <a:cs typeface="Cambria"/>
              </a:rPr>
              <a:t>- and the so </a:t>
            </a:r>
            <a:r>
              <a:rPr sz="2400" spc="-5" dirty="0">
                <a:latin typeface="Cambria"/>
                <a:cs typeface="Cambria"/>
              </a:rPr>
              <a:t>consequence </a:t>
            </a:r>
            <a:r>
              <a:rPr sz="2400" dirty="0">
                <a:latin typeface="Cambria"/>
                <a:cs typeface="Cambria"/>
              </a:rPr>
              <a:t>of a </a:t>
            </a:r>
            <a:r>
              <a:rPr sz="2400" spc="-5" dirty="0">
                <a:latin typeface="Cambria"/>
                <a:cs typeface="Cambria"/>
              </a:rPr>
              <a:t>compromise </a:t>
            </a:r>
            <a:r>
              <a:rPr sz="2400" dirty="0">
                <a:latin typeface="Cambria"/>
                <a:cs typeface="Cambria"/>
              </a:rPr>
              <a:t>is </a:t>
            </a:r>
            <a:r>
              <a:rPr sz="2400" spc="-5" dirty="0">
                <a:latin typeface="Cambria"/>
                <a:cs typeface="Cambria"/>
              </a:rPr>
              <a:t>much  lower.</a:t>
            </a:r>
            <a:endParaRPr sz="2400" dirty="0">
              <a:latin typeface="Cambria"/>
              <a:cs typeface="Cambria"/>
            </a:endParaRPr>
          </a:p>
        </p:txBody>
      </p:sp>
    </p:spTree>
    <p:extLst>
      <p:ext uri="{BB962C8B-B14F-4D97-AF65-F5344CB8AC3E}">
        <p14:creationId xmlns:p14="http://schemas.microsoft.com/office/powerpoint/2010/main" val="671173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FEA259D2-F65B-604C-9A1A-412A76AC08C8}"/>
              </a:ext>
            </a:extLst>
          </p:cNvPr>
          <p:cNvSpPr>
            <a:spLocks noGrp="1" noChangeArrowheads="1"/>
          </p:cNvSpPr>
          <p:nvPr>
            <p:ph type="body" idx="1"/>
          </p:nvPr>
        </p:nvSpPr>
        <p:spPr>
          <a:xfrm>
            <a:off x="993872" y="1485899"/>
            <a:ext cx="7492903" cy="4343401"/>
          </a:xfrm>
        </p:spPr>
        <p:txBody>
          <a:bodyPr>
            <a:normAutofit lnSpcReduction="10000"/>
          </a:bodyPr>
          <a:lstStyle/>
          <a:p>
            <a:r>
              <a:rPr lang="en-US" altLang="en-US" dirty="0"/>
              <a:t>Crack is a type of password cracking utility that runs through combinations of passwords until it finds one that it matches. It also scans the content of a password file looking for weak login passwords.</a:t>
            </a:r>
          </a:p>
          <a:p>
            <a:r>
              <a:rPr lang="en-US" altLang="en-US" dirty="0"/>
              <a:t>John the Ripper is a fast password cracker, currently available for many flavors of Unix (11 are officially supported, not counting different architectures), DOS, Win32, BeOS, and OpenVMS. Its primary purpose is to detect weak Unix passwords. (</a:t>
            </a:r>
            <a:r>
              <a:rPr lang="en-US" altLang="en-US" dirty="0" err="1"/>
              <a:t>openfirewall.com</a:t>
            </a:r>
            <a:r>
              <a:rPr lang="en-US" altLang="en-US" dirty="0"/>
              <a:t>)</a:t>
            </a:r>
          </a:p>
        </p:txBody>
      </p:sp>
      <p:sp>
        <p:nvSpPr>
          <p:cNvPr id="6" name="Rectangle 2">
            <a:extLst>
              <a:ext uri="{FF2B5EF4-FFF2-40B4-BE49-F238E27FC236}">
                <a16:creationId xmlns:a16="http://schemas.microsoft.com/office/drawing/2014/main" id="{F8CCA088-7738-0F48-8E90-94DC4F085237}"/>
              </a:ext>
            </a:extLst>
          </p:cNvPr>
          <p:cNvSpPr>
            <a:spLocks noGrp="1" noChangeArrowheads="1"/>
          </p:cNvSpPr>
          <p:nvPr>
            <p:ph type="title"/>
          </p:nvPr>
        </p:nvSpPr>
        <p:spPr>
          <a:xfrm>
            <a:off x="993872" y="85725"/>
            <a:ext cx="10204255" cy="937943"/>
          </a:xfrm>
        </p:spPr>
        <p:txBody>
          <a:bodyPr/>
          <a:lstStyle/>
          <a:p>
            <a:r>
              <a:rPr lang="en-US" altLang="en-US" dirty="0"/>
              <a:t>Crack: John the Ripper </a:t>
            </a:r>
          </a:p>
        </p:txBody>
      </p:sp>
      <p:pic>
        <p:nvPicPr>
          <p:cNvPr id="2" name="Picture 1">
            <a:extLst>
              <a:ext uri="{FF2B5EF4-FFF2-40B4-BE49-F238E27FC236}">
                <a16:creationId xmlns:a16="http://schemas.microsoft.com/office/drawing/2014/main" id="{611A8426-8437-E743-9015-B5D2409C30F5}"/>
              </a:ext>
            </a:extLst>
          </p:cNvPr>
          <p:cNvPicPr>
            <a:picLocks noChangeAspect="1"/>
          </p:cNvPicPr>
          <p:nvPr/>
        </p:nvPicPr>
        <p:blipFill>
          <a:blip r:embed="rId2"/>
          <a:stretch>
            <a:fillRect/>
          </a:stretch>
        </p:blipFill>
        <p:spPr>
          <a:xfrm>
            <a:off x="8586787" y="1485899"/>
            <a:ext cx="3289300" cy="2463800"/>
          </a:xfrm>
          <a:prstGeom prst="rect">
            <a:avLst/>
          </a:prstGeom>
        </p:spPr>
      </p:pic>
    </p:spTree>
    <p:extLst>
      <p:ext uri="{BB962C8B-B14F-4D97-AF65-F5344CB8AC3E}">
        <p14:creationId xmlns:p14="http://schemas.microsoft.com/office/powerpoint/2010/main" val="2199654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6" name="object 6"/>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50</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Tree>
    <p:extLst>
      <p:ext uri="{BB962C8B-B14F-4D97-AF65-F5344CB8AC3E}">
        <p14:creationId xmlns:p14="http://schemas.microsoft.com/office/powerpoint/2010/main" val="2572975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51</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1" y="3750945"/>
            <a:ext cx="5323205" cy="299720"/>
          </a:xfrm>
          <a:prstGeom prst="rect">
            <a:avLst/>
          </a:prstGeom>
        </p:spPr>
        <p:txBody>
          <a:bodyPr vert="horz" wrap="square" lIns="0" tIns="12700" rIns="0" bIns="0" rtlCol="0">
            <a:spAutoFit/>
          </a:bodyPr>
          <a:lstStyle/>
          <a:p>
            <a:pPr marL="12700">
              <a:spcBef>
                <a:spcPts val="100"/>
              </a:spcBef>
              <a:tabLst>
                <a:tab pos="355600" algn="l"/>
              </a:tabLst>
            </a:pPr>
            <a:r>
              <a:rPr spc="-25" dirty="0">
                <a:latin typeface="Calibri"/>
                <a:cs typeface="Calibri"/>
              </a:rPr>
              <a:t>1.</a:t>
            </a:r>
            <a:r>
              <a:rPr dirty="0">
                <a:latin typeface="Calibri"/>
                <a:cs typeface="Calibri"/>
              </a:rPr>
              <a:t>	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p:txBody>
      </p:sp>
    </p:spTree>
    <p:extLst>
      <p:ext uri="{BB962C8B-B14F-4D97-AF65-F5344CB8AC3E}">
        <p14:creationId xmlns:p14="http://schemas.microsoft.com/office/powerpoint/2010/main" val="2647716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52</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0" y="3750945"/>
            <a:ext cx="5494020" cy="574040"/>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p:txBody>
      </p:sp>
    </p:spTree>
    <p:extLst>
      <p:ext uri="{BB962C8B-B14F-4D97-AF65-F5344CB8AC3E}">
        <p14:creationId xmlns:p14="http://schemas.microsoft.com/office/powerpoint/2010/main" val="943811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53</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1" y="3750945"/>
            <a:ext cx="5494655" cy="848994"/>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p:txBody>
      </p:sp>
    </p:spTree>
    <p:extLst>
      <p:ext uri="{BB962C8B-B14F-4D97-AF65-F5344CB8AC3E}">
        <p14:creationId xmlns:p14="http://schemas.microsoft.com/office/powerpoint/2010/main" val="1083552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54</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1" y="3750946"/>
            <a:ext cx="5494655" cy="1123315"/>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a:p>
            <a:pPr marL="355600" indent="-343535">
              <a:buAutoNum type="arabicPeriod"/>
              <a:tabLst>
                <a:tab pos="355600" algn="l"/>
                <a:tab pos="356235" algn="l"/>
              </a:tabLst>
            </a:pPr>
            <a:r>
              <a:rPr dirty="0">
                <a:latin typeface="Calibri"/>
                <a:cs typeface="Calibri"/>
              </a:rPr>
              <a:t>h(“letmein”) =</a:t>
            </a:r>
            <a:r>
              <a:rPr spc="-10" dirty="0">
                <a:latin typeface="Calibri"/>
                <a:cs typeface="Calibri"/>
              </a:rPr>
              <a:t> </a:t>
            </a:r>
            <a:r>
              <a:rPr spc="-10" dirty="0">
                <a:solidFill>
                  <a:srgbClr val="666666"/>
                </a:solidFill>
                <a:latin typeface="Calibri"/>
                <a:cs typeface="Calibri"/>
              </a:rPr>
              <a:t>0d107d09f5bbe40cade3de5c71e9e9b7</a:t>
            </a:r>
            <a:endParaRPr>
              <a:latin typeface="Calibri"/>
              <a:cs typeface="Calibri"/>
            </a:endParaRPr>
          </a:p>
        </p:txBody>
      </p:sp>
    </p:spTree>
    <p:extLst>
      <p:ext uri="{BB962C8B-B14F-4D97-AF65-F5344CB8AC3E}">
        <p14:creationId xmlns:p14="http://schemas.microsoft.com/office/powerpoint/2010/main" val="1432674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55</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0" y="3750946"/>
            <a:ext cx="5610860" cy="1397635"/>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a:p>
            <a:pPr marL="355600" indent="-343535">
              <a:buAutoNum type="arabicPeriod"/>
              <a:tabLst>
                <a:tab pos="355600" algn="l"/>
                <a:tab pos="356235" algn="l"/>
              </a:tabLst>
            </a:pPr>
            <a:r>
              <a:rPr dirty="0">
                <a:latin typeface="Calibri"/>
                <a:cs typeface="Calibri"/>
              </a:rPr>
              <a:t>h(“letmein”) =</a:t>
            </a:r>
            <a:r>
              <a:rPr spc="-10" dirty="0">
                <a:latin typeface="Calibri"/>
                <a:cs typeface="Calibri"/>
              </a:rPr>
              <a:t> </a:t>
            </a:r>
            <a:r>
              <a:rPr spc="-10" dirty="0">
                <a:solidFill>
                  <a:srgbClr val="666666"/>
                </a:solidFill>
                <a:latin typeface="Calibri"/>
                <a:cs typeface="Calibri"/>
              </a:rPr>
              <a:t>0d107d09f5bbe40cade3de5c71e9e9b7</a:t>
            </a:r>
            <a:endParaRPr>
              <a:latin typeface="Calibri"/>
              <a:cs typeface="Calibri"/>
            </a:endParaRPr>
          </a:p>
          <a:p>
            <a:pPr marL="355600" indent="-343535">
              <a:buAutoNum type="arabicPeriod"/>
              <a:tabLst>
                <a:tab pos="355600" algn="l"/>
                <a:tab pos="356235" algn="l"/>
              </a:tabLst>
            </a:pPr>
            <a:r>
              <a:rPr dirty="0">
                <a:latin typeface="Calibri"/>
                <a:cs typeface="Calibri"/>
              </a:rPr>
              <a:t>h(“p@ssw0rd”)</a:t>
            </a:r>
            <a:r>
              <a:rPr spc="-40"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0f359740bd1cda994f8b55330c86d845</a:t>
            </a:r>
            <a:endParaRPr>
              <a:latin typeface="Calibri"/>
              <a:cs typeface="Calibri"/>
            </a:endParaRPr>
          </a:p>
        </p:txBody>
      </p:sp>
    </p:spTree>
    <p:extLst>
      <p:ext uri="{BB962C8B-B14F-4D97-AF65-F5344CB8AC3E}">
        <p14:creationId xmlns:p14="http://schemas.microsoft.com/office/powerpoint/2010/main" val="994043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0" y="3750946"/>
            <a:ext cx="5610860" cy="1671955"/>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a:p>
            <a:pPr marL="355600" indent="-343535">
              <a:buAutoNum type="arabicPeriod"/>
              <a:tabLst>
                <a:tab pos="355600" algn="l"/>
                <a:tab pos="356235" algn="l"/>
              </a:tabLst>
            </a:pPr>
            <a:r>
              <a:rPr dirty="0">
                <a:latin typeface="Calibri"/>
                <a:cs typeface="Calibri"/>
              </a:rPr>
              <a:t>h(“letmein”) =</a:t>
            </a:r>
            <a:r>
              <a:rPr spc="-10" dirty="0">
                <a:latin typeface="Calibri"/>
                <a:cs typeface="Calibri"/>
              </a:rPr>
              <a:t> </a:t>
            </a:r>
            <a:r>
              <a:rPr spc="-10" dirty="0">
                <a:solidFill>
                  <a:srgbClr val="666666"/>
                </a:solidFill>
                <a:latin typeface="Calibri"/>
                <a:cs typeface="Calibri"/>
              </a:rPr>
              <a:t>0d107d09f5bbe40cade3de5c71e9e9b7</a:t>
            </a:r>
            <a:endParaRPr>
              <a:latin typeface="Calibri"/>
              <a:cs typeface="Calibri"/>
            </a:endParaRPr>
          </a:p>
          <a:p>
            <a:pPr marL="355600" indent="-343535">
              <a:buAutoNum type="arabicPeriod"/>
              <a:tabLst>
                <a:tab pos="355600" algn="l"/>
                <a:tab pos="356235" algn="l"/>
              </a:tabLst>
            </a:pPr>
            <a:r>
              <a:rPr dirty="0">
                <a:latin typeface="Calibri"/>
                <a:cs typeface="Calibri"/>
              </a:rPr>
              <a:t>h(“p@ssw0rd”)</a:t>
            </a:r>
            <a:r>
              <a:rPr spc="-40"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0f359740bd1cda994f8b55330c86d845</a:t>
            </a:r>
            <a:endParaRPr>
              <a:latin typeface="Calibri"/>
              <a:cs typeface="Calibri"/>
            </a:endParaRPr>
          </a:p>
          <a:p>
            <a:pPr marL="355600" indent="-343535">
              <a:buAutoNum type="arabicPeriod"/>
              <a:tabLst>
                <a:tab pos="355600" algn="l"/>
                <a:tab pos="356235" algn="l"/>
              </a:tabLst>
            </a:pPr>
            <a:r>
              <a:rPr dirty="0">
                <a:latin typeface="Calibri"/>
                <a:cs typeface="Calibri"/>
              </a:rPr>
              <a:t>h(“Chic4go”)</a:t>
            </a:r>
            <a:r>
              <a:rPr spc="-20" dirty="0">
                <a:latin typeface="Calibri"/>
                <a:cs typeface="Calibri"/>
              </a:rPr>
              <a:t> </a:t>
            </a:r>
            <a:r>
              <a:rPr dirty="0">
                <a:latin typeface="Calibri"/>
                <a:cs typeface="Calibri"/>
              </a:rPr>
              <a:t>=</a:t>
            </a:r>
            <a:r>
              <a:rPr spc="-10" dirty="0">
                <a:latin typeface="Calibri"/>
                <a:cs typeface="Calibri"/>
              </a:rPr>
              <a:t> </a:t>
            </a:r>
            <a:r>
              <a:rPr b="1" spc="-10" dirty="0">
                <a:latin typeface="Calibri"/>
                <a:cs typeface="Calibri"/>
              </a:rPr>
              <a:t>80d561388725fa74f2d03cd16e1d687c</a:t>
            </a:r>
            <a:endParaRPr>
              <a:latin typeface="Calibri"/>
              <a:cs typeface="Calibri"/>
            </a:endParaRPr>
          </a:p>
        </p:txBody>
      </p:sp>
      <p:grpSp>
        <p:nvGrpSpPr>
          <p:cNvPr id="7" name="object 7"/>
          <p:cNvGrpSpPr/>
          <p:nvPr/>
        </p:nvGrpSpPr>
        <p:grpSpPr>
          <a:xfrm>
            <a:off x="1653349" y="5190554"/>
            <a:ext cx="713740" cy="207645"/>
            <a:chOff x="129349" y="5190553"/>
            <a:chExt cx="713740" cy="207645"/>
          </a:xfrm>
        </p:grpSpPr>
        <p:sp>
          <p:nvSpPr>
            <p:cNvPr id="8" name="object 8"/>
            <p:cNvSpPr/>
            <p:nvPr/>
          </p:nvSpPr>
          <p:spPr>
            <a:xfrm>
              <a:off x="134112" y="5195315"/>
              <a:ext cx="704215" cy="198120"/>
            </a:xfrm>
            <a:custGeom>
              <a:avLst/>
              <a:gdLst/>
              <a:ahLst/>
              <a:cxnLst/>
              <a:rect l="l" t="t" r="r" b="b"/>
              <a:pathLst>
                <a:path w="704215" h="198120">
                  <a:moveTo>
                    <a:pt x="605028" y="0"/>
                  </a:moveTo>
                  <a:lnTo>
                    <a:pt x="605028" y="49529"/>
                  </a:lnTo>
                  <a:lnTo>
                    <a:pt x="0" y="49529"/>
                  </a:lnTo>
                  <a:lnTo>
                    <a:pt x="0" y="148589"/>
                  </a:lnTo>
                  <a:lnTo>
                    <a:pt x="605028" y="148589"/>
                  </a:lnTo>
                  <a:lnTo>
                    <a:pt x="605028" y="198119"/>
                  </a:lnTo>
                  <a:lnTo>
                    <a:pt x="704088" y="99059"/>
                  </a:lnTo>
                  <a:lnTo>
                    <a:pt x="605028" y="0"/>
                  </a:lnTo>
                  <a:close/>
                </a:path>
              </a:pathLst>
            </a:custGeom>
            <a:solidFill>
              <a:srgbClr val="38761D"/>
            </a:solidFill>
          </p:spPr>
          <p:txBody>
            <a:bodyPr wrap="square" lIns="0" tIns="0" rIns="0" bIns="0" rtlCol="0"/>
            <a:lstStyle/>
            <a:p>
              <a:endParaRPr/>
            </a:p>
          </p:txBody>
        </p:sp>
        <p:sp>
          <p:nvSpPr>
            <p:cNvPr id="9" name="object 9"/>
            <p:cNvSpPr/>
            <p:nvPr/>
          </p:nvSpPr>
          <p:spPr>
            <a:xfrm>
              <a:off x="134112" y="5195315"/>
              <a:ext cx="704215" cy="198120"/>
            </a:xfrm>
            <a:custGeom>
              <a:avLst/>
              <a:gdLst/>
              <a:ahLst/>
              <a:cxnLst/>
              <a:rect l="l" t="t" r="r" b="b"/>
              <a:pathLst>
                <a:path w="704215" h="198120">
                  <a:moveTo>
                    <a:pt x="0" y="49529"/>
                  </a:moveTo>
                  <a:lnTo>
                    <a:pt x="605028" y="49529"/>
                  </a:lnTo>
                  <a:lnTo>
                    <a:pt x="605028" y="0"/>
                  </a:lnTo>
                  <a:lnTo>
                    <a:pt x="704088" y="99059"/>
                  </a:lnTo>
                  <a:lnTo>
                    <a:pt x="605028" y="198119"/>
                  </a:lnTo>
                  <a:lnTo>
                    <a:pt x="605028" y="148589"/>
                  </a:lnTo>
                  <a:lnTo>
                    <a:pt x="0" y="148589"/>
                  </a:lnTo>
                  <a:lnTo>
                    <a:pt x="0" y="49529"/>
                  </a:lnTo>
                  <a:close/>
                </a:path>
              </a:pathLst>
            </a:custGeom>
            <a:ln w="9525">
              <a:solidFill>
                <a:srgbClr val="1F487C"/>
              </a:solidFill>
            </a:ln>
          </p:spPr>
          <p:txBody>
            <a:bodyPr wrap="square" lIns="0" tIns="0" rIns="0" bIns="0" rtlCol="0"/>
            <a:lstStyle/>
            <a:p>
              <a:endParaRPr/>
            </a:p>
          </p:txBody>
        </p:sp>
      </p:grpSp>
      <p:sp>
        <p:nvSpPr>
          <p:cNvPr id="10" name="object 10"/>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56</a:t>
            </a:fld>
            <a:endParaRPr sz="1200">
              <a:latin typeface="Calibri"/>
              <a:cs typeface="Calibri"/>
            </a:endParaRPr>
          </a:p>
        </p:txBody>
      </p:sp>
    </p:spTree>
    <p:extLst>
      <p:ext uri="{BB962C8B-B14F-4D97-AF65-F5344CB8AC3E}">
        <p14:creationId xmlns:p14="http://schemas.microsoft.com/office/powerpoint/2010/main" val="2885185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1143" y="1311753"/>
            <a:ext cx="8215630" cy="4234493"/>
          </a:xfrm>
          <a:prstGeom prst="rect">
            <a:avLst/>
          </a:prstGeom>
        </p:spPr>
        <p:txBody>
          <a:bodyPr vert="horz" wrap="square" lIns="0" tIns="12700" rIns="0" bIns="0" rtlCol="0">
            <a:spAutoFit/>
          </a:bodyPr>
          <a:lstStyle/>
          <a:p>
            <a:pPr marL="12700">
              <a:spcBef>
                <a:spcPts val="100"/>
              </a:spcBef>
            </a:pPr>
            <a:r>
              <a:rPr sz="2400" dirty="0">
                <a:latin typeface="Arial"/>
                <a:cs typeface="Arial"/>
              </a:rPr>
              <a:t>Yes</a:t>
            </a:r>
            <a:r>
              <a:rPr sz="2400" spc="-20" dirty="0">
                <a:latin typeface="Arial"/>
                <a:cs typeface="Arial"/>
              </a:rPr>
              <a:t> </a:t>
            </a:r>
            <a:r>
              <a:rPr sz="2400" dirty="0">
                <a:latin typeface="Arial"/>
                <a:cs typeface="Arial"/>
              </a:rPr>
              <a:t>it</a:t>
            </a:r>
            <a:r>
              <a:rPr sz="2400" spc="-15" dirty="0">
                <a:latin typeface="Arial"/>
                <a:cs typeface="Arial"/>
              </a:rPr>
              <a:t> </a:t>
            </a:r>
            <a:r>
              <a:rPr sz="2400" dirty="0">
                <a:latin typeface="Arial"/>
                <a:cs typeface="Arial"/>
              </a:rPr>
              <a:t>cracks</a:t>
            </a:r>
            <a:r>
              <a:rPr sz="2400" spc="-10" dirty="0">
                <a:latin typeface="Arial"/>
                <a:cs typeface="Arial"/>
              </a:rPr>
              <a:t> </a:t>
            </a:r>
            <a:r>
              <a:rPr sz="2400" dirty="0">
                <a:latin typeface="Arial"/>
                <a:cs typeface="Arial"/>
              </a:rPr>
              <a:t>passwords,</a:t>
            </a:r>
            <a:r>
              <a:rPr sz="2400" spc="-15" dirty="0">
                <a:latin typeface="Arial"/>
                <a:cs typeface="Arial"/>
              </a:rPr>
              <a:t> </a:t>
            </a:r>
            <a:r>
              <a:rPr sz="2400" dirty="0">
                <a:latin typeface="Arial"/>
                <a:cs typeface="Arial"/>
              </a:rPr>
              <a:t>but</a:t>
            </a:r>
            <a:r>
              <a:rPr sz="2400" spc="-5" dirty="0">
                <a:latin typeface="Arial"/>
                <a:cs typeface="Arial"/>
              </a:rPr>
              <a:t> </a:t>
            </a:r>
            <a:r>
              <a:rPr sz="2400" spc="-20" dirty="0">
                <a:latin typeface="Arial"/>
                <a:cs typeface="Arial"/>
              </a:rPr>
              <a:t>how?</a:t>
            </a:r>
            <a:endParaRPr sz="2400">
              <a:latin typeface="Arial"/>
              <a:cs typeface="Arial"/>
            </a:endParaRPr>
          </a:p>
          <a:p>
            <a:pPr>
              <a:spcBef>
                <a:spcPts val="55"/>
              </a:spcBef>
            </a:pPr>
            <a:endParaRPr sz="2100">
              <a:latin typeface="Arial"/>
              <a:cs typeface="Arial"/>
            </a:endParaRPr>
          </a:p>
          <a:p>
            <a:pPr marL="368935" indent="-356870">
              <a:buAutoNum type="arabicParenR"/>
              <a:tabLst>
                <a:tab pos="369570" algn="l"/>
              </a:tabLst>
            </a:pPr>
            <a:r>
              <a:rPr sz="2400" dirty="0">
                <a:latin typeface="Arial"/>
                <a:cs typeface="Arial"/>
              </a:rPr>
              <a:t>Uses</a:t>
            </a:r>
            <a:r>
              <a:rPr sz="2400" spc="-25" dirty="0">
                <a:latin typeface="Arial"/>
                <a:cs typeface="Arial"/>
              </a:rPr>
              <a:t> </a:t>
            </a:r>
            <a:r>
              <a:rPr sz="2400" dirty="0">
                <a:latin typeface="Arial"/>
                <a:cs typeface="Arial"/>
              </a:rPr>
              <a:t>a</a:t>
            </a:r>
            <a:r>
              <a:rPr sz="2400" spc="-25" dirty="0">
                <a:latin typeface="Arial"/>
                <a:cs typeface="Arial"/>
              </a:rPr>
              <a:t> </a:t>
            </a:r>
            <a:r>
              <a:rPr sz="2400" dirty="0">
                <a:latin typeface="Arial"/>
                <a:cs typeface="Arial"/>
              </a:rPr>
              <a:t>wordlist</a:t>
            </a:r>
            <a:r>
              <a:rPr sz="2400" spc="-10" dirty="0">
                <a:latin typeface="Arial"/>
                <a:cs typeface="Arial"/>
              </a:rPr>
              <a:t> </a:t>
            </a:r>
            <a:r>
              <a:rPr sz="2400" dirty="0">
                <a:latin typeface="Arial"/>
                <a:cs typeface="Arial"/>
              </a:rPr>
              <a:t>(supplied</a:t>
            </a:r>
            <a:r>
              <a:rPr sz="2400" spc="-20" dirty="0">
                <a:latin typeface="Arial"/>
                <a:cs typeface="Arial"/>
              </a:rPr>
              <a:t> </a:t>
            </a:r>
            <a:r>
              <a:rPr sz="2400" dirty="0">
                <a:latin typeface="Arial"/>
                <a:cs typeface="Arial"/>
              </a:rPr>
              <a:t>with</a:t>
            </a:r>
            <a:r>
              <a:rPr sz="2400" spc="-25" dirty="0">
                <a:latin typeface="Arial"/>
                <a:cs typeface="Arial"/>
              </a:rPr>
              <a:t> </a:t>
            </a:r>
            <a:r>
              <a:rPr sz="2400" dirty="0">
                <a:latin typeface="Arial"/>
                <a:cs typeface="Arial"/>
              </a:rPr>
              <a:t>the</a:t>
            </a:r>
            <a:r>
              <a:rPr sz="2400" spc="-20" dirty="0">
                <a:latin typeface="Arial"/>
                <a:cs typeface="Arial"/>
              </a:rPr>
              <a:t> </a:t>
            </a:r>
            <a:r>
              <a:rPr sz="2400" spc="-10" dirty="0">
                <a:latin typeface="Arial"/>
                <a:cs typeface="Arial"/>
              </a:rPr>
              <a:t>tool).</a:t>
            </a:r>
            <a:endParaRPr sz="2400">
              <a:latin typeface="Arial"/>
              <a:cs typeface="Arial"/>
            </a:endParaRPr>
          </a:p>
          <a:p>
            <a:pPr>
              <a:spcBef>
                <a:spcPts val="20"/>
              </a:spcBef>
              <a:buClr>
                <a:srgbClr val="243F60"/>
              </a:buClr>
              <a:buFont typeface="Arial"/>
              <a:buAutoNum type="arabicParenR"/>
            </a:pPr>
            <a:endParaRPr sz="2350">
              <a:latin typeface="Arial"/>
              <a:cs typeface="Arial"/>
            </a:endParaRPr>
          </a:p>
          <a:p>
            <a:pPr marL="12700" marR="110489">
              <a:lnSpc>
                <a:spcPts val="2680"/>
              </a:lnSpc>
              <a:buAutoNum type="arabicParenR"/>
              <a:tabLst>
                <a:tab pos="369570" algn="l"/>
              </a:tabLst>
            </a:pPr>
            <a:r>
              <a:rPr sz="2400" dirty="0">
                <a:latin typeface="Arial"/>
                <a:cs typeface="Arial"/>
              </a:rPr>
              <a:t>Uses</a:t>
            </a:r>
            <a:r>
              <a:rPr sz="2400" spc="-30" dirty="0">
                <a:latin typeface="Arial"/>
                <a:cs typeface="Arial"/>
              </a:rPr>
              <a:t> </a:t>
            </a:r>
            <a:r>
              <a:rPr sz="2400" dirty="0">
                <a:latin typeface="Arial"/>
                <a:cs typeface="Arial"/>
              </a:rPr>
              <a:t>a</a:t>
            </a:r>
            <a:r>
              <a:rPr sz="2400" spc="-30" dirty="0">
                <a:latin typeface="Arial"/>
                <a:cs typeface="Arial"/>
              </a:rPr>
              <a:t> </a:t>
            </a:r>
            <a:r>
              <a:rPr sz="2400" dirty="0">
                <a:latin typeface="Arial"/>
                <a:cs typeface="Arial"/>
              </a:rPr>
              <a:t>wordlist</a:t>
            </a:r>
            <a:r>
              <a:rPr sz="2400" spc="-15" dirty="0">
                <a:latin typeface="Arial"/>
                <a:cs typeface="Arial"/>
              </a:rPr>
              <a:t> </a:t>
            </a:r>
            <a:r>
              <a:rPr sz="2400" dirty="0">
                <a:latin typeface="Arial"/>
                <a:cs typeface="Arial"/>
              </a:rPr>
              <a:t>combined</a:t>
            </a:r>
            <a:r>
              <a:rPr sz="2400" spc="-30" dirty="0">
                <a:latin typeface="Arial"/>
                <a:cs typeface="Arial"/>
              </a:rPr>
              <a:t> </a:t>
            </a:r>
            <a:r>
              <a:rPr sz="2400" dirty="0">
                <a:latin typeface="Arial"/>
                <a:cs typeface="Arial"/>
              </a:rPr>
              <a:t>with</a:t>
            </a:r>
            <a:r>
              <a:rPr sz="2400" spc="-30" dirty="0">
                <a:latin typeface="Arial"/>
                <a:cs typeface="Arial"/>
              </a:rPr>
              <a:t> </a:t>
            </a:r>
            <a:r>
              <a:rPr sz="2400" dirty="0">
                <a:latin typeface="Arial"/>
                <a:cs typeface="Arial"/>
              </a:rPr>
              <a:t>"rules"</a:t>
            </a:r>
            <a:r>
              <a:rPr sz="2400" spc="-20" dirty="0">
                <a:latin typeface="Arial"/>
                <a:cs typeface="Arial"/>
              </a:rPr>
              <a:t> </a:t>
            </a:r>
            <a:r>
              <a:rPr sz="2400" dirty="0">
                <a:latin typeface="Arial"/>
                <a:cs typeface="Arial"/>
              </a:rPr>
              <a:t>that</a:t>
            </a:r>
            <a:r>
              <a:rPr sz="2400" spc="-15" dirty="0">
                <a:latin typeface="Arial"/>
                <a:cs typeface="Arial"/>
              </a:rPr>
              <a:t> </a:t>
            </a:r>
            <a:r>
              <a:rPr sz="2400" dirty="0">
                <a:latin typeface="Arial"/>
                <a:cs typeface="Arial"/>
              </a:rPr>
              <a:t>manipulate</a:t>
            </a:r>
            <a:r>
              <a:rPr sz="2400" spc="-25" dirty="0">
                <a:latin typeface="Arial"/>
                <a:cs typeface="Arial"/>
              </a:rPr>
              <a:t> the </a:t>
            </a:r>
            <a:r>
              <a:rPr sz="2400" spc="-10" dirty="0">
                <a:latin typeface="Arial"/>
                <a:cs typeface="Arial"/>
              </a:rPr>
              <a:t>wordlist.</a:t>
            </a:r>
            <a:endParaRPr sz="2400">
              <a:latin typeface="Arial"/>
              <a:cs typeface="Arial"/>
            </a:endParaRPr>
          </a:p>
          <a:p>
            <a:pPr>
              <a:spcBef>
                <a:spcPts val="25"/>
              </a:spcBef>
              <a:buClr>
                <a:srgbClr val="243F60"/>
              </a:buClr>
              <a:buFont typeface="Arial"/>
              <a:buAutoNum type="arabicParenR"/>
            </a:pPr>
            <a:endParaRPr sz="2300">
              <a:latin typeface="Arial"/>
              <a:cs typeface="Arial"/>
            </a:endParaRPr>
          </a:p>
          <a:p>
            <a:pPr marL="12700" marR="580390">
              <a:lnSpc>
                <a:spcPts val="2680"/>
              </a:lnSpc>
              <a:spcBef>
                <a:spcPts val="5"/>
              </a:spcBef>
              <a:buAutoNum type="arabicParenR"/>
              <a:tabLst>
                <a:tab pos="369570" algn="l"/>
              </a:tabLst>
            </a:pPr>
            <a:r>
              <a:rPr sz="2400" dirty="0">
                <a:latin typeface="Arial"/>
                <a:cs typeface="Arial"/>
              </a:rPr>
              <a:t>Brute</a:t>
            </a:r>
            <a:r>
              <a:rPr sz="2400" spc="-40" dirty="0">
                <a:latin typeface="Arial"/>
                <a:cs typeface="Arial"/>
              </a:rPr>
              <a:t> </a:t>
            </a:r>
            <a:r>
              <a:rPr sz="2400" dirty="0">
                <a:latin typeface="Arial"/>
                <a:cs typeface="Arial"/>
              </a:rPr>
              <a:t>forces</a:t>
            </a:r>
            <a:r>
              <a:rPr sz="2400" spc="-25" dirty="0">
                <a:latin typeface="Arial"/>
                <a:cs typeface="Arial"/>
              </a:rPr>
              <a:t> </a:t>
            </a:r>
            <a:r>
              <a:rPr sz="2400" dirty="0">
                <a:latin typeface="Arial"/>
                <a:cs typeface="Arial"/>
              </a:rPr>
              <a:t>password</a:t>
            </a:r>
            <a:r>
              <a:rPr sz="2400" spc="-20" dirty="0">
                <a:latin typeface="Arial"/>
                <a:cs typeface="Arial"/>
              </a:rPr>
              <a:t> </a:t>
            </a:r>
            <a:r>
              <a:rPr sz="2400" dirty="0">
                <a:latin typeface="Arial"/>
                <a:cs typeface="Arial"/>
              </a:rPr>
              <a:t>possibilities</a:t>
            </a:r>
            <a:r>
              <a:rPr sz="2400" spc="-25" dirty="0">
                <a:latin typeface="Arial"/>
                <a:cs typeface="Arial"/>
              </a:rPr>
              <a:t> </a:t>
            </a:r>
            <a:r>
              <a:rPr sz="2400" dirty="0">
                <a:latin typeface="Arial"/>
                <a:cs typeface="Arial"/>
              </a:rPr>
              <a:t>based</a:t>
            </a:r>
            <a:r>
              <a:rPr sz="2400" spc="-30" dirty="0">
                <a:latin typeface="Arial"/>
                <a:cs typeface="Arial"/>
              </a:rPr>
              <a:t> </a:t>
            </a:r>
            <a:r>
              <a:rPr sz="2400" dirty="0">
                <a:latin typeface="Arial"/>
                <a:cs typeface="Arial"/>
              </a:rPr>
              <a:t>on</a:t>
            </a:r>
            <a:r>
              <a:rPr sz="2400" spc="-20" dirty="0">
                <a:latin typeface="Arial"/>
                <a:cs typeface="Arial"/>
              </a:rPr>
              <a:t> </a:t>
            </a:r>
            <a:r>
              <a:rPr sz="2400" spc="-10" dirty="0">
                <a:latin typeface="Arial"/>
                <a:cs typeface="Arial"/>
              </a:rPr>
              <a:t>statistics </a:t>
            </a:r>
            <a:r>
              <a:rPr sz="2400" dirty="0">
                <a:latin typeface="Arial"/>
                <a:cs typeface="Arial"/>
              </a:rPr>
              <a:t>generated</a:t>
            </a:r>
            <a:r>
              <a:rPr sz="2400" spc="-40" dirty="0">
                <a:latin typeface="Arial"/>
                <a:cs typeface="Arial"/>
              </a:rPr>
              <a:t> </a:t>
            </a:r>
            <a:r>
              <a:rPr sz="2400" dirty="0">
                <a:latin typeface="Arial"/>
                <a:cs typeface="Arial"/>
              </a:rPr>
              <a:t>by</a:t>
            </a:r>
            <a:r>
              <a:rPr sz="2400" spc="-20" dirty="0">
                <a:latin typeface="Arial"/>
                <a:cs typeface="Arial"/>
              </a:rPr>
              <a:t> </a:t>
            </a:r>
            <a:r>
              <a:rPr sz="2400" dirty="0">
                <a:latin typeface="Arial"/>
                <a:cs typeface="Arial"/>
              </a:rPr>
              <a:t>the</a:t>
            </a:r>
            <a:r>
              <a:rPr sz="2400" spc="-30" dirty="0">
                <a:latin typeface="Arial"/>
                <a:cs typeface="Arial"/>
              </a:rPr>
              <a:t> </a:t>
            </a:r>
            <a:r>
              <a:rPr sz="2400" dirty="0">
                <a:latin typeface="Arial"/>
                <a:cs typeface="Arial"/>
              </a:rPr>
              <a:t>primary</a:t>
            </a:r>
            <a:r>
              <a:rPr sz="2400" spc="-20" dirty="0">
                <a:latin typeface="Arial"/>
                <a:cs typeface="Arial"/>
              </a:rPr>
              <a:t> </a:t>
            </a:r>
            <a:r>
              <a:rPr sz="2400" dirty="0">
                <a:latin typeface="Arial"/>
                <a:cs typeface="Arial"/>
              </a:rPr>
              <a:t>developer</a:t>
            </a:r>
            <a:r>
              <a:rPr sz="2400" spc="-25" dirty="0">
                <a:latin typeface="Arial"/>
                <a:cs typeface="Arial"/>
              </a:rPr>
              <a:t> </a:t>
            </a:r>
            <a:r>
              <a:rPr sz="2400" dirty="0">
                <a:latin typeface="Arial"/>
                <a:cs typeface="Arial"/>
              </a:rPr>
              <a:t>(and</a:t>
            </a:r>
            <a:r>
              <a:rPr sz="2400" spc="-20" dirty="0">
                <a:latin typeface="Arial"/>
                <a:cs typeface="Arial"/>
              </a:rPr>
              <a:t> </a:t>
            </a:r>
            <a:r>
              <a:rPr sz="2400" dirty="0">
                <a:latin typeface="Arial"/>
                <a:cs typeface="Arial"/>
              </a:rPr>
              <a:t>older</a:t>
            </a:r>
            <a:r>
              <a:rPr sz="2400" spc="-10" dirty="0">
                <a:latin typeface="Arial"/>
                <a:cs typeface="Arial"/>
              </a:rPr>
              <a:t> tools).</a:t>
            </a:r>
            <a:endParaRPr sz="2400">
              <a:latin typeface="Arial"/>
              <a:cs typeface="Arial"/>
            </a:endParaRPr>
          </a:p>
          <a:p>
            <a:pPr>
              <a:spcBef>
                <a:spcPts val="30"/>
              </a:spcBef>
            </a:pPr>
            <a:endParaRPr sz="2300">
              <a:latin typeface="Arial"/>
              <a:cs typeface="Arial"/>
            </a:endParaRPr>
          </a:p>
          <a:p>
            <a:pPr marL="12700" marR="5080">
              <a:lnSpc>
                <a:spcPts val="2670"/>
              </a:lnSpc>
            </a:pPr>
            <a:r>
              <a:rPr sz="2400" dirty="0">
                <a:latin typeface="Arial"/>
                <a:cs typeface="Arial"/>
              </a:rPr>
              <a:t>These</a:t>
            </a:r>
            <a:r>
              <a:rPr sz="2400" spc="-35" dirty="0">
                <a:latin typeface="Arial"/>
                <a:cs typeface="Arial"/>
              </a:rPr>
              <a:t> </a:t>
            </a:r>
            <a:r>
              <a:rPr sz="2400" dirty="0">
                <a:latin typeface="Arial"/>
                <a:cs typeface="Arial"/>
              </a:rPr>
              <a:t>are</a:t>
            </a:r>
            <a:r>
              <a:rPr sz="2400" spc="-20" dirty="0">
                <a:latin typeface="Arial"/>
                <a:cs typeface="Arial"/>
              </a:rPr>
              <a:t> </a:t>
            </a:r>
            <a:r>
              <a:rPr sz="2400" dirty="0">
                <a:latin typeface="Arial"/>
                <a:cs typeface="Arial"/>
              </a:rPr>
              <a:t>roughly</a:t>
            </a:r>
            <a:r>
              <a:rPr sz="2400" spc="-15" dirty="0">
                <a:latin typeface="Arial"/>
                <a:cs typeface="Arial"/>
              </a:rPr>
              <a:t> </a:t>
            </a:r>
            <a:r>
              <a:rPr sz="2400" dirty="0">
                <a:latin typeface="Arial"/>
                <a:cs typeface="Arial"/>
              </a:rPr>
              <a:t>the</a:t>
            </a:r>
            <a:r>
              <a:rPr sz="2400" spc="-20" dirty="0">
                <a:latin typeface="Arial"/>
                <a:cs typeface="Arial"/>
              </a:rPr>
              <a:t> </a:t>
            </a:r>
            <a:r>
              <a:rPr sz="2400" dirty="0">
                <a:latin typeface="Arial"/>
                <a:cs typeface="Arial"/>
              </a:rPr>
              <a:t>same</a:t>
            </a:r>
            <a:r>
              <a:rPr sz="2400" spc="-25" dirty="0">
                <a:latin typeface="Arial"/>
                <a:cs typeface="Arial"/>
              </a:rPr>
              <a:t> </a:t>
            </a:r>
            <a:r>
              <a:rPr sz="2400" dirty="0">
                <a:latin typeface="Arial"/>
                <a:cs typeface="Arial"/>
              </a:rPr>
              <a:t>ideas</a:t>
            </a:r>
            <a:r>
              <a:rPr sz="2400" spc="-15" dirty="0">
                <a:latin typeface="Arial"/>
                <a:cs typeface="Arial"/>
              </a:rPr>
              <a:t> </a:t>
            </a:r>
            <a:r>
              <a:rPr sz="2400" dirty="0">
                <a:latin typeface="Arial"/>
                <a:cs typeface="Arial"/>
              </a:rPr>
              <a:t>that</a:t>
            </a:r>
            <a:r>
              <a:rPr sz="2400" spc="-15" dirty="0">
                <a:latin typeface="Arial"/>
                <a:cs typeface="Arial"/>
              </a:rPr>
              <a:t> </a:t>
            </a:r>
            <a:r>
              <a:rPr sz="2400" dirty="0">
                <a:latin typeface="Arial"/>
                <a:cs typeface="Arial"/>
              </a:rPr>
              <a:t>all</a:t>
            </a:r>
            <a:r>
              <a:rPr sz="2400" spc="-20" dirty="0">
                <a:latin typeface="Arial"/>
                <a:cs typeface="Arial"/>
              </a:rPr>
              <a:t> </a:t>
            </a:r>
            <a:r>
              <a:rPr sz="2400" dirty="0">
                <a:latin typeface="Arial"/>
                <a:cs typeface="Arial"/>
              </a:rPr>
              <a:t>password</a:t>
            </a:r>
            <a:r>
              <a:rPr sz="2400" spc="-20" dirty="0">
                <a:latin typeface="Arial"/>
                <a:cs typeface="Arial"/>
              </a:rPr>
              <a:t> </a:t>
            </a:r>
            <a:r>
              <a:rPr sz="2400" spc="-10" dirty="0">
                <a:latin typeface="Arial"/>
                <a:cs typeface="Arial"/>
              </a:rPr>
              <a:t>cracking </a:t>
            </a:r>
            <a:r>
              <a:rPr sz="2400" dirty="0">
                <a:latin typeface="Arial"/>
                <a:cs typeface="Arial"/>
              </a:rPr>
              <a:t>software</a:t>
            </a:r>
            <a:r>
              <a:rPr sz="2400" spc="-35" dirty="0">
                <a:latin typeface="Arial"/>
                <a:cs typeface="Arial"/>
              </a:rPr>
              <a:t> </a:t>
            </a:r>
            <a:r>
              <a:rPr sz="2400" dirty="0">
                <a:latin typeface="Arial"/>
                <a:cs typeface="Arial"/>
              </a:rPr>
              <a:t>packages</a:t>
            </a:r>
            <a:r>
              <a:rPr sz="2400" spc="-25" dirty="0">
                <a:latin typeface="Arial"/>
                <a:cs typeface="Arial"/>
              </a:rPr>
              <a:t> use</a:t>
            </a:r>
            <a:endParaRPr sz="2400">
              <a:latin typeface="Arial"/>
              <a:cs typeface="Arial"/>
            </a:endParaRPr>
          </a:p>
        </p:txBody>
      </p:sp>
      <p:sp>
        <p:nvSpPr>
          <p:cNvPr id="3" name="object 3"/>
          <p:cNvSpPr txBox="1">
            <a:spLocks noGrp="1"/>
          </p:cNvSpPr>
          <p:nvPr>
            <p:ph type="title"/>
          </p:nvPr>
        </p:nvSpPr>
        <p:spPr>
          <a:xfrm>
            <a:off x="-1455110" y="35738"/>
            <a:ext cx="10204255" cy="689932"/>
          </a:xfrm>
          <a:prstGeom prst="rect">
            <a:avLst/>
          </a:prstGeom>
        </p:spPr>
        <p:txBody>
          <a:bodyPr vert="horz" wrap="square" lIns="0" tIns="12700" rIns="0" bIns="0" rtlCol="0" anchor="ctr">
            <a:spAutoFit/>
          </a:bodyPr>
          <a:lstStyle/>
          <a:p>
            <a:pPr marL="2464435">
              <a:lnSpc>
                <a:spcPct val="100000"/>
              </a:lnSpc>
              <a:spcBef>
                <a:spcPts val="100"/>
              </a:spcBef>
            </a:pPr>
            <a:r>
              <a:rPr spc="245" dirty="0"/>
              <a:t>How</a:t>
            </a:r>
            <a:r>
              <a:rPr spc="20" dirty="0"/>
              <a:t> </a:t>
            </a:r>
            <a:r>
              <a:rPr dirty="0"/>
              <a:t>it</a:t>
            </a:r>
            <a:r>
              <a:rPr spc="35" dirty="0"/>
              <a:t> </a:t>
            </a:r>
            <a:r>
              <a:rPr spc="195" dirty="0"/>
              <a:t>works</a:t>
            </a:r>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1525" y="4156595"/>
            <a:ext cx="5616748" cy="1622817"/>
          </a:xfrm>
          <a:prstGeom prst="rect">
            <a:avLst/>
          </a:prstGeom>
        </p:spPr>
        <p:txBody>
          <a:bodyPr vert="horz" wrap="square" lIns="0" tIns="12700" rIns="0" bIns="0" rtlCol="0">
            <a:spAutoFit/>
          </a:bodyPr>
          <a:lstStyle/>
          <a:p>
            <a:pPr marL="12700">
              <a:spcBef>
                <a:spcPts val="100"/>
              </a:spcBef>
            </a:pPr>
            <a:r>
              <a:rPr dirty="0">
                <a:latin typeface="Arial"/>
                <a:cs typeface="Arial"/>
              </a:rPr>
              <a:t>Examples</a:t>
            </a:r>
            <a:r>
              <a:rPr spc="-20" dirty="0">
                <a:latin typeface="Arial"/>
                <a:cs typeface="Arial"/>
              </a:rPr>
              <a:t> </a:t>
            </a:r>
            <a:r>
              <a:rPr dirty="0">
                <a:latin typeface="Arial"/>
                <a:cs typeface="Arial"/>
              </a:rPr>
              <a:t>of</a:t>
            </a:r>
            <a:r>
              <a:rPr spc="-20" dirty="0">
                <a:latin typeface="Arial"/>
                <a:cs typeface="Arial"/>
              </a:rPr>
              <a:t> </a:t>
            </a:r>
            <a:r>
              <a:rPr spc="-10" dirty="0">
                <a:latin typeface="Arial"/>
                <a:cs typeface="Arial"/>
              </a:rPr>
              <a:t>Usage:</a:t>
            </a:r>
            <a:endParaRPr dirty="0">
              <a:latin typeface="Arial"/>
              <a:cs typeface="Arial"/>
            </a:endParaRPr>
          </a:p>
          <a:p>
            <a:pPr>
              <a:spcBef>
                <a:spcPts val="55"/>
              </a:spcBef>
            </a:pPr>
            <a:endParaRPr dirty="0">
              <a:latin typeface="Arial"/>
              <a:cs typeface="Arial"/>
            </a:endParaRPr>
          </a:p>
          <a:p>
            <a:pPr marL="12700">
              <a:lnSpc>
                <a:spcPts val="2780"/>
              </a:lnSpc>
            </a:pPr>
            <a:r>
              <a:rPr dirty="0">
                <a:latin typeface="Arial"/>
                <a:cs typeface="Arial"/>
              </a:rPr>
              <a:t>#</a:t>
            </a:r>
            <a:r>
              <a:rPr spc="-20" dirty="0">
                <a:latin typeface="Arial"/>
                <a:cs typeface="Arial"/>
              </a:rPr>
              <a:t> </a:t>
            </a:r>
            <a:r>
              <a:rPr dirty="0">
                <a:latin typeface="Arial"/>
                <a:cs typeface="Arial"/>
              </a:rPr>
              <a:t>john</a:t>
            </a:r>
            <a:r>
              <a:rPr spc="-10" dirty="0">
                <a:latin typeface="Arial"/>
                <a:cs typeface="Arial"/>
              </a:rPr>
              <a:t> /etc/shadow</a:t>
            </a:r>
            <a:endParaRPr dirty="0">
              <a:latin typeface="Arial"/>
              <a:cs typeface="Arial"/>
            </a:endParaRPr>
          </a:p>
          <a:p>
            <a:pPr marL="12700" marR="1957070">
              <a:lnSpc>
                <a:spcPts val="2670"/>
              </a:lnSpc>
              <a:spcBef>
                <a:spcPts val="165"/>
              </a:spcBef>
            </a:pPr>
            <a:r>
              <a:rPr dirty="0">
                <a:latin typeface="Arial"/>
                <a:cs typeface="Arial"/>
              </a:rPr>
              <a:t>#</a:t>
            </a:r>
            <a:r>
              <a:rPr spc="-40" dirty="0">
                <a:latin typeface="Arial"/>
                <a:cs typeface="Arial"/>
              </a:rPr>
              <a:t> </a:t>
            </a:r>
            <a:r>
              <a:rPr dirty="0">
                <a:latin typeface="Arial"/>
                <a:cs typeface="Arial"/>
              </a:rPr>
              <a:t>john</a:t>
            </a:r>
            <a:r>
              <a:rPr spc="-25" dirty="0">
                <a:latin typeface="Arial"/>
                <a:cs typeface="Arial"/>
              </a:rPr>
              <a:t> </a:t>
            </a:r>
            <a:r>
              <a:rPr dirty="0">
                <a:latin typeface="Arial"/>
                <a:cs typeface="Arial"/>
              </a:rPr>
              <a:t>--wordlist=password.lst</a:t>
            </a:r>
            <a:r>
              <a:rPr spc="-15" dirty="0">
                <a:latin typeface="Arial"/>
                <a:cs typeface="Arial"/>
              </a:rPr>
              <a:t> </a:t>
            </a:r>
            <a:r>
              <a:rPr dirty="0">
                <a:latin typeface="Arial"/>
                <a:cs typeface="Arial"/>
              </a:rPr>
              <a:t>--rules</a:t>
            </a:r>
            <a:r>
              <a:rPr spc="-20" dirty="0">
                <a:latin typeface="Arial"/>
                <a:cs typeface="Arial"/>
              </a:rPr>
              <a:t> </a:t>
            </a:r>
            <a:r>
              <a:rPr spc="-10" dirty="0">
                <a:latin typeface="Arial"/>
                <a:cs typeface="Arial"/>
              </a:rPr>
              <a:t>passwd </a:t>
            </a:r>
            <a:r>
              <a:rPr dirty="0">
                <a:latin typeface="Arial"/>
                <a:cs typeface="Arial"/>
              </a:rPr>
              <a:t>#</a:t>
            </a:r>
            <a:r>
              <a:rPr spc="-20" dirty="0">
                <a:latin typeface="Arial"/>
                <a:cs typeface="Arial"/>
              </a:rPr>
              <a:t> </a:t>
            </a:r>
            <a:r>
              <a:rPr dirty="0">
                <a:latin typeface="Arial"/>
                <a:cs typeface="Arial"/>
              </a:rPr>
              <a:t>john</a:t>
            </a:r>
            <a:r>
              <a:rPr spc="-15" dirty="0">
                <a:latin typeface="Arial"/>
                <a:cs typeface="Arial"/>
              </a:rPr>
              <a:t> </a:t>
            </a:r>
            <a:r>
              <a:rPr dirty="0">
                <a:latin typeface="Arial"/>
                <a:cs typeface="Arial"/>
              </a:rPr>
              <a:t>--show</a:t>
            </a:r>
            <a:r>
              <a:rPr spc="-15" dirty="0">
                <a:latin typeface="Arial"/>
                <a:cs typeface="Arial"/>
              </a:rPr>
              <a:t> </a:t>
            </a:r>
            <a:r>
              <a:rPr spc="-10" dirty="0">
                <a:latin typeface="Arial"/>
                <a:cs typeface="Arial"/>
              </a:rPr>
              <a:t>passwd</a:t>
            </a:r>
            <a:endParaRPr dirty="0">
              <a:latin typeface="Arial"/>
              <a:cs typeface="Arial"/>
            </a:endParaRPr>
          </a:p>
        </p:txBody>
      </p:sp>
      <p:sp>
        <p:nvSpPr>
          <p:cNvPr id="5" name="object 5"/>
          <p:cNvSpPr txBox="1">
            <a:spLocks noGrp="1"/>
          </p:cNvSpPr>
          <p:nvPr>
            <p:ph type="title"/>
          </p:nvPr>
        </p:nvSpPr>
        <p:spPr>
          <a:xfrm>
            <a:off x="-1754946" y="35738"/>
            <a:ext cx="10204255" cy="689932"/>
          </a:xfrm>
          <a:prstGeom prst="rect">
            <a:avLst/>
          </a:prstGeom>
        </p:spPr>
        <p:txBody>
          <a:bodyPr vert="horz" wrap="square" lIns="0" tIns="12700" rIns="0" bIns="0" rtlCol="0" anchor="ctr">
            <a:spAutoFit/>
          </a:bodyPr>
          <a:lstStyle/>
          <a:p>
            <a:pPr marL="2632710">
              <a:lnSpc>
                <a:spcPct val="100000"/>
              </a:lnSpc>
              <a:spcBef>
                <a:spcPts val="100"/>
              </a:spcBef>
            </a:pPr>
            <a:r>
              <a:rPr dirty="0"/>
              <a:t>John</a:t>
            </a:r>
            <a:r>
              <a:rPr spc="204" dirty="0"/>
              <a:t> </a:t>
            </a:r>
            <a:r>
              <a:rPr spc="285" dirty="0"/>
              <a:t>Usage</a:t>
            </a:r>
          </a:p>
        </p:txBody>
      </p:sp>
      <p:sp>
        <p:nvSpPr>
          <p:cNvPr id="9" name="TextBox 8">
            <a:extLst>
              <a:ext uri="{FF2B5EF4-FFF2-40B4-BE49-F238E27FC236}">
                <a16:creationId xmlns:a16="http://schemas.microsoft.com/office/drawing/2014/main" id="{8314C7FE-5771-1E85-AFA4-26A666C25658}"/>
              </a:ext>
            </a:extLst>
          </p:cNvPr>
          <p:cNvSpPr txBox="1"/>
          <p:nvPr/>
        </p:nvSpPr>
        <p:spPr>
          <a:xfrm>
            <a:off x="619992" y="1881117"/>
            <a:ext cx="4672444" cy="1477328"/>
          </a:xfrm>
          <a:prstGeom prst="rect">
            <a:avLst/>
          </a:prstGeom>
          <a:noFill/>
        </p:spPr>
        <p:txBody>
          <a:bodyPr wrap="square">
            <a:spAutoFit/>
          </a:bodyPr>
          <a:lstStyle/>
          <a:p>
            <a:pPr algn="l"/>
            <a:r>
              <a:rPr lang="en-US" b="0" i="0" dirty="0">
                <a:solidFill>
                  <a:srgbClr val="000000"/>
                </a:solidFill>
                <a:effectLst/>
                <a:latin typeface="Muli"/>
              </a:rPr>
              <a:t>John the Ripper works in 3 distinct modes to crack the passwords:</a:t>
            </a:r>
            <a:endParaRPr lang="en-US" b="0" i="0" dirty="0">
              <a:solidFill>
                <a:srgbClr val="4C4F53"/>
              </a:solidFill>
              <a:effectLst/>
              <a:latin typeface="Muli"/>
            </a:endParaRPr>
          </a:p>
          <a:p>
            <a:pPr algn="l">
              <a:buFont typeface="+mj-lt"/>
              <a:buAutoNum type="arabicPeriod"/>
            </a:pPr>
            <a:r>
              <a:rPr lang="en-US" b="0" i="0" dirty="0">
                <a:solidFill>
                  <a:srgbClr val="000000"/>
                </a:solidFill>
                <a:effectLst/>
                <a:latin typeface="Muli"/>
              </a:rPr>
              <a:t>Single Crack Mode</a:t>
            </a:r>
            <a:endParaRPr lang="en-US" b="0" i="0" dirty="0">
              <a:solidFill>
                <a:srgbClr val="4C4F53"/>
              </a:solidFill>
              <a:effectLst/>
              <a:latin typeface="Muli"/>
            </a:endParaRPr>
          </a:p>
          <a:p>
            <a:pPr algn="l">
              <a:buFont typeface="+mj-lt"/>
              <a:buAutoNum type="arabicPeriod"/>
            </a:pPr>
            <a:r>
              <a:rPr lang="en-US" b="0" i="0" dirty="0">
                <a:solidFill>
                  <a:srgbClr val="000000"/>
                </a:solidFill>
                <a:effectLst/>
                <a:latin typeface="Muli"/>
              </a:rPr>
              <a:t>Wordlist Crack Mode</a:t>
            </a:r>
            <a:endParaRPr lang="en-US" b="0" i="0" dirty="0">
              <a:solidFill>
                <a:srgbClr val="4C4F53"/>
              </a:solidFill>
              <a:effectLst/>
              <a:latin typeface="Muli"/>
            </a:endParaRPr>
          </a:p>
          <a:p>
            <a:pPr algn="l">
              <a:buFont typeface="+mj-lt"/>
              <a:buAutoNum type="arabicPeriod"/>
            </a:pPr>
            <a:r>
              <a:rPr lang="en-US" b="0" i="0" dirty="0">
                <a:solidFill>
                  <a:srgbClr val="000000"/>
                </a:solidFill>
                <a:effectLst/>
                <a:latin typeface="Muli"/>
              </a:rPr>
              <a:t>Incremental Mode</a:t>
            </a:r>
            <a:endParaRPr lang="en-US" b="0" i="0" dirty="0">
              <a:solidFill>
                <a:srgbClr val="4C4F53"/>
              </a:solidFill>
              <a:effectLst/>
              <a:latin typeface="Muli"/>
            </a:endParaRPr>
          </a:p>
        </p:txBody>
      </p:sp>
      <p:pic>
        <p:nvPicPr>
          <p:cNvPr id="1028" name="Picture 4" descr="John the Ripper Pt. 2 - Vicarius">
            <a:extLst>
              <a:ext uri="{FF2B5EF4-FFF2-40B4-BE49-F238E27FC236}">
                <a16:creationId xmlns:a16="http://schemas.microsoft.com/office/drawing/2014/main" id="{4A3EEB53-C4A7-38C9-374D-95FA0412F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2105891"/>
            <a:ext cx="71247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01493"/>
            <a:ext cx="7799949" cy="751488"/>
          </a:xfrm>
          <a:prstGeom prst="rect">
            <a:avLst/>
          </a:prstGeom>
        </p:spPr>
        <p:txBody>
          <a:bodyPr vert="horz" wrap="square" lIns="0" tIns="12700" rIns="0" bIns="0" rtlCol="0" anchor="ctr">
            <a:spAutoFit/>
          </a:bodyPr>
          <a:lstStyle/>
          <a:p>
            <a:pPr marL="1560830" marR="5080" indent="-1548130">
              <a:lnSpc>
                <a:spcPct val="100000"/>
              </a:lnSpc>
              <a:spcBef>
                <a:spcPts val="100"/>
              </a:spcBef>
            </a:pPr>
            <a:r>
              <a:rPr sz="4800" spc="-5" dirty="0"/>
              <a:t>Application:</a:t>
            </a:r>
            <a:r>
              <a:rPr sz="4800" spc="-90" dirty="0"/>
              <a:t> </a:t>
            </a:r>
            <a:r>
              <a:rPr sz="4800" spc="-5" dirty="0"/>
              <a:t>Hashing  Password</a:t>
            </a:r>
            <a:endParaRPr sz="4800" dirty="0"/>
          </a:p>
        </p:txBody>
      </p:sp>
      <p:sp>
        <p:nvSpPr>
          <p:cNvPr id="3" name="object 3"/>
          <p:cNvSpPr txBox="1"/>
          <p:nvPr/>
        </p:nvSpPr>
        <p:spPr>
          <a:xfrm>
            <a:off x="8394700" y="2853690"/>
            <a:ext cx="1725930" cy="2159000"/>
          </a:xfrm>
          <a:prstGeom prst="rect">
            <a:avLst/>
          </a:prstGeom>
        </p:spPr>
        <p:txBody>
          <a:bodyPr vert="horz" wrap="square" lIns="0" tIns="12700" rIns="0" bIns="0" rtlCol="0">
            <a:spAutoFit/>
          </a:bodyPr>
          <a:lstStyle/>
          <a:p>
            <a:pPr marL="99695" marR="90805" indent="635" algn="ctr">
              <a:spcBef>
                <a:spcPts val="100"/>
              </a:spcBef>
            </a:pPr>
            <a:r>
              <a:rPr sz="2800" dirty="0">
                <a:solidFill>
                  <a:srgbClr val="006FBF"/>
                </a:solidFill>
                <a:latin typeface="Comic Sans MS"/>
                <a:cs typeface="Comic Sans MS"/>
              </a:rPr>
              <a:t>How  p</a:t>
            </a:r>
            <a:r>
              <a:rPr sz="2800" spc="-5" dirty="0">
                <a:solidFill>
                  <a:srgbClr val="006FBF"/>
                </a:solidFill>
                <a:latin typeface="Comic Sans MS"/>
                <a:cs typeface="Comic Sans MS"/>
              </a:rPr>
              <a:t>a</a:t>
            </a:r>
            <a:r>
              <a:rPr sz="2800" spc="-15" dirty="0">
                <a:solidFill>
                  <a:srgbClr val="006FBF"/>
                </a:solidFill>
                <a:latin typeface="Comic Sans MS"/>
                <a:cs typeface="Comic Sans MS"/>
              </a:rPr>
              <a:t>s</a:t>
            </a:r>
            <a:r>
              <a:rPr sz="2800" spc="-5" dirty="0">
                <a:solidFill>
                  <a:srgbClr val="006FBF"/>
                </a:solidFill>
                <a:latin typeface="Comic Sans MS"/>
                <a:cs typeface="Comic Sans MS"/>
              </a:rPr>
              <a:t>s</a:t>
            </a:r>
            <a:r>
              <a:rPr sz="2800" spc="-10" dirty="0">
                <a:solidFill>
                  <a:srgbClr val="006FBF"/>
                </a:solidFill>
                <a:latin typeface="Comic Sans MS"/>
                <a:cs typeface="Comic Sans MS"/>
              </a:rPr>
              <a:t>w</a:t>
            </a:r>
            <a:r>
              <a:rPr sz="2800" spc="-5" dirty="0">
                <a:solidFill>
                  <a:srgbClr val="006FBF"/>
                </a:solidFill>
                <a:latin typeface="Comic Sans MS"/>
                <a:cs typeface="Comic Sans MS"/>
              </a:rPr>
              <a:t>o</a:t>
            </a:r>
            <a:r>
              <a:rPr sz="2800" spc="10" dirty="0">
                <a:solidFill>
                  <a:srgbClr val="006FBF"/>
                </a:solidFill>
                <a:latin typeface="Comic Sans MS"/>
                <a:cs typeface="Comic Sans MS"/>
              </a:rPr>
              <a:t>r</a:t>
            </a:r>
            <a:r>
              <a:rPr sz="2800" dirty="0">
                <a:solidFill>
                  <a:srgbClr val="006FBF"/>
                </a:solidFill>
                <a:latin typeface="Comic Sans MS"/>
                <a:cs typeface="Comic Sans MS"/>
              </a:rPr>
              <a:t>d  </a:t>
            </a:r>
            <a:r>
              <a:rPr sz="2800" spc="-5" dirty="0">
                <a:solidFill>
                  <a:srgbClr val="006FBF"/>
                </a:solidFill>
                <a:latin typeface="Comic Sans MS"/>
                <a:cs typeface="Comic Sans MS"/>
              </a:rPr>
              <a:t>is</a:t>
            </a:r>
            <a:endParaRPr sz="2800">
              <a:latin typeface="Comic Sans MS"/>
              <a:cs typeface="Comic Sans MS"/>
            </a:endParaRPr>
          </a:p>
          <a:p>
            <a:pPr marL="12700" marR="5080" indent="-635" algn="ctr"/>
            <a:r>
              <a:rPr sz="2800" spc="-5" dirty="0">
                <a:solidFill>
                  <a:srgbClr val="006FBF"/>
                </a:solidFill>
                <a:latin typeface="Comic Sans MS"/>
                <a:cs typeface="Comic Sans MS"/>
              </a:rPr>
              <a:t>stored  </a:t>
            </a:r>
            <a:r>
              <a:rPr sz="2800" spc="-10" dirty="0">
                <a:solidFill>
                  <a:srgbClr val="006FBF"/>
                </a:solidFill>
                <a:latin typeface="Comic Sans MS"/>
                <a:cs typeface="Comic Sans MS"/>
              </a:rPr>
              <a:t>using</a:t>
            </a:r>
            <a:r>
              <a:rPr sz="2800" spc="-65" dirty="0">
                <a:solidFill>
                  <a:srgbClr val="006FBF"/>
                </a:solidFill>
                <a:latin typeface="Comic Sans MS"/>
                <a:cs typeface="Comic Sans MS"/>
              </a:rPr>
              <a:t> </a:t>
            </a:r>
            <a:r>
              <a:rPr sz="2800" spc="-10" dirty="0">
                <a:solidFill>
                  <a:srgbClr val="006FBF"/>
                </a:solidFill>
                <a:latin typeface="Comic Sans MS"/>
                <a:cs typeface="Comic Sans MS"/>
              </a:rPr>
              <a:t>hash</a:t>
            </a:r>
            <a:endParaRPr sz="2800">
              <a:latin typeface="Comic Sans MS"/>
              <a:cs typeface="Comic Sans MS"/>
            </a:endParaRPr>
          </a:p>
        </p:txBody>
      </p:sp>
      <p:sp>
        <p:nvSpPr>
          <p:cNvPr id="4" name="object 4"/>
          <p:cNvSpPr/>
          <p:nvPr/>
        </p:nvSpPr>
        <p:spPr>
          <a:xfrm>
            <a:off x="4191000" y="1676400"/>
            <a:ext cx="1828800" cy="609600"/>
          </a:xfrm>
          <a:custGeom>
            <a:avLst/>
            <a:gdLst/>
            <a:ahLst/>
            <a:cxnLst/>
            <a:rect l="l" t="t" r="r" b="b"/>
            <a:pathLst>
              <a:path w="1828800" h="609600">
                <a:moveTo>
                  <a:pt x="1727200" y="0"/>
                </a:moveTo>
                <a:lnTo>
                  <a:pt x="101600" y="0"/>
                </a:lnTo>
                <a:lnTo>
                  <a:pt x="64293" y="8731"/>
                </a:lnTo>
                <a:lnTo>
                  <a:pt x="31750" y="31750"/>
                </a:lnTo>
                <a:lnTo>
                  <a:pt x="8731" y="64293"/>
                </a:lnTo>
                <a:lnTo>
                  <a:pt x="0" y="101600"/>
                </a:lnTo>
                <a:lnTo>
                  <a:pt x="0" y="508000"/>
                </a:lnTo>
                <a:lnTo>
                  <a:pt x="8731" y="545306"/>
                </a:lnTo>
                <a:lnTo>
                  <a:pt x="31750" y="577850"/>
                </a:lnTo>
                <a:lnTo>
                  <a:pt x="64293" y="600868"/>
                </a:lnTo>
                <a:lnTo>
                  <a:pt x="101600" y="609600"/>
                </a:lnTo>
                <a:lnTo>
                  <a:pt x="1727200" y="609600"/>
                </a:lnTo>
                <a:lnTo>
                  <a:pt x="1764506" y="600868"/>
                </a:lnTo>
                <a:lnTo>
                  <a:pt x="1797050" y="577850"/>
                </a:lnTo>
                <a:lnTo>
                  <a:pt x="1820068" y="545306"/>
                </a:lnTo>
                <a:lnTo>
                  <a:pt x="1828800" y="508000"/>
                </a:lnTo>
                <a:lnTo>
                  <a:pt x="1828800" y="101600"/>
                </a:lnTo>
                <a:lnTo>
                  <a:pt x="1820068" y="64293"/>
                </a:lnTo>
                <a:lnTo>
                  <a:pt x="1797050" y="31750"/>
                </a:lnTo>
                <a:lnTo>
                  <a:pt x="1764506" y="8731"/>
                </a:lnTo>
                <a:lnTo>
                  <a:pt x="1727200" y="0"/>
                </a:lnTo>
                <a:close/>
              </a:path>
            </a:pathLst>
          </a:custGeom>
          <a:solidFill>
            <a:srgbClr val="CCCCCC"/>
          </a:solidFill>
        </p:spPr>
        <p:txBody>
          <a:bodyPr wrap="square" lIns="0" tIns="0" rIns="0" bIns="0" rtlCol="0"/>
          <a:lstStyle/>
          <a:p>
            <a:endParaRPr/>
          </a:p>
        </p:txBody>
      </p:sp>
      <p:sp>
        <p:nvSpPr>
          <p:cNvPr id="5" name="object 5"/>
          <p:cNvSpPr/>
          <p:nvPr/>
        </p:nvSpPr>
        <p:spPr>
          <a:xfrm>
            <a:off x="4191000" y="1676400"/>
            <a:ext cx="1828800" cy="609600"/>
          </a:xfrm>
          <a:custGeom>
            <a:avLst/>
            <a:gdLst/>
            <a:ahLst/>
            <a:cxnLst/>
            <a:rect l="l" t="t" r="r" b="b"/>
            <a:pathLst>
              <a:path w="1828800" h="609600">
                <a:moveTo>
                  <a:pt x="101600" y="0"/>
                </a:moveTo>
                <a:lnTo>
                  <a:pt x="64293" y="8731"/>
                </a:lnTo>
                <a:lnTo>
                  <a:pt x="31750" y="31750"/>
                </a:lnTo>
                <a:lnTo>
                  <a:pt x="8731" y="64293"/>
                </a:lnTo>
                <a:lnTo>
                  <a:pt x="0" y="101600"/>
                </a:lnTo>
                <a:lnTo>
                  <a:pt x="0" y="508000"/>
                </a:lnTo>
                <a:lnTo>
                  <a:pt x="8731" y="545306"/>
                </a:lnTo>
                <a:lnTo>
                  <a:pt x="31750" y="577850"/>
                </a:lnTo>
                <a:lnTo>
                  <a:pt x="64293" y="600868"/>
                </a:lnTo>
                <a:lnTo>
                  <a:pt x="101600" y="609600"/>
                </a:lnTo>
                <a:lnTo>
                  <a:pt x="1727200" y="609600"/>
                </a:lnTo>
                <a:lnTo>
                  <a:pt x="1764506" y="600868"/>
                </a:lnTo>
                <a:lnTo>
                  <a:pt x="1797050" y="577850"/>
                </a:lnTo>
                <a:lnTo>
                  <a:pt x="1820068" y="545306"/>
                </a:lnTo>
                <a:lnTo>
                  <a:pt x="1828800" y="508000"/>
                </a:lnTo>
                <a:lnTo>
                  <a:pt x="1828800" y="101600"/>
                </a:lnTo>
                <a:lnTo>
                  <a:pt x="1820068" y="64293"/>
                </a:lnTo>
                <a:lnTo>
                  <a:pt x="1797050" y="31750"/>
                </a:lnTo>
                <a:lnTo>
                  <a:pt x="1764506" y="8731"/>
                </a:lnTo>
                <a:lnTo>
                  <a:pt x="1727200" y="0"/>
                </a:lnTo>
                <a:lnTo>
                  <a:pt x="101600" y="0"/>
                </a:lnTo>
                <a:close/>
              </a:path>
            </a:pathLst>
          </a:custGeom>
          <a:ln w="25518">
            <a:solidFill>
              <a:srgbClr val="000000"/>
            </a:solidFill>
          </a:ln>
        </p:spPr>
        <p:txBody>
          <a:bodyPr wrap="square" lIns="0" tIns="0" rIns="0" bIns="0" rtlCol="0"/>
          <a:lstStyle/>
          <a:p>
            <a:endParaRPr/>
          </a:p>
        </p:txBody>
      </p:sp>
      <p:sp>
        <p:nvSpPr>
          <p:cNvPr id="6" name="object 6"/>
          <p:cNvSpPr/>
          <p:nvPr/>
        </p:nvSpPr>
        <p:spPr>
          <a:xfrm>
            <a:off x="4191000" y="16764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7" name="object 7"/>
          <p:cNvSpPr/>
          <p:nvPr/>
        </p:nvSpPr>
        <p:spPr>
          <a:xfrm>
            <a:off x="6019800" y="22860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8" name="object 8"/>
          <p:cNvSpPr txBox="1"/>
          <p:nvPr/>
        </p:nvSpPr>
        <p:spPr>
          <a:xfrm>
            <a:off x="4578351" y="1785620"/>
            <a:ext cx="1053465" cy="391160"/>
          </a:xfrm>
          <a:prstGeom prst="rect">
            <a:avLst/>
          </a:prstGeom>
        </p:spPr>
        <p:txBody>
          <a:bodyPr vert="horz" wrap="square" lIns="0" tIns="12700" rIns="0" bIns="0" rtlCol="0">
            <a:spAutoFit/>
          </a:bodyPr>
          <a:lstStyle/>
          <a:p>
            <a:pPr marL="12700">
              <a:spcBef>
                <a:spcPts val="100"/>
              </a:spcBef>
            </a:pPr>
            <a:r>
              <a:rPr sz="2400" dirty="0">
                <a:latin typeface="Trebuchet MS"/>
                <a:cs typeface="Trebuchet MS"/>
              </a:rPr>
              <a:t>“</a:t>
            </a:r>
            <a:r>
              <a:rPr sz="2400" spc="-5" dirty="0">
                <a:latin typeface="Trebuchet MS"/>
                <a:cs typeface="Trebuchet MS"/>
              </a:rPr>
              <a:t>He</a:t>
            </a:r>
            <a:r>
              <a:rPr sz="2400" dirty="0">
                <a:latin typeface="Trebuchet MS"/>
                <a:cs typeface="Trebuchet MS"/>
              </a:rPr>
              <a:t>ll</a:t>
            </a:r>
            <a:r>
              <a:rPr sz="2400" spc="-10" dirty="0">
                <a:latin typeface="Trebuchet MS"/>
                <a:cs typeface="Trebuchet MS"/>
              </a:rPr>
              <a:t>o</a:t>
            </a:r>
            <a:r>
              <a:rPr sz="2400" dirty="0">
                <a:latin typeface="Trebuchet MS"/>
                <a:cs typeface="Trebuchet MS"/>
              </a:rPr>
              <a:t>”</a:t>
            </a:r>
            <a:endParaRPr sz="2400">
              <a:latin typeface="Trebuchet MS"/>
              <a:cs typeface="Trebuchet MS"/>
            </a:endParaRPr>
          </a:p>
        </p:txBody>
      </p:sp>
      <p:sp>
        <p:nvSpPr>
          <p:cNvPr id="9" name="object 9"/>
          <p:cNvSpPr txBox="1"/>
          <p:nvPr/>
        </p:nvSpPr>
        <p:spPr>
          <a:xfrm>
            <a:off x="3657600" y="2895601"/>
            <a:ext cx="2819400" cy="530915"/>
          </a:xfrm>
          <a:prstGeom prst="rect">
            <a:avLst/>
          </a:prstGeom>
          <a:solidFill>
            <a:srgbClr val="000000"/>
          </a:solidFill>
          <a:ln w="25518">
            <a:solidFill>
              <a:srgbClr val="FF0000"/>
            </a:solidFill>
          </a:ln>
        </p:spPr>
        <p:txBody>
          <a:bodyPr vert="horz" wrap="square" lIns="0" tIns="160020" rIns="0" bIns="0" rtlCol="0">
            <a:spAutoFit/>
          </a:bodyPr>
          <a:lstStyle/>
          <a:p>
            <a:pPr marL="373380">
              <a:spcBef>
                <a:spcPts val="1260"/>
              </a:spcBef>
            </a:pPr>
            <a:r>
              <a:rPr sz="2400" spc="-5" dirty="0">
                <a:solidFill>
                  <a:srgbClr val="FFFFFF"/>
                </a:solidFill>
                <a:latin typeface="Trebuchet MS"/>
                <a:cs typeface="Trebuchet MS"/>
              </a:rPr>
              <a:t>Hash</a:t>
            </a:r>
            <a:r>
              <a:rPr sz="2400" spc="-30" dirty="0">
                <a:solidFill>
                  <a:srgbClr val="FFFFFF"/>
                </a:solidFill>
                <a:latin typeface="Trebuchet MS"/>
                <a:cs typeface="Trebuchet MS"/>
              </a:rPr>
              <a:t> </a:t>
            </a:r>
            <a:r>
              <a:rPr sz="2400" spc="-5" dirty="0">
                <a:solidFill>
                  <a:srgbClr val="FFFFFF"/>
                </a:solidFill>
                <a:latin typeface="Trebuchet MS"/>
                <a:cs typeface="Trebuchet MS"/>
              </a:rPr>
              <a:t>Algorithm</a:t>
            </a:r>
            <a:endParaRPr sz="2400">
              <a:latin typeface="Trebuchet MS"/>
              <a:cs typeface="Trebuchet MS"/>
            </a:endParaRPr>
          </a:p>
        </p:txBody>
      </p:sp>
      <p:sp>
        <p:nvSpPr>
          <p:cNvPr id="10" name="object 10"/>
          <p:cNvSpPr/>
          <p:nvPr/>
        </p:nvSpPr>
        <p:spPr>
          <a:xfrm>
            <a:off x="2819400" y="4191000"/>
            <a:ext cx="4953000" cy="457200"/>
          </a:xfrm>
          <a:custGeom>
            <a:avLst/>
            <a:gdLst/>
            <a:ahLst/>
            <a:cxnLst/>
            <a:rect l="l" t="t" r="r" b="b"/>
            <a:pathLst>
              <a:path w="4953000" h="457200">
                <a:moveTo>
                  <a:pt x="4953000" y="0"/>
                </a:moveTo>
                <a:lnTo>
                  <a:pt x="0" y="0"/>
                </a:lnTo>
                <a:lnTo>
                  <a:pt x="0" y="457200"/>
                </a:lnTo>
                <a:lnTo>
                  <a:pt x="4953000" y="457200"/>
                </a:lnTo>
                <a:lnTo>
                  <a:pt x="4953000" y="0"/>
                </a:lnTo>
                <a:close/>
              </a:path>
            </a:pathLst>
          </a:custGeom>
          <a:solidFill>
            <a:srgbClr val="FFBF00"/>
          </a:solidFill>
        </p:spPr>
        <p:txBody>
          <a:bodyPr wrap="square" lIns="0" tIns="0" rIns="0" bIns="0" rtlCol="0"/>
          <a:lstStyle/>
          <a:p>
            <a:endParaRPr/>
          </a:p>
        </p:txBody>
      </p:sp>
      <p:sp>
        <p:nvSpPr>
          <p:cNvPr id="11" name="object 11"/>
          <p:cNvSpPr txBox="1"/>
          <p:nvPr/>
        </p:nvSpPr>
        <p:spPr>
          <a:xfrm>
            <a:off x="2819400" y="4191000"/>
            <a:ext cx="4953000" cy="415498"/>
          </a:xfrm>
          <a:prstGeom prst="rect">
            <a:avLst/>
          </a:prstGeom>
          <a:ln w="25518">
            <a:solidFill>
              <a:srgbClr val="000000"/>
            </a:solidFill>
          </a:ln>
        </p:spPr>
        <p:txBody>
          <a:bodyPr vert="horz" wrap="square" lIns="0" tIns="45720" rIns="0" bIns="0" rtlCol="0">
            <a:spAutoFit/>
          </a:bodyPr>
          <a:lstStyle/>
          <a:p>
            <a:pPr algn="ctr">
              <a:spcBef>
                <a:spcPts val="360"/>
              </a:spcBef>
            </a:pPr>
            <a:r>
              <a:rPr sz="2400" spc="-5" dirty="0">
                <a:latin typeface="Comic Sans MS"/>
                <a:cs typeface="Comic Sans MS"/>
              </a:rPr>
              <a:t>9a46ba811185c194762</a:t>
            </a:r>
            <a:endParaRPr sz="2400">
              <a:latin typeface="Comic Sans MS"/>
              <a:cs typeface="Comic Sans MS"/>
            </a:endParaRPr>
          </a:p>
        </p:txBody>
      </p:sp>
      <p:sp>
        <p:nvSpPr>
          <p:cNvPr id="12" name="object 12"/>
          <p:cNvSpPr/>
          <p:nvPr/>
        </p:nvSpPr>
        <p:spPr>
          <a:xfrm>
            <a:off x="3886200" y="5257800"/>
            <a:ext cx="2286000" cy="1295400"/>
          </a:xfrm>
          <a:custGeom>
            <a:avLst/>
            <a:gdLst/>
            <a:ahLst/>
            <a:cxnLst/>
            <a:rect l="l" t="t" r="r" b="b"/>
            <a:pathLst>
              <a:path w="2286000" h="1295400">
                <a:moveTo>
                  <a:pt x="1143000" y="0"/>
                </a:moveTo>
                <a:lnTo>
                  <a:pt x="1074456" y="481"/>
                </a:lnTo>
                <a:lnTo>
                  <a:pt x="1006132" y="1898"/>
                </a:lnTo>
                <a:lnTo>
                  <a:pt x="938247" y="4213"/>
                </a:lnTo>
                <a:lnTo>
                  <a:pt x="871020" y="7386"/>
                </a:lnTo>
                <a:lnTo>
                  <a:pt x="804671" y="11379"/>
                </a:lnTo>
                <a:lnTo>
                  <a:pt x="739420" y="16151"/>
                </a:lnTo>
                <a:lnTo>
                  <a:pt x="675485" y="21665"/>
                </a:lnTo>
                <a:lnTo>
                  <a:pt x="613086" y="27882"/>
                </a:lnTo>
                <a:lnTo>
                  <a:pt x="552443" y="34761"/>
                </a:lnTo>
                <a:lnTo>
                  <a:pt x="493775" y="42265"/>
                </a:lnTo>
                <a:lnTo>
                  <a:pt x="437302" y="50354"/>
                </a:lnTo>
                <a:lnTo>
                  <a:pt x="383243" y="58989"/>
                </a:lnTo>
                <a:lnTo>
                  <a:pt x="331817" y="68132"/>
                </a:lnTo>
                <a:lnTo>
                  <a:pt x="283244" y="77742"/>
                </a:lnTo>
                <a:lnTo>
                  <a:pt x="237744" y="87782"/>
                </a:lnTo>
                <a:lnTo>
                  <a:pt x="195535" y="98212"/>
                </a:lnTo>
                <a:lnTo>
                  <a:pt x="156837" y="108993"/>
                </a:lnTo>
                <a:lnTo>
                  <a:pt x="90854" y="131452"/>
                </a:lnTo>
                <a:lnTo>
                  <a:pt x="41550" y="154848"/>
                </a:lnTo>
                <a:lnTo>
                  <a:pt x="10680" y="178868"/>
                </a:lnTo>
                <a:lnTo>
                  <a:pt x="0" y="203200"/>
                </a:lnTo>
                <a:lnTo>
                  <a:pt x="0" y="1090930"/>
                </a:lnTo>
                <a:lnTo>
                  <a:pt x="23701" y="1127734"/>
                </a:lnTo>
                <a:lnTo>
                  <a:pt x="64008" y="1151696"/>
                </a:lnTo>
                <a:lnTo>
                  <a:pt x="121871" y="1174839"/>
                </a:lnTo>
                <a:lnTo>
                  <a:pt x="195535" y="1196854"/>
                </a:lnTo>
                <a:lnTo>
                  <a:pt x="237744" y="1207343"/>
                </a:lnTo>
                <a:lnTo>
                  <a:pt x="283244" y="1217434"/>
                </a:lnTo>
                <a:lnTo>
                  <a:pt x="331817" y="1227089"/>
                </a:lnTo>
                <a:lnTo>
                  <a:pt x="383243" y="1236269"/>
                </a:lnTo>
                <a:lnTo>
                  <a:pt x="437302" y="1244937"/>
                </a:lnTo>
                <a:lnTo>
                  <a:pt x="493776" y="1253053"/>
                </a:lnTo>
                <a:lnTo>
                  <a:pt x="552443" y="1260578"/>
                </a:lnTo>
                <a:lnTo>
                  <a:pt x="613086" y="1267476"/>
                </a:lnTo>
                <a:lnTo>
                  <a:pt x="675485" y="1273706"/>
                </a:lnTo>
                <a:lnTo>
                  <a:pt x="739420" y="1279230"/>
                </a:lnTo>
                <a:lnTo>
                  <a:pt x="804672" y="1284010"/>
                </a:lnTo>
                <a:lnTo>
                  <a:pt x="871020" y="1288008"/>
                </a:lnTo>
                <a:lnTo>
                  <a:pt x="938247" y="1291184"/>
                </a:lnTo>
                <a:lnTo>
                  <a:pt x="1006132" y="1293500"/>
                </a:lnTo>
                <a:lnTo>
                  <a:pt x="1074456" y="1294918"/>
                </a:lnTo>
                <a:lnTo>
                  <a:pt x="1143000" y="1295400"/>
                </a:lnTo>
                <a:lnTo>
                  <a:pt x="1211543" y="1294918"/>
                </a:lnTo>
                <a:lnTo>
                  <a:pt x="1279867" y="1293500"/>
                </a:lnTo>
                <a:lnTo>
                  <a:pt x="1347752" y="1291184"/>
                </a:lnTo>
                <a:lnTo>
                  <a:pt x="1414979" y="1288008"/>
                </a:lnTo>
                <a:lnTo>
                  <a:pt x="1481327" y="1284010"/>
                </a:lnTo>
                <a:lnTo>
                  <a:pt x="1546579" y="1279230"/>
                </a:lnTo>
                <a:lnTo>
                  <a:pt x="1610514" y="1273706"/>
                </a:lnTo>
                <a:lnTo>
                  <a:pt x="1672913" y="1267476"/>
                </a:lnTo>
                <a:lnTo>
                  <a:pt x="1733556" y="1260578"/>
                </a:lnTo>
                <a:lnTo>
                  <a:pt x="1792223" y="1253053"/>
                </a:lnTo>
                <a:lnTo>
                  <a:pt x="1848697" y="1244937"/>
                </a:lnTo>
                <a:lnTo>
                  <a:pt x="1902756" y="1236269"/>
                </a:lnTo>
                <a:lnTo>
                  <a:pt x="1954182" y="1227089"/>
                </a:lnTo>
                <a:lnTo>
                  <a:pt x="2002755" y="1217434"/>
                </a:lnTo>
                <a:lnTo>
                  <a:pt x="2048255" y="1207343"/>
                </a:lnTo>
                <a:lnTo>
                  <a:pt x="2090464" y="1196854"/>
                </a:lnTo>
                <a:lnTo>
                  <a:pt x="2129162" y="1186007"/>
                </a:lnTo>
                <a:lnTo>
                  <a:pt x="2195145" y="1163389"/>
                </a:lnTo>
                <a:lnTo>
                  <a:pt x="2244449" y="1139799"/>
                </a:lnTo>
                <a:lnTo>
                  <a:pt x="2275319" y="1115543"/>
                </a:lnTo>
                <a:lnTo>
                  <a:pt x="2286000" y="1090930"/>
                </a:lnTo>
                <a:lnTo>
                  <a:pt x="2286000" y="203200"/>
                </a:lnTo>
                <a:lnTo>
                  <a:pt x="2262298" y="166799"/>
                </a:lnTo>
                <a:lnTo>
                  <a:pt x="2221991" y="143052"/>
                </a:lnTo>
                <a:lnTo>
                  <a:pt x="2164128" y="120086"/>
                </a:lnTo>
                <a:lnTo>
                  <a:pt x="2090464" y="98212"/>
                </a:lnTo>
                <a:lnTo>
                  <a:pt x="2048255" y="87782"/>
                </a:lnTo>
                <a:lnTo>
                  <a:pt x="2002755" y="77742"/>
                </a:lnTo>
                <a:lnTo>
                  <a:pt x="1954182" y="68132"/>
                </a:lnTo>
                <a:lnTo>
                  <a:pt x="1902756" y="58989"/>
                </a:lnTo>
                <a:lnTo>
                  <a:pt x="1848697" y="50354"/>
                </a:lnTo>
                <a:lnTo>
                  <a:pt x="1792224" y="42265"/>
                </a:lnTo>
                <a:lnTo>
                  <a:pt x="1733556" y="34761"/>
                </a:lnTo>
                <a:lnTo>
                  <a:pt x="1672913" y="27882"/>
                </a:lnTo>
                <a:lnTo>
                  <a:pt x="1610514" y="21665"/>
                </a:lnTo>
                <a:lnTo>
                  <a:pt x="1546579" y="16151"/>
                </a:lnTo>
                <a:lnTo>
                  <a:pt x="1481328" y="11379"/>
                </a:lnTo>
                <a:lnTo>
                  <a:pt x="1414979" y="7386"/>
                </a:lnTo>
                <a:lnTo>
                  <a:pt x="1347752" y="4213"/>
                </a:lnTo>
                <a:lnTo>
                  <a:pt x="1279867" y="1898"/>
                </a:lnTo>
                <a:lnTo>
                  <a:pt x="1211543" y="481"/>
                </a:lnTo>
                <a:lnTo>
                  <a:pt x="1143000" y="0"/>
                </a:lnTo>
                <a:close/>
              </a:path>
            </a:pathLst>
          </a:custGeom>
          <a:solidFill>
            <a:srgbClr val="91CF4F"/>
          </a:solidFill>
        </p:spPr>
        <p:txBody>
          <a:bodyPr wrap="square" lIns="0" tIns="0" rIns="0" bIns="0" rtlCol="0"/>
          <a:lstStyle/>
          <a:p>
            <a:endParaRPr/>
          </a:p>
        </p:txBody>
      </p:sp>
      <p:sp>
        <p:nvSpPr>
          <p:cNvPr id="13" name="object 13"/>
          <p:cNvSpPr/>
          <p:nvPr/>
        </p:nvSpPr>
        <p:spPr>
          <a:xfrm>
            <a:off x="3886200" y="5257800"/>
            <a:ext cx="2286000" cy="1295400"/>
          </a:xfrm>
          <a:custGeom>
            <a:avLst/>
            <a:gdLst/>
            <a:ahLst/>
            <a:cxnLst/>
            <a:rect l="l" t="t" r="r" b="b"/>
            <a:pathLst>
              <a:path w="2286000" h="1295400">
                <a:moveTo>
                  <a:pt x="0" y="203200"/>
                </a:moveTo>
                <a:lnTo>
                  <a:pt x="23701" y="166799"/>
                </a:lnTo>
                <a:lnTo>
                  <a:pt x="64007" y="143052"/>
                </a:lnTo>
                <a:lnTo>
                  <a:pt x="121871" y="120086"/>
                </a:lnTo>
                <a:lnTo>
                  <a:pt x="195535" y="98212"/>
                </a:lnTo>
                <a:lnTo>
                  <a:pt x="237744" y="87782"/>
                </a:lnTo>
                <a:lnTo>
                  <a:pt x="283244" y="77742"/>
                </a:lnTo>
                <a:lnTo>
                  <a:pt x="331817" y="68132"/>
                </a:lnTo>
                <a:lnTo>
                  <a:pt x="383243" y="58989"/>
                </a:lnTo>
                <a:lnTo>
                  <a:pt x="437302" y="50354"/>
                </a:lnTo>
                <a:lnTo>
                  <a:pt x="493775" y="42265"/>
                </a:lnTo>
                <a:lnTo>
                  <a:pt x="552443" y="34761"/>
                </a:lnTo>
                <a:lnTo>
                  <a:pt x="613086" y="27882"/>
                </a:lnTo>
                <a:lnTo>
                  <a:pt x="675485" y="21665"/>
                </a:lnTo>
                <a:lnTo>
                  <a:pt x="739420" y="16151"/>
                </a:lnTo>
                <a:lnTo>
                  <a:pt x="804671" y="11379"/>
                </a:lnTo>
                <a:lnTo>
                  <a:pt x="871020" y="7386"/>
                </a:lnTo>
                <a:lnTo>
                  <a:pt x="938247" y="4213"/>
                </a:lnTo>
                <a:lnTo>
                  <a:pt x="1006132" y="1898"/>
                </a:lnTo>
                <a:lnTo>
                  <a:pt x="1074456" y="481"/>
                </a:lnTo>
                <a:lnTo>
                  <a:pt x="1143000" y="0"/>
                </a:lnTo>
                <a:lnTo>
                  <a:pt x="1211543" y="481"/>
                </a:lnTo>
                <a:lnTo>
                  <a:pt x="1279867" y="1898"/>
                </a:lnTo>
                <a:lnTo>
                  <a:pt x="1347752" y="4213"/>
                </a:lnTo>
                <a:lnTo>
                  <a:pt x="1414979" y="7386"/>
                </a:lnTo>
                <a:lnTo>
                  <a:pt x="1481327" y="11379"/>
                </a:lnTo>
                <a:lnTo>
                  <a:pt x="1546579" y="16151"/>
                </a:lnTo>
                <a:lnTo>
                  <a:pt x="1610514" y="21665"/>
                </a:lnTo>
                <a:lnTo>
                  <a:pt x="1672913" y="27882"/>
                </a:lnTo>
                <a:lnTo>
                  <a:pt x="1733556" y="34761"/>
                </a:lnTo>
                <a:lnTo>
                  <a:pt x="1792223" y="42265"/>
                </a:lnTo>
                <a:lnTo>
                  <a:pt x="1848697" y="50354"/>
                </a:lnTo>
                <a:lnTo>
                  <a:pt x="1902756" y="58989"/>
                </a:lnTo>
                <a:lnTo>
                  <a:pt x="1954182" y="68132"/>
                </a:lnTo>
                <a:lnTo>
                  <a:pt x="2002755" y="77742"/>
                </a:lnTo>
                <a:lnTo>
                  <a:pt x="2048255" y="87782"/>
                </a:lnTo>
                <a:lnTo>
                  <a:pt x="2090464" y="98212"/>
                </a:lnTo>
                <a:lnTo>
                  <a:pt x="2129162" y="108993"/>
                </a:lnTo>
                <a:lnTo>
                  <a:pt x="2195145" y="131452"/>
                </a:lnTo>
                <a:lnTo>
                  <a:pt x="2244449" y="154848"/>
                </a:lnTo>
                <a:lnTo>
                  <a:pt x="2275319" y="178868"/>
                </a:lnTo>
                <a:lnTo>
                  <a:pt x="2286000" y="203200"/>
                </a:lnTo>
                <a:lnTo>
                  <a:pt x="2286000" y="1090930"/>
                </a:lnTo>
                <a:lnTo>
                  <a:pt x="2262298" y="1127734"/>
                </a:lnTo>
                <a:lnTo>
                  <a:pt x="2221991" y="1151696"/>
                </a:lnTo>
                <a:lnTo>
                  <a:pt x="2164128" y="1174839"/>
                </a:lnTo>
                <a:lnTo>
                  <a:pt x="2090464" y="1196854"/>
                </a:lnTo>
                <a:lnTo>
                  <a:pt x="2048255" y="1207343"/>
                </a:lnTo>
                <a:lnTo>
                  <a:pt x="2002755" y="1217434"/>
                </a:lnTo>
                <a:lnTo>
                  <a:pt x="1954182" y="1227089"/>
                </a:lnTo>
                <a:lnTo>
                  <a:pt x="1902756" y="1236269"/>
                </a:lnTo>
                <a:lnTo>
                  <a:pt x="1848697" y="1244937"/>
                </a:lnTo>
                <a:lnTo>
                  <a:pt x="1792224" y="1253053"/>
                </a:lnTo>
                <a:lnTo>
                  <a:pt x="1733556" y="1260578"/>
                </a:lnTo>
                <a:lnTo>
                  <a:pt x="1672913" y="1267476"/>
                </a:lnTo>
                <a:lnTo>
                  <a:pt x="1610514" y="1273706"/>
                </a:lnTo>
                <a:lnTo>
                  <a:pt x="1546579" y="1279230"/>
                </a:lnTo>
                <a:lnTo>
                  <a:pt x="1481327" y="1284010"/>
                </a:lnTo>
                <a:lnTo>
                  <a:pt x="1414979" y="1288008"/>
                </a:lnTo>
                <a:lnTo>
                  <a:pt x="1347752" y="1291184"/>
                </a:lnTo>
                <a:lnTo>
                  <a:pt x="1279867" y="1293500"/>
                </a:lnTo>
                <a:lnTo>
                  <a:pt x="1211543" y="1294918"/>
                </a:lnTo>
                <a:lnTo>
                  <a:pt x="1143000" y="1295400"/>
                </a:lnTo>
                <a:lnTo>
                  <a:pt x="1074456" y="1294918"/>
                </a:lnTo>
                <a:lnTo>
                  <a:pt x="1006132" y="1293500"/>
                </a:lnTo>
                <a:lnTo>
                  <a:pt x="938247" y="1291184"/>
                </a:lnTo>
                <a:lnTo>
                  <a:pt x="871020" y="1288008"/>
                </a:lnTo>
                <a:lnTo>
                  <a:pt x="804672" y="1284010"/>
                </a:lnTo>
                <a:lnTo>
                  <a:pt x="739420" y="1279230"/>
                </a:lnTo>
                <a:lnTo>
                  <a:pt x="675485" y="1273706"/>
                </a:lnTo>
                <a:lnTo>
                  <a:pt x="613086" y="1267476"/>
                </a:lnTo>
                <a:lnTo>
                  <a:pt x="552443" y="1260578"/>
                </a:lnTo>
                <a:lnTo>
                  <a:pt x="493776" y="1253053"/>
                </a:lnTo>
                <a:lnTo>
                  <a:pt x="437302" y="1244937"/>
                </a:lnTo>
                <a:lnTo>
                  <a:pt x="383243" y="1236269"/>
                </a:lnTo>
                <a:lnTo>
                  <a:pt x="331817" y="1227089"/>
                </a:lnTo>
                <a:lnTo>
                  <a:pt x="283244" y="1217434"/>
                </a:lnTo>
                <a:lnTo>
                  <a:pt x="237744" y="1207343"/>
                </a:lnTo>
                <a:lnTo>
                  <a:pt x="195535" y="1196854"/>
                </a:lnTo>
                <a:lnTo>
                  <a:pt x="156837" y="1186007"/>
                </a:lnTo>
                <a:lnTo>
                  <a:pt x="90854" y="1163389"/>
                </a:lnTo>
                <a:lnTo>
                  <a:pt x="41550" y="1139799"/>
                </a:lnTo>
                <a:lnTo>
                  <a:pt x="10680" y="1115543"/>
                </a:lnTo>
                <a:lnTo>
                  <a:pt x="0" y="1090930"/>
                </a:lnTo>
                <a:lnTo>
                  <a:pt x="0" y="203200"/>
                </a:lnTo>
                <a:close/>
              </a:path>
            </a:pathLst>
          </a:custGeom>
          <a:ln w="25518">
            <a:solidFill>
              <a:srgbClr val="000000"/>
            </a:solidFill>
          </a:ln>
        </p:spPr>
        <p:txBody>
          <a:bodyPr wrap="square" lIns="0" tIns="0" rIns="0" bIns="0" rtlCol="0"/>
          <a:lstStyle/>
          <a:p>
            <a:endParaRPr/>
          </a:p>
        </p:txBody>
      </p:sp>
      <p:sp>
        <p:nvSpPr>
          <p:cNvPr id="14" name="object 14"/>
          <p:cNvSpPr/>
          <p:nvPr/>
        </p:nvSpPr>
        <p:spPr>
          <a:xfrm>
            <a:off x="3886200" y="52578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5" name="object 15"/>
          <p:cNvSpPr/>
          <p:nvPr/>
        </p:nvSpPr>
        <p:spPr>
          <a:xfrm>
            <a:off x="6172200" y="6553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6" name="object 16"/>
          <p:cNvSpPr/>
          <p:nvPr/>
        </p:nvSpPr>
        <p:spPr>
          <a:xfrm>
            <a:off x="3886200" y="5461000"/>
            <a:ext cx="2286000" cy="204470"/>
          </a:xfrm>
          <a:custGeom>
            <a:avLst/>
            <a:gdLst/>
            <a:ahLst/>
            <a:cxnLst/>
            <a:rect l="l" t="t" r="r" b="b"/>
            <a:pathLst>
              <a:path w="2286000" h="204470">
                <a:moveTo>
                  <a:pt x="2286000" y="0"/>
                </a:moveTo>
                <a:lnTo>
                  <a:pt x="0" y="0"/>
                </a:lnTo>
                <a:lnTo>
                  <a:pt x="2706" y="12331"/>
                </a:lnTo>
                <a:lnTo>
                  <a:pt x="41550" y="48869"/>
                </a:lnTo>
                <a:lnTo>
                  <a:pt x="90854" y="72459"/>
                </a:lnTo>
                <a:lnTo>
                  <a:pt x="156837" y="95077"/>
                </a:lnTo>
                <a:lnTo>
                  <a:pt x="195535" y="105924"/>
                </a:lnTo>
                <a:lnTo>
                  <a:pt x="237744" y="116413"/>
                </a:lnTo>
                <a:lnTo>
                  <a:pt x="283244" y="126504"/>
                </a:lnTo>
                <a:lnTo>
                  <a:pt x="331817" y="136159"/>
                </a:lnTo>
                <a:lnTo>
                  <a:pt x="383243" y="145339"/>
                </a:lnTo>
                <a:lnTo>
                  <a:pt x="437302" y="154007"/>
                </a:lnTo>
                <a:lnTo>
                  <a:pt x="493775" y="162123"/>
                </a:lnTo>
                <a:lnTo>
                  <a:pt x="552443" y="169648"/>
                </a:lnTo>
                <a:lnTo>
                  <a:pt x="613086" y="176546"/>
                </a:lnTo>
                <a:lnTo>
                  <a:pt x="675485" y="182776"/>
                </a:lnTo>
                <a:lnTo>
                  <a:pt x="739420" y="188300"/>
                </a:lnTo>
                <a:lnTo>
                  <a:pt x="804671" y="193080"/>
                </a:lnTo>
                <a:lnTo>
                  <a:pt x="871020" y="197078"/>
                </a:lnTo>
                <a:lnTo>
                  <a:pt x="938247" y="200254"/>
                </a:lnTo>
                <a:lnTo>
                  <a:pt x="1006132" y="202570"/>
                </a:lnTo>
                <a:lnTo>
                  <a:pt x="1074456" y="203988"/>
                </a:lnTo>
                <a:lnTo>
                  <a:pt x="1143000" y="204469"/>
                </a:lnTo>
                <a:lnTo>
                  <a:pt x="1211543" y="203988"/>
                </a:lnTo>
                <a:lnTo>
                  <a:pt x="1279867" y="202570"/>
                </a:lnTo>
                <a:lnTo>
                  <a:pt x="1347752" y="200254"/>
                </a:lnTo>
                <a:lnTo>
                  <a:pt x="1414979" y="197078"/>
                </a:lnTo>
                <a:lnTo>
                  <a:pt x="1481327" y="193080"/>
                </a:lnTo>
                <a:lnTo>
                  <a:pt x="1546579" y="188300"/>
                </a:lnTo>
                <a:lnTo>
                  <a:pt x="1610514" y="182776"/>
                </a:lnTo>
                <a:lnTo>
                  <a:pt x="1672913" y="176546"/>
                </a:lnTo>
                <a:lnTo>
                  <a:pt x="1733556" y="169648"/>
                </a:lnTo>
                <a:lnTo>
                  <a:pt x="1792223" y="162123"/>
                </a:lnTo>
                <a:lnTo>
                  <a:pt x="1848697" y="154007"/>
                </a:lnTo>
                <a:lnTo>
                  <a:pt x="1902756" y="145339"/>
                </a:lnTo>
                <a:lnTo>
                  <a:pt x="1954182" y="136159"/>
                </a:lnTo>
                <a:lnTo>
                  <a:pt x="2002755" y="126504"/>
                </a:lnTo>
                <a:lnTo>
                  <a:pt x="2048255" y="116413"/>
                </a:lnTo>
                <a:lnTo>
                  <a:pt x="2090464" y="105924"/>
                </a:lnTo>
                <a:lnTo>
                  <a:pt x="2129162" y="95077"/>
                </a:lnTo>
                <a:lnTo>
                  <a:pt x="2195145" y="72459"/>
                </a:lnTo>
                <a:lnTo>
                  <a:pt x="2244449" y="48869"/>
                </a:lnTo>
                <a:lnTo>
                  <a:pt x="2275319" y="24613"/>
                </a:lnTo>
                <a:lnTo>
                  <a:pt x="2286000" y="0"/>
                </a:lnTo>
                <a:close/>
              </a:path>
            </a:pathLst>
          </a:custGeom>
          <a:solidFill>
            <a:srgbClr val="91CF4F"/>
          </a:solidFill>
        </p:spPr>
        <p:txBody>
          <a:bodyPr wrap="square" lIns="0" tIns="0" rIns="0" bIns="0" rtlCol="0"/>
          <a:lstStyle/>
          <a:p>
            <a:endParaRPr/>
          </a:p>
        </p:txBody>
      </p:sp>
      <p:sp>
        <p:nvSpPr>
          <p:cNvPr id="17" name="object 17"/>
          <p:cNvSpPr/>
          <p:nvPr/>
        </p:nvSpPr>
        <p:spPr>
          <a:xfrm>
            <a:off x="3886200" y="5461000"/>
            <a:ext cx="2286000" cy="204470"/>
          </a:xfrm>
          <a:custGeom>
            <a:avLst/>
            <a:gdLst/>
            <a:ahLst/>
            <a:cxnLst/>
            <a:rect l="l" t="t" r="r" b="b"/>
            <a:pathLst>
              <a:path w="2286000" h="204470">
                <a:moveTo>
                  <a:pt x="0" y="0"/>
                </a:moveTo>
                <a:lnTo>
                  <a:pt x="23701" y="36804"/>
                </a:lnTo>
                <a:lnTo>
                  <a:pt x="64007" y="60766"/>
                </a:lnTo>
                <a:lnTo>
                  <a:pt x="121871" y="83909"/>
                </a:lnTo>
                <a:lnTo>
                  <a:pt x="195535" y="105924"/>
                </a:lnTo>
                <a:lnTo>
                  <a:pt x="237744" y="116413"/>
                </a:lnTo>
                <a:lnTo>
                  <a:pt x="283244" y="126504"/>
                </a:lnTo>
                <a:lnTo>
                  <a:pt x="331817" y="136159"/>
                </a:lnTo>
                <a:lnTo>
                  <a:pt x="383243" y="145339"/>
                </a:lnTo>
                <a:lnTo>
                  <a:pt x="437302" y="154007"/>
                </a:lnTo>
                <a:lnTo>
                  <a:pt x="493775" y="162123"/>
                </a:lnTo>
                <a:lnTo>
                  <a:pt x="552443" y="169648"/>
                </a:lnTo>
                <a:lnTo>
                  <a:pt x="613086" y="176546"/>
                </a:lnTo>
                <a:lnTo>
                  <a:pt x="675485" y="182776"/>
                </a:lnTo>
                <a:lnTo>
                  <a:pt x="739420" y="188300"/>
                </a:lnTo>
                <a:lnTo>
                  <a:pt x="804671" y="193080"/>
                </a:lnTo>
                <a:lnTo>
                  <a:pt x="871020" y="197078"/>
                </a:lnTo>
                <a:lnTo>
                  <a:pt x="938247" y="200254"/>
                </a:lnTo>
                <a:lnTo>
                  <a:pt x="1006132" y="202570"/>
                </a:lnTo>
                <a:lnTo>
                  <a:pt x="1074456" y="203988"/>
                </a:lnTo>
                <a:lnTo>
                  <a:pt x="1143000" y="204469"/>
                </a:lnTo>
                <a:lnTo>
                  <a:pt x="1211543" y="203988"/>
                </a:lnTo>
                <a:lnTo>
                  <a:pt x="1279867" y="202570"/>
                </a:lnTo>
                <a:lnTo>
                  <a:pt x="1347752" y="200254"/>
                </a:lnTo>
                <a:lnTo>
                  <a:pt x="1414979" y="197078"/>
                </a:lnTo>
                <a:lnTo>
                  <a:pt x="1481327" y="193080"/>
                </a:lnTo>
                <a:lnTo>
                  <a:pt x="1546579" y="188300"/>
                </a:lnTo>
                <a:lnTo>
                  <a:pt x="1610514" y="182776"/>
                </a:lnTo>
                <a:lnTo>
                  <a:pt x="1672913" y="176546"/>
                </a:lnTo>
                <a:lnTo>
                  <a:pt x="1733556" y="169648"/>
                </a:lnTo>
                <a:lnTo>
                  <a:pt x="1792223" y="162123"/>
                </a:lnTo>
                <a:lnTo>
                  <a:pt x="1848697" y="154007"/>
                </a:lnTo>
                <a:lnTo>
                  <a:pt x="1902756" y="145339"/>
                </a:lnTo>
                <a:lnTo>
                  <a:pt x="1954182" y="136159"/>
                </a:lnTo>
                <a:lnTo>
                  <a:pt x="2002755" y="126504"/>
                </a:lnTo>
                <a:lnTo>
                  <a:pt x="2048255" y="116413"/>
                </a:lnTo>
                <a:lnTo>
                  <a:pt x="2090464" y="105924"/>
                </a:lnTo>
                <a:lnTo>
                  <a:pt x="2129162" y="95077"/>
                </a:lnTo>
                <a:lnTo>
                  <a:pt x="2195145" y="72459"/>
                </a:lnTo>
                <a:lnTo>
                  <a:pt x="2244449" y="48869"/>
                </a:lnTo>
                <a:lnTo>
                  <a:pt x="2275319" y="24613"/>
                </a:lnTo>
                <a:lnTo>
                  <a:pt x="2283293" y="12331"/>
                </a:lnTo>
                <a:lnTo>
                  <a:pt x="2286000" y="0"/>
                </a:lnTo>
              </a:path>
            </a:pathLst>
          </a:custGeom>
          <a:ln w="25518">
            <a:solidFill>
              <a:srgbClr val="000000"/>
            </a:solidFill>
          </a:ln>
        </p:spPr>
        <p:txBody>
          <a:bodyPr wrap="square" lIns="0" tIns="0" rIns="0" bIns="0" rtlCol="0"/>
          <a:lstStyle/>
          <a:p>
            <a:endParaRPr/>
          </a:p>
        </p:txBody>
      </p:sp>
      <p:sp>
        <p:nvSpPr>
          <p:cNvPr id="18" name="object 18"/>
          <p:cNvSpPr/>
          <p:nvPr/>
        </p:nvSpPr>
        <p:spPr>
          <a:xfrm>
            <a:off x="3886200" y="52578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9" name="object 19"/>
          <p:cNvSpPr/>
          <p:nvPr/>
        </p:nvSpPr>
        <p:spPr>
          <a:xfrm>
            <a:off x="6172200" y="6553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20" name="object 20"/>
          <p:cNvSpPr txBox="1"/>
          <p:nvPr/>
        </p:nvSpPr>
        <p:spPr>
          <a:xfrm>
            <a:off x="4084321" y="5689600"/>
            <a:ext cx="1887855" cy="636270"/>
          </a:xfrm>
          <a:prstGeom prst="rect">
            <a:avLst/>
          </a:prstGeom>
        </p:spPr>
        <p:txBody>
          <a:bodyPr vert="horz" wrap="square" lIns="0" tIns="12700" rIns="0" bIns="0" rtlCol="0">
            <a:spAutoFit/>
          </a:bodyPr>
          <a:lstStyle/>
          <a:p>
            <a:pPr marL="12700" marR="5080" indent="280670">
              <a:spcBef>
                <a:spcPts val="100"/>
              </a:spcBef>
            </a:pPr>
            <a:r>
              <a:rPr sz="2000" dirty="0">
                <a:latin typeface="Trebuchet MS"/>
                <a:cs typeface="Trebuchet MS"/>
              </a:rPr>
              <a:t>Hash of the  </a:t>
            </a:r>
            <a:r>
              <a:rPr sz="2000" spc="-5" dirty="0">
                <a:latin typeface="Trebuchet MS"/>
                <a:cs typeface="Trebuchet MS"/>
              </a:rPr>
              <a:t>Password</a:t>
            </a:r>
            <a:r>
              <a:rPr sz="2000" spc="-60" dirty="0">
                <a:latin typeface="Trebuchet MS"/>
                <a:cs typeface="Trebuchet MS"/>
              </a:rPr>
              <a:t> </a:t>
            </a:r>
            <a:r>
              <a:rPr sz="2000" spc="-5" dirty="0">
                <a:latin typeface="Trebuchet MS"/>
                <a:cs typeface="Trebuchet MS"/>
              </a:rPr>
              <a:t>Stored</a:t>
            </a:r>
            <a:endParaRPr sz="2000">
              <a:latin typeface="Trebuchet MS"/>
              <a:cs typeface="Trebuchet MS"/>
            </a:endParaRPr>
          </a:p>
        </p:txBody>
      </p:sp>
      <p:sp>
        <p:nvSpPr>
          <p:cNvPr id="21" name="object 21"/>
          <p:cNvSpPr txBox="1"/>
          <p:nvPr/>
        </p:nvSpPr>
        <p:spPr>
          <a:xfrm>
            <a:off x="1910080" y="1634490"/>
            <a:ext cx="981075" cy="574040"/>
          </a:xfrm>
          <a:prstGeom prst="rect">
            <a:avLst/>
          </a:prstGeom>
        </p:spPr>
        <p:txBody>
          <a:bodyPr vert="horz" wrap="square" lIns="0" tIns="12700" rIns="0" bIns="0" rtlCol="0">
            <a:spAutoFit/>
          </a:bodyPr>
          <a:lstStyle/>
          <a:p>
            <a:pPr marL="12700" marR="5080" indent="83820">
              <a:spcBef>
                <a:spcPts val="100"/>
              </a:spcBef>
            </a:pPr>
            <a:r>
              <a:rPr spc="-5" dirty="0">
                <a:latin typeface="Cambria"/>
                <a:cs typeface="Cambria"/>
              </a:rPr>
              <a:t>Original  P</a:t>
            </a:r>
            <a:r>
              <a:rPr spc="-15" dirty="0">
                <a:latin typeface="Cambria"/>
                <a:cs typeface="Cambria"/>
              </a:rPr>
              <a:t>a</a:t>
            </a:r>
            <a:r>
              <a:rPr spc="-5" dirty="0">
                <a:latin typeface="Cambria"/>
                <a:cs typeface="Cambria"/>
              </a:rPr>
              <a:t>ssw</a:t>
            </a:r>
            <a:r>
              <a:rPr dirty="0">
                <a:latin typeface="Cambria"/>
                <a:cs typeface="Cambria"/>
              </a:rPr>
              <a:t>ord</a:t>
            </a:r>
            <a:endParaRPr>
              <a:latin typeface="Cambria"/>
              <a:cs typeface="Cambria"/>
            </a:endParaRPr>
          </a:p>
        </p:txBody>
      </p:sp>
      <p:sp>
        <p:nvSpPr>
          <p:cNvPr id="22" name="object 22"/>
          <p:cNvSpPr txBox="1"/>
          <p:nvPr/>
        </p:nvSpPr>
        <p:spPr>
          <a:xfrm>
            <a:off x="1681480" y="3157220"/>
            <a:ext cx="981075" cy="574040"/>
          </a:xfrm>
          <a:prstGeom prst="rect">
            <a:avLst/>
          </a:prstGeom>
        </p:spPr>
        <p:txBody>
          <a:bodyPr vert="horz" wrap="square" lIns="0" tIns="12700" rIns="0" bIns="0" rtlCol="0">
            <a:spAutoFit/>
          </a:bodyPr>
          <a:lstStyle/>
          <a:p>
            <a:pPr marL="12700" marR="5080" indent="113030">
              <a:spcBef>
                <a:spcPts val="100"/>
              </a:spcBef>
            </a:pPr>
            <a:r>
              <a:rPr spc="-5" dirty="0">
                <a:latin typeface="Cambria"/>
                <a:cs typeface="Cambria"/>
              </a:rPr>
              <a:t>Hashed  P</a:t>
            </a:r>
            <a:r>
              <a:rPr spc="-15" dirty="0">
                <a:latin typeface="Cambria"/>
                <a:cs typeface="Cambria"/>
              </a:rPr>
              <a:t>a</a:t>
            </a:r>
            <a:r>
              <a:rPr spc="-5" dirty="0">
                <a:latin typeface="Cambria"/>
                <a:cs typeface="Cambria"/>
              </a:rPr>
              <a:t>ssw</a:t>
            </a:r>
            <a:r>
              <a:rPr dirty="0">
                <a:latin typeface="Cambria"/>
                <a:cs typeface="Cambria"/>
              </a:rPr>
              <a:t>ord</a:t>
            </a:r>
            <a:endParaRPr>
              <a:latin typeface="Cambria"/>
              <a:cs typeface="Cambria"/>
            </a:endParaRPr>
          </a:p>
        </p:txBody>
      </p:sp>
      <p:sp>
        <p:nvSpPr>
          <p:cNvPr id="23" name="object 23"/>
          <p:cNvSpPr/>
          <p:nvPr/>
        </p:nvSpPr>
        <p:spPr>
          <a:xfrm>
            <a:off x="3348989" y="1941829"/>
            <a:ext cx="806450" cy="1270"/>
          </a:xfrm>
          <a:custGeom>
            <a:avLst/>
            <a:gdLst/>
            <a:ahLst/>
            <a:cxnLst/>
            <a:rect l="l" t="t" r="r" b="b"/>
            <a:pathLst>
              <a:path w="806450" h="1269">
                <a:moveTo>
                  <a:pt x="0" y="0"/>
                </a:moveTo>
                <a:lnTo>
                  <a:pt x="806450" y="1270"/>
                </a:lnTo>
              </a:path>
            </a:pathLst>
          </a:custGeom>
          <a:ln w="25400">
            <a:solidFill>
              <a:srgbClr val="000000"/>
            </a:solidFill>
          </a:ln>
        </p:spPr>
        <p:txBody>
          <a:bodyPr wrap="square" lIns="0" tIns="0" rIns="0" bIns="0" rtlCol="0"/>
          <a:lstStyle/>
          <a:p>
            <a:endParaRPr/>
          </a:p>
        </p:txBody>
      </p:sp>
      <p:sp>
        <p:nvSpPr>
          <p:cNvPr id="24" name="object 24"/>
          <p:cNvSpPr/>
          <p:nvPr/>
        </p:nvSpPr>
        <p:spPr>
          <a:xfrm>
            <a:off x="4147821" y="1885950"/>
            <a:ext cx="115569" cy="114300"/>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3276600" y="1921510"/>
            <a:ext cx="807720" cy="1270"/>
          </a:xfrm>
          <a:custGeom>
            <a:avLst/>
            <a:gdLst/>
            <a:ahLst/>
            <a:cxnLst/>
            <a:rect l="l" t="t" r="r" b="b"/>
            <a:pathLst>
              <a:path w="807719" h="1269">
                <a:moveTo>
                  <a:pt x="0" y="0"/>
                </a:moveTo>
                <a:lnTo>
                  <a:pt x="807719" y="1269"/>
                </a:lnTo>
              </a:path>
            </a:pathLst>
          </a:custGeom>
          <a:ln w="25399">
            <a:solidFill>
              <a:srgbClr val="000000"/>
            </a:solidFill>
          </a:ln>
        </p:spPr>
        <p:txBody>
          <a:bodyPr wrap="square" lIns="0" tIns="0" rIns="0" bIns="0" rtlCol="0"/>
          <a:lstStyle/>
          <a:p>
            <a:endParaRPr/>
          </a:p>
        </p:txBody>
      </p:sp>
      <p:sp>
        <p:nvSpPr>
          <p:cNvPr id="26" name="object 26"/>
          <p:cNvSpPr/>
          <p:nvPr/>
        </p:nvSpPr>
        <p:spPr>
          <a:xfrm>
            <a:off x="4076700" y="1865629"/>
            <a:ext cx="114300" cy="115570"/>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2242819" y="4439920"/>
            <a:ext cx="541020" cy="0"/>
          </a:xfrm>
          <a:custGeom>
            <a:avLst/>
            <a:gdLst/>
            <a:ahLst/>
            <a:cxnLst/>
            <a:rect l="l" t="t" r="r" b="b"/>
            <a:pathLst>
              <a:path w="541019">
                <a:moveTo>
                  <a:pt x="0" y="0"/>
                </a:moveTo>
                <a:lnTo>
                  <a:pt x="541020" y="0"/>
                </a:lnTo>
              </a:path>
            </a:pathLst>
          </a:custGeom>
          <a:ln w="25400">
            <a:solidFill>
              <a:srgbClr val="000000"/>
            </a:solidFill>
          </a:ln>
        </p:spPr>
        <p:txBody>
          <a:bodyPr wrap="square" lIns="0" tIns="0" rIns="0" bIns="0" rtlCol="0"/>
          <a:lstStyle/>
          <a:p>
            <a:endParaRPr/>
          </a:p>
        </p:txBody>
      </p:sp>
      <p:sp>
        <p:nvSpPr>
          <p:cNvPr id="28" name="object 28"/>
          <p:cNvSpPr/>
          <p:nvPr/>
        </p:nvSpPr>
        <p:spPr>
          <a:xfrm>
            <a:off x="2776219" y="4382770"/>
            <a:ext cx="115570" cy="114300"/>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2171700" y="4419600"/>
            <a:ext cx="539750" cy="0"/>
          </a:xfrm>
          <a:custGeom>
            <a:avLst/>
            <a:gdLst/>
            <a:ahLst/>
            <a:cxnLst/>
            <a:rect l="l" t="t" r="r" b="b"/>
            <a:pathLst>
              <a:path w="539750">
                <a:moveTo>
                  <a:pt x="0" y="0"/>
                </a:moveTo>
                <a:lnTo>
                  <a:pt x="539750" y="0"/>
                </a:lnTo>
              </a:path>
            </a:pathLst>
          </a:custGeom>
          <a:ln w="25400">
            <a:solidFill>
              <a:srgbClr val="000000"/>
            </a:solidFill>
          </a:ln>
        </p:spPr>
        <p:txBody>
          <a:bodyPr wrap="square" lIns="0" tIns="0" rIns="0" bIns="0" rtlCol="0"/>
          <a:lstStyle/>
          <a:p>
            <a:endParaRPr/>
          </a:p>
        </p:txBody>
      </p:sp>
      <p:sp>
        <p:nvSpPr>
          <p:cNvPr id="30" name="object 30"/>
          <p:cNvSpPr/>
          <p:nvPr/>
        </p:nvSpPr>
        <p:spPr>
          <a:xfrm>
            <a:off x="2703831" y="4362450"/>
            <a:ext cx="115569" cy="114300"/>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2244090" y="3790950"/>
            <a:ext cx="0" cy="648970"/>
          </a:xfrm>
          <a:custGeom>
            <a:avLst/>
            <a:gdLst/>
            <a:ahLst/>
            <a:cxnLst/>
            <a:rect l="l" t="t" r="r" b="b"/>
            <a:pathLst>
              <a:path h="648970">
                <a:moveTo>
                  <a:pt x="0" y="0"/>
                </a:moveTo>
                <a:lnTo>
                  <a:pt x="0" y="648969"/>
                </a:lnTo>
              </a:path>
            </a:pathLst>
          </a:custGeom>
          <a:ln w="25518">
            <a:solidFill>
              <a:srgbClr val="000000"/>
            </a:solidFill>
          </a:ln>
        </p:spPr>
        <p:txBody>
          <a:bodyPr wrap="square" lIns="0" tIns="0" rIns="0" bIns="0" rtlCol="0"/>
          <a:lstStyle/>
          <a:p>
            <a:endParaRPr/>
          </a:p>
        </p:txBody>
      </p:sp>
      <p:sp>
        <p:nvSpPr>
          <p:cNvPr id="32" name="object 32"/>
          <p:cNvSpPr/>
          <p:nvPr/>
        </p:nvSpPr>
        <p:spPr>
          <a:xfrm>
            <a:off x="2171700" y="3770629"/>
            <a:ext cx="0" cy="648970"/>
          </a:xfrm>
          <a:custGeom>
            <a:avLst/>
            <a:gdLst/>
            <a:ahLst/>
            <a:cxnLst/>
            <a:rect l="l" t="t" r="r" b="b"/>
            <a:pathLst>
              <a:path h="648970">
                <a:moveTo>
                  <a:pt x="0" y="0"/>
                </a:moveTo>
                <a:lnTo>
                  <a:pt x="0" y="648970"/>
                </a:lnTo>
              </a:path>
            </a:pathLst>
          </a:custGeom>
          <a:ln w="25518">
            <a:solidFill>
              <a:srgbClr val="000000"/>
            </a:solidFill>
          </a:ln>
        </p:spPr>
        <p:txBody>
          <a:bodyPr wrap="square" lIns="0" tIns="0" rIns="0" bIns="0" rtlCol="0"/>
          <a:lstStyle/>
          <a:p>
            <a:endParaRPr/>
          </a:p>
        </p:txBody>
      </p:sp>
      <p:sp>
        <p:nvSpPr>
          <p:cNvPr id="33" name="object 33"/>
          <p:cNvSpPr/>
          <p:nvPr/>
        </p:nvSpPr>
        <p:spPr>
          <a:xfrm>
            <a:off x="5101590" y="2306320"/>
            <a:ext cx="0" cy="501650"/>
          </a:xfrm>
          <a:custGeom>
            <a:avLst/>
            <a:gdLst/>
            <a:ahLst/>
            <a:cxnLst/>
            <a:rect l="l" t="t" r="r" b="b"/>
            <a:pathLst>
              <a:path h="501650">
                <a:moveTo>
                  <a:pt x="0" y="0"/>
                </a:moveTo>
                <a:lnTo>
                  <a:pt x="0" y="501650"/>
                </a:lnTo>
              </a:path>
            </a:pathLst>
          </a:custGeom>
          <a:ln w="25400">
            <a:solidFill>
              <a:srgbClr val="000000"/>
            </a:solidFill>
          </a:ln>
        </p:spPr>
        <p:txBody>
          <a:bodyPr wrap="square" lIns="0" tIns="0" rIns="0" bIns="0" rtlCol="0"/>
          <a:lstStyle/>
          <a:p>
            <a:endParaRPr/>
          </a:p>
        </p:txBody>
      </p:sp>
      <p:sp>
        <p:nvSpPr>
          <p:cNvPr id="34" name="object 34"/>
          <p:cNvSpPr/>
          <p:nvPr/>
        </p:nvSpPr>
        <p:spPr>
          <a:xfrm>
            <a:off x="5044440" y="2800350"/>
            <a:ext cx="114300" cy="115570"/>
          </a:xfrm>
          <a:prstGeom prst="rect">
            <a:avLst/>
          </a:prstGeom>
          <a:blipFill>
            <a:blip r:embed="rId6" cstate="print"/>
            <a:stretch>
              <a:fillRect/>
            </a:stretch>
          </a:blipFill>
        </p:spPr>
        <p:txBody>
          <a:bodyPr wrap="square" lIns="0" tIns="0" rIns="0" bIns="0" rtlCol="0"/>
          <a:lstStyle/>
          <a:p>
            <a:endParaRPr/>
          </a:p>
        </p:txBody>
      </p:sp>
      <p:sp>
        <p:nvSpPr>
          <p:cNvPr id="35" name="object 35"/>
          <p:cNvSpPr/>
          <p:nvPr/>
        </p:nvSpPr>
        <p:spPr>
          <a:xfrm>
            <a:off x="5029200" y="2286000"/>
            <a:ext cx="0" cy="501650"/>
          </a:xfrm>
          <a:custGeom>
            <a:avLst/>
            <a:gdLst/>
            <a:ahLst/>
            <a:cxnLst/>
            <a:rect l="l" t="t" r="r" b="b"/>
            <a:pathLst>
              <a:path h="501650">
                <a:moveTo>
                  <a:pt x="0" y="0"/>
                </a:moveTo>
                <a:lnTo>
                  <a:pt x="0" y="501650"/>
                </a:lnTo>
              </a:path>
            </a:pathLst>
          </a:custGeom>
          <a:ln w="25400">
            <a:solidFill>
              <a:srgbClr val="000000"/>
            </a:solidFill>
          </a:ln>
        </p:spPr>
        <p:txBody>
          <a:bodyPr wrap="square" lIns="0" tIns="0" rIns="0" bIns="0" rtlCol="0"/>
          <a:lstStyle/>
          <a:p>
            <a:endParaRPr/>
          </a:p>
        </p:txBody>
      </p:sp>
      <p:sp>
        <p:nvSpPr>
          <p:cNvPr id="36" name="object 36"/>
          <p:cNvSpPr/>
          <p:nvPr/>
        </p:nvSpPr>
        <p:spPr>
          <a:xfrm>
            <a:off x="4972050" y="2780029"/>
            <a:ext cx="114300" cy="115570"/>
          </a:xfrm>
          <a:prstGeom prst="rect">
            <a:avLst/>
          </a:prstGeom>
          <a:blipFill>
            <a:blip r:embed="rId7" cstate="print"/>
            <a:stretch>
              <a:fillRect/>
            </a:stretch>
          </a:blipFill>
        </p:spPr>
        <p:txBody>
          <a:bodyPr wrap="square" lIns="0" tIns="0" rIns="0" bIns="0" rtlCol="0"/>
          <a:lstStyle/>
          <a:p>
            <a:endParaRPr/>
          </a:p>
        </p:txBody>
      </p:sp>
      <p:sp>
        <p:nvSpPr>
          <p:cNvPr id="37" name="object 37"/>
          <p:cNvSpPr/>
          <p:nvPr/>
        </p:nvSpPr>
        <p:spPr>
          <a:xfrm>
            <a:off x="5101590" y="3599179"/>
            <a:ext cx="0" cy="502920"/>
          </a:xfrm>
          <a:custGeom>
            <a:avLst/>
            <a:gdLst/>
            <a:ahLst/>
            <a:cxnLst/>
            <a:rect l="l" t="t" r="r" b="b"/>
            <a:pathLst>
              <a:path h="502920">
                <a:moveTo>
                  <a:pt x="0" y="0"/>
                </a:moveTo>
                <a:lnTo>
                  <a:pt x="0" y="502920"/>
                </a:lnTo>
              </a:path>
            </a:pathLst>
          </a:custGeom>
          <a:ln w="25400">
            <a:solidFill>
              <a:srgbClr val="000000"/>
            </a:solidFill>
          </a:ln>
        </p:spPr>
        <p:txBody>
          <a:bodyPr wrap="square" lIns="0" tIns="0" rIns="0" bIns="0" rtlCol="0"/>
          <a:lstStyle/>
          <a:p>
            <a:endParaRPr/>
          </a:p>
        </p:txBody>
      </p:sp>
      <p:sp>
        <p:nvSpPr>
          <p:cNvPr id="38" name="object 38"/>
          <p:cNvSpPr/>
          <p:nvPr/>
        </p:nvSpPr>
        <p:spPr>
          <a:xfrm>
            <a:off x="5044440" y="4094480"/>
            <a:ext cx="114300" cy="115569"/>
          </a:xfrm>
          <a:prstGeom prst="rect">
            <a:avLst/>
          </a:prstGeom>
          <a:blipFill>
            <a:blip r:embed="rId8" cstate="print"/>
            <a:stretch>
              <a:fillRect/>
            </a:stretch>
          </a:blipFill>
        </p:spPr>
        <p:txBody>
          <a:bodyPr wrap="square" lIns="0" tIns="0" rIns="0" bIns="0" rtlCol="0"/>
          <a:lstStyle/>
          <a:p>
            <a:endParaRPr/>
          </a:p>
        </p:txBody>
      </p:sp>
      <p:sp>
        <p:nvSpPr>
          <p:cNvPr id="39" name="object 39"/>
          <p:cNvSpPr/>
          <p:nvPr/>
        </p:nvSpPr>
        <p:spPr>
          <a:xfrm>
            <a:off x="5029200" y="3578859"/>
            <a:ext cx="0" cy="502920"/>
          </a:xfrm>
          <a:custGeom>
            <a:avLst/>
            <a:gdLst/>
            <a:ahLst/>
            <a:cxnLst/>
            <a:rect l="l" t="t" r="r" b="b"/>
            <a:pathLst>
              <a:path h="502920">
                <a:moveTo>
                  <a:pt x="0" y="0"/>
                </a:moveTo>
                <a:lnTo>
                  <a:pt x="0" y="502919"/>
                </a:lnTo>
              </a:path>
            </a:pathLst>
          </a:custGeom>
          <a:ln w="25400">
            <a:solidFill>
              <a:srgbClr val="000000"/>
            </a:solidFill>
          </a:ln>
        </p:spPr>
        <p:txBody>
          <a:bodyPr wrap="square" lIns="0" tIns="0" rIns="0" bIns="0" rtlCol="0"/>
          <a:lstStyle/>
          <a:p>
            <a:endParaRPr/>
          </a:p>
        </p:txBody>
      </p:sp>
      <p:sp>
        <p:nvSpPr>
          <p:cNvPr id="40" name="object 40"/>
          <p:cNvSpPr/>
          <p:nvPr/>
        </p:nvSpPr>
        <p:spPr>
          <a:xfrm>
            <a:off x="4972050" y="4074160"/>
            <a:ext cx="114300" cy="115569"/>
          </a:xfrm>
          <a:prstGeom prst="rect">
            <a:avLst/>
          </a:prstGeom>
          <a:blipFill>
            <a:blip r:embed="rId9" cstate="print"/>
            <a:stretch>
              <a:fillRect/>
            </a:stretch>
          </a:blipFill>
        </p:spPr>
        <p:txBody>
          <a:bodyPr wrap="square" lIns="0" tIns="0" rIns="0" bIns="0" rtlCol="0"/>
          <a:lstStyle/>
          <a:p>
            <a:endParaRPr/>
          </a:p>
        </p:txBody>
      </p:sp>
      <p:sp>
        <p:nvSpPr>
          <p:cNvPr id="41" name="object 41"/>
          <p:cNvSpPr/>
          <p:nvPr/>
        </p:nvSpPr>
        <p:spPr>
          <a:xfrm>
            <a:off x="5087620" y="4678679"/>
            <a:ext cx="1270" cy="502920"/>
          </a:xfrm>
          <a:custGeom>
            <a:avLst/>
            <a:gdLst/>
            <a:ahLst/>
            <a:cxnLst/>
            <a:rect l="l" t="t" r="r" b="b"/>
            <a:pathLst>
              <a:path w="1270" h="502920">
                <a:moveTo>
                  <a:pt x="0" y="0"/>
                </a:moveTo>
                <a:lnTo>
                  <a:pt x="1269" y="502920"/>
                </a:lnTo>
              </a:path>
            </a:pathLst>
          </a:custGeom>
          <a:ln w="25400">
            <a:solidFill>
              <a:srgbClr val="000000"/>
            </a:solidFill>
          </a:ln>
        </p:spPr>
        <p:txBody>
          <a:bodyPr wrap="square" lIns="0" tIns="0" rIns="0" bIns="0" rtlCol="0"/>
          <a:lstStyle/>
          <a:p>
            <a:endParaRPr/>
          </a:p>
        </p:txBody>
      </p:sp>
      <p:sp>
        <p:nvSpPr>
          <p:cNvPr id="42" name="object 42"/>
          <p:cNvSpPr/>
          <p:nvPr/>
        </p:nvSpPr>
        <p:spPr>
          <a:xfrm>
            <a:off x="5031740" y="5173980"/>
            <a:ext cx="114300" cy="115569"/>
          </a:xfrm>
          <a:prstGeom prst="rect">
            <a:avLst/>
          </a:prstGeom>
          <a:blipFill>
            <a:blip r:embed="rId10" cstate="print"/>
            <a:stretch>
              <a:fillRect/>
            </a:stretch>
          </a:blipFill>
        </p:spPr>
        <p:txBody>
          <a:bodyPr wrap="square" lIns="0" tIns="0" rIns="0" bIns="0" rtlCol="0"/>
          <a:lstStyle/>
          <a:p>
            <a:endParaRPr/>
          </a:p>
        </p:txBody>
      </p:sp>
      <p:sp>
        <p:nvSpPr>
          <p:cNvPr id="43" name="object 43"/>
          <p:cNvSpPr/>
          <p:nvPr/>
        </p:nvSpPr>
        <p:spPr>
          <a:xfrm>
            <a:off x="5016500" y="4659629"/>
            <a:ext cx="0" cy="501650"/>
          </a:xfrm>
          <a:custGeom>
            <a:avLst/>
            <a:gdLst/>
            <a:ahLst/>
            <a:cxnLst/>
            <a:rect l="l" t="t" r="r" b="b"/>
            <a:pathLst>
              <a:path h="501650">
                <a:moveTo>
                  <a:pt x="0" y="0"/>
                </a:moveTo>
                <a:lnTo>
                  <a:pt x="0" y="501650"/>
                </a:lnTo>
              </a:path>
            </a:pathLst>
          </a:custGeom>
          <a:ln w="25400">
            <a:solidFill>
              <a:srgbClr val="000000"/>
            </a:solidFill>
          </a:ln>
        </p:spPr>
        <p:txBody>
          <a:bodyPr wrap="square" lIns="0" tIns="0" rIns="0" bIns="0" rtlCol="0"/>
          <a:lstStyle/>
          <a:p>
            <a:endParaRPr/>
          </a:p>
        </p:txBody>
      </p:sp>
      <p:sp>
        <p:nvSpPr>
          <p:cNvPr id="44" name="object 44"/>
          <p:cNvSpPr/>
          <p:nvPr/>
        </p:nvSpPr>
        <p:spPr>
          <a:xfrm>
            <a:off x="4959350" y="5153660"/>
            <a:ext cx="114300" cy="115569"/>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28015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FC097F4E-3252-E94D-B2A9-166376B97FC9}"/>
              </a:ext>
            </a:extLst>
          </p:cNvPr>
          <p:cNvSpPr>
            <a:spLocks noGrp="1" noChangeArrowheads="1"/>
          </p:cNvSpPr>
          <p:nvPr>
            <p:ph type="body" idx="1"/>
          </p:nvPr>
        </p:nvSpPr>
        <p:spPr>
          <a:xfrm>
            <a:off x="857249" y="1527893"/>
            <a:ext cx="6586539" cy="4926941"/>
          </a:xfrm>
        </p:spPr>
        <p:txBody>
          <a:bodyPr>
            <a:normAutofit lnSpcReduction="10000"/>
          </a:bodyPr>
          <a:lstStyle/>
          <a:p>
            <a:pPr>
              <a:lnSpc>
                <a:spcPct val="80000"/>
              </a:lnSpc>
            </a:pPr>
            <a:r>
              <a:rPr lang="en-US" altLang="en-US" sz="2400" dirty="0"/>
              <a:t>Though there are different types of password cracking utilities, most of these go through the same types of stages when trying to crack passwords:</a:t>
            </a:r>
          </a:p>
          <a:p>
            <a:pPr>
              <a:lnSpc>
                <a:spcPct val="80000"/>
              </a:lnSpc>
            </a:pPr>
            <a:r>
              <a:rPr lang="en-US" altLang="en-US" sz="2400" dirty="0"/>
              <a:t>-tries common passwords, such as "password" or the name of the account in question </a:t>
            </a:r>
          </a:p>
          <a:p>
            <a:pPr>
              <a:lnSpc>
                <a:spcPct val="80000"/>
              </a:lnSpc>
            </a:pPr>
            <a:r>
              <a:rPr lang="en-US" altLang="en-US" sz="2400" dirty="0"/>
              <a:t>-runs through all the words in the dictionary and lists of common passwords. </a:t>
            </a:r>
          </a:p>
          <a:p>
            <a:pPr>
              <a:lnSpc>
                <a:spcPct val="80000"/>
              </a:lnSpc>
            </a:pPr>
            <a:r>
              <a:rPr lang="en-US" altLang="en-US" sz="2400" dirty="0"/>
              <a:t>-runs through all the words in foreign dictionaries and special "crack" dictionaries. </a:t>
            </a:r>
          </a:p>
          <a:p>
            <a:pPr>
              <a:lnSpc>
                <a:spcPct val="80000"/>
              </a:lnSpc>
            </a:pPr>
            <a:r>
              <a:rPr lang="en-US" altLang="en-US" sz="2400" dirty="0"/>
              <a:t>-tries all combinations of letters out to a certain size, such as 5 letters. </a:t>
            </a:r>
          </a:p>
          <a:p>
            <a:pPr>
              <a:lnSpc>
                <a:spcPct val="80000"/>
              </a:lnSpc>
            </a:pPr>
            <a:r>
              <a:rPr lang="en-US" altLang="en-US" sz="2400" dirty="0"/>
              <a:t>-tries all combinations of letters, upper/lower case, numbers, and punctuation out to a certain size</a:t>
            </a:r>
          </a:p>
        </p:txBody>
      </p:sp>
      <p:sp>
        <p:nvSpPr>
          <p:cNvPr id="6" name="Rectangle 2">
            <a:extLst>
              <a:ext uri="{FF2B5EF4-FFF2-40B4-BE49-F238E27FC236}">
                <a16:creationId xmlns:a16="http://schemas.microsoft.com/office/drawing/2014/main" id="{48A25083-F6CE-0B40-9CD5-F67BF9465A37}"/>
              </a:ext>
            </a:extLst>
          </p:cNvPr>
          <p:cNvSpPr>
            <a:spLocks noGrp="1" noChangeArrowheads="1"/>
          </p:cNvSpPr>
          <p:nvPr>
            <p:ph type="title"/>
          </p:nvPr>
        </p:nvSpPr>
        <p:spPr>
          <a:xfrm>
            <a:off x="993872" y="85725"/>
            <a:ext cx="10204255" cy="937943"/>
          </a:xfrm>
        </p:spPr>
        <p:txBody>
          <a:bodyPr/>
          <a:lstStyle/>
          <a:p>
            <a:r>
              <a:rPr lang="en-US" altLang="en-US" dirty="0"/>
              <a:t>Crack: John the Ripper Stages </a:t>
            </a:r>
          </a:p>
        </p:txBody>
      </p:sp>
      <p:pic>
        <p:nvPicPr>
          <p:cNvPr id="4" name="Picture 3">
            <a:extLst>
              <a:ext uri="{FF2B5EF4-FFF2-40B4-BE49-F238E27FC236}">
                <a16:creationId xmlns:a16="http://schemas.microsoft.com/office/drawing/2014/main" id="{DC9848CA-CD2D-0C40-82C5-02C866511476}"/>
              </a:ext>
            </a:extLst>
          </p:cNvPr>
          <p:cNvPicPr>
            <a:picLocks noChangeAspect="1"/>
          </p:cNvPicPr>
          <p:nvPr/>
        </p:nvPicPr>
        <p:blipFill>
          <a:blip r:embed="rId2"/>
          <a:stretch>
            <a:fillRect/>
          </a:stretch>
        </p:blipFill>
        <p:spPr>
          <a:xfrm>
            <a:off x="8830333" y="1250022"/>
            <a:ext cx="2178978" cy="2178978"/>
          </a:xfrm>
          <a:prstGeom prst="rect">
            <a:avLst/>
          </a:prstGeom>
        </p:spPr>
      </p:pic>
      <p:pic>
        <p:nvPicPr>
          <p:cNvPr id="5" name="Picture 4">
            <a:extLst>
              <a:ext uri="{FF2B5EF4-FFF2-40B4-BE49-F238E27FC236}">
                <a16:creationId xmlns:a16="http://schemas.microsoft.com/office/drawing/2014/main" id="{3AC06729-B2A5-1A4A-81E9-600E474F0A43}"/>
              </a:ext>
            </a:extLst>
          </p:cNvPr>
          <p:cNvPicPr>
            <a:picLocks noChangeAspect="1"/>
          </p:cNvPicPr>
          <p:nvPr/>
        </p:nvPicPr>
        <p:blipFill>
          <a:blip r:embed="rId3"/>
          <a:stretch>
            <a:fillRect/>
          </a:stretch>
        </p:blipFill>
        <p:spPr>
          <a:xfrm>
            <a:off x="7648338" y="3630883"/>
            <a:ext cx="4543661" cy="2741342"/>
          </a:xfrm>
          <a:prstGeom prst="rect">
            <a:avLst/>
          </a:prstGeom>
        </p:spPr>
      </p:pic>
    </p:spTree>
    <p:extLst>
      <p:ext uri="{BB962C8B-B14F-4D97-AF65-F5344CB8AC3E}">
        <p14:creationId xmlns:p14="http://schemas.microsoft.com/office/powerpoint/2010/main" val="324793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60</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1585595" cy="574040"/>
          </a:xfrm>
          <a:prstGeom prst="rect">
            <a:avLst/>
          </a:prstGeom>
        </p:spPr>
        <p:txBody>
          <a:bodyPr vert="horz" wrap="square" lIns="0" tIns="12700" rIns="0" bIns="0" rtlCol="0">
            <a:spAutoFit/>
          </a:bodyPr>
          <a:lstStyle/>
          <a:p>
            <a:pPr marL="12700">
              <a:spcBef>
                <a:spcPts val="100"/>
              </a:spcBef>
            </a:pPr>
            <a:r>
              <a:rPr sz="3600" spc="-30" dirty="0">
                <a:latin typeface="Calibri"/>
                <a:cs typeface="Calibri"/>
              </a:rPr>
              <a:t>Wordlist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Tree>
    <p:extLst>
      <p:ext uri="{BB962C8B-B14F-4D97-AF65-F5344CB8AC3E}">
        <p14:creationId xmlns:p14="http://schemas.microsoft.com/office/powerpoint/2010/main" val="525636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61</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latin typeface="Calibri"/>
                <a:cs typeface="Calibri"/>
              </a:rPr>
              <a:t>Append</a:t>
            </a:r>
            <a:r>
              <a:rPr spc="5" dirty="0">
                <a:latin typeface="Calibri"/>
                <a:cs typeface="Calibri"/>
              </a:rPr>
              <a:t> </a:t>
            </a:r>
            <a:r>
              <a:rPr spc="-25" dirty="0">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Tree>
    <p:extLst>
      <p:ext uri="{BB962C8B-B14F-4D97-AF65-F5344CB8AC3E}">
        <p14:creationId xmlns:p14="http://schemas.microsoft.com/office/powerpoint/2010/main" val="319618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62</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solidFill>
                  <a:srgbClr val="9900FF"/>
                </a:solidFill>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solidFill>
                  <a:srgbClr val="9900FF"/>
                </a:solidFill>
                <a:latin typeface="Calibri"/>
                <a:cs typeface="Calibri"/>
              </a:rPr>
              <a:t>Append</a:t>
            </a:r>
            <a:r>
              <a:rPr spc="5" dirty="0">
                <a:solidFill>
                  <a:srgbClr val="9900FF"/>
                </a:solidFill>
                <a:latin typeface="Calibri"/>
                <a:cs typeface="Calibri"/>
              </a:rPr>
              <a:t> </a:t>
            </a:r>
            <a:r>
              <a:rPr spc="-25" dirty="0">
                <a:solidFill>
                  <a:srgbClr val="9900FF"/>
                </a:solidFill>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9"/>
            <a:ext cx="1861185" cy="353943"/>
          </a:xfrm>
          <a:prstGeom prst="rect">
            <a:avLst/>
          </a:prstGeom>
          <a:ln w="28575">
            <a:solidFill>
              <a:srgbClr val="1154CC"/>
            </a:solidFill>
          </a:ln>
        </p:spPr>
        <p:txBody>
          <a:bodyPr vert="horz" wrap="square" lIns="0" tIns="76200" rIns="0" bIns="0" rtlCol="0">
            <a:spAutoFit/>
          </a:bodyPr>
          <a:lstStyle/>
          <a:p>
            <a:pPr marL="90805">
              <a:spcBef>
                <a:spcPts val="600"/>
              </a:spcBef>
            </a:pPr>
            <a:r>
              <a:rPr spc="-10" dirty="0">
                <a:solidFill>
                  <a:srgbClr val="9900FF"/>
                </a:solidFill>
                <a:latin typeface="Calibri"/>
                <a:cs typeface="Calibri"/>
              </a:rPr>
              <a:t>Super1</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670131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63</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solidFill>
                  <a:srgbClr val="9900FF"/>
                </a:solidFill>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solidFill>
                  <a:srgbClr val="9900FF"/>
                </a:solidFill>
                <a:latin typeface="Calibri"/>
                <a:cs typeface="Calibri"/>
              </a:rPr>
              <a:t>Append</a:t>
            </a:r>
            <a:r>
              <a:rPr spc="5" dirty="0">
                <a:solidFill>
                  <a:srgbClr val="9900FF"/>
                </a:solidFill>
                <a:latin typeface="Calibri"/>
                <a:cs typeface="Calibri"/>
              </a:rPr>
              <a:t> </a:t>
            </a:r>
            <a:r>
              <a:rPr spc="-25" dirty="0">
                <a:solidFill>
                  <a:srgbClr val="9900FF"/>
                </a:solidFill>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
        <p:nvSpPr>
          <p:cNvPr id="7" name="object 7"/>
          <p:cNvSpPr txBox="1"/>
          <p:nvPr/>
        </p:nvSpPr>
        <p:spPr>
          <a:xfrm>
            <a:off x="8253222" y="2704338"/>
            <a:ext cx="1861185" cy="630942"/>
          </a:xfrm>
          <a:prstGeom prst="rect">
            <a:avLst/>
          </a:prstGeom>
          <a:ln w="28575">
            <a:solidFill>
              <a:srgbClr val="1154CC"/>
            </a:solidFill>
          </a:ln>
        </p:spPr>
        <p:txBody>
          <a:bodyPr vert="horz" wrap="square" lIns="0" tIns="76200" rIns="0" bIns="0" rtlCol="0">
            <a:spAutoFit/>
          </a:bodyPr>
          <a:lstStyle/>
          <a:p>
            <a:pPr marL="90805">
              <a:spcBef>
                <a:spcPts val="600"/>
              </a:spcBef>
            </a:pPr>
            <a:r>
              <a:rPr spc="-10" dirty="0">
                <a:latin typeface="Calibri"/>
                <a:cs typeface="Calibri"/>
              </a:rPr>
              <a:t>Super1</a:t>
            </a:r>
            <a:endParaRPr>
              <a:latin typeface="Calibri"/>
              <a:cs typeface="Calibri"/>
            </a:endParaRPr>
          </a:p>
          <a:p>
            <a:pPr marL="90805"/>
            <a:r>
              <a:rPr spc="-10" dirty="0">
                <a:solidFill>
                  <a:srgbClr val="9900FF"/>
                </a:solidFill>
                <a:latin typeface="Calibri"/>
                <a:cs typeface="Calibri"/>
              </a:rPr>
              <a:t>Password1</a:t>
            </a:r>
            <a:endParaRPr>
              <a:latin typeface="Calibri"/>
              <a:cs typeface="Calibri"/>
            </a:endParaRPr>
          </a:p>
        </p:txBody>
      </p:sp>
    </p:spTree>
    <p:extLst>
      <p:ext uri="{BB962C8B-B14F-4D97-AF65-F5344CB8AC3E}">
        <p14:creationId xmlns:p14="http://schemas.microsoft.com/office/powerpoint/2010/main" val="2103990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64</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solidFill>
                  <a:srgbClr val="9900FF"/>
                </a:solidFill>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solidFill>
                  <a:srgbClr val="9900FF"/>
                </a:solidFill>
                <a:latin typeface="Calibri"/>
                <a:cs typeface="Calibri"/>
              </a:rPr>
              <a:t>Append</a:t>
            </a:r>
            <a:r>
              <a:rPr spc="5" dirty="0">
                <a:solidFill>
                  <a:srgbClr val="9900FF"/>
                </a:solidFill>
                <a:latin typeface="Calibri"/>
                <a:cs typeface="Calibri"/>
              </a:rPr>
              <a:t> </a:t>
            </a:r>
            <a:r>
              <a:rPr spc="-25" dirty="0">
                <a:solidFill>
                  <a:srgbClr val="9900FF"/>
                </a:solidFill>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9"/>
            <a:ext cx="1861185" cy="907941"/>
          </a:xfrm>
          <a:prstGeom prst="rect">
            <a:avLst/>
          </a:prstGeom>
          <a:ln w="28575">
            <a:solidFill>
              <a:srgbClr val="1154CC"/>
            </a:solidFill>
          </a:ln>
        </p:spPr>
        <p:txBody>
          <a:bodyPr vert="horz" wrap="square" lIns="0" tIns="76200" rIns="0" bIns="0" rtlCol="0">
            <a:spAutoFit/>
          </a:bodyPr>
          <a:lstStyle/>
          <a:p>
            <a:pPr marL="90805" marR="767715">
              <a:spcBef>
                <a:spcPts val="600"/>
              </a:spcBef>
            </a:pPr>
            <a:r>
              <a:rPr spc="-10" dirty="0">
                <a:latin typeface="Calibri"/>
                <a:cs typeface="Calibri"/>
              </a:rPr>
              <a:t>Super1 </a:t>
            </a:r>
            <a:r>
              <a:rPr spc="-20" dirty="0">
                <a:latin typeface="Calibri"/>
                <a:cs typeface="Calibri"/>
              </a:rPr>
              <a:t>Password1 </a:t>
            </a:r>
            <a:r>
              <a:rPr spc="-10" dirty="0">
                <a:solidFill>
                  <a:srgbClr val="9900FF"/>
                </a:solidFill>
                <a:latin typeface="Calibri"/>
                <a:cs typeface="Calibri"/>
              </a:rPr>
              <a:t>Chicago1</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2633695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65</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solidFill>
                  <a:srgbClr val="9900FF"/>
                </a:solidFill>
                <a:latin typeface="Calibri"/>
                <a:cs typeface="Calibri"/>
              </a:rPr>
              <a:t>Super </a:t>
            </a:r>
            <a:r>
              <a:rPr spc="-25" dirty="0">
                <a:solidFill>
                  <a:srgbClr val="9900FF"/>
                </a:solidFill>
                <a:latin typeface="Calibri"/>
                <a:cs typeface="Calibri"/>
              </a:rPr>
              <a:t>Password </a:t>
            </a:r>
            <a:r>
              <a:rPr spc="-10" dirty="0">
                <a:solidFill>
                  <a:srgbClr val="9900FF"/>
                </a:solidFill>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latin typeface="Calibri"/>
                <a:cs typeface="Calibri"/>
              </a:rPr>
              <a:t>Append</a:t>
            </a:r>
            <a:r>
              <a:rPr spc="5" dirty="0">
                <a:latin typeface="Calibri"/>
                <a:cs typeface="Calibri"/>
              </a:rPr>
              <a:t> </a:t>
            </a:r>
            <a:r>
              <a:rPr spc="-25" dirty="0">
                <a:latin typeface="Calibri"/>
                <a:cs typeface="Calibri"/>
              </a:rPr>
              <a:t>“1”</a:t>
            </a:r>
            <a:endParaRPr>
              <a:latin typeface="Calibri"/>
              <a:cs typeface="Calibri"/>
            </a:endParaRPr>
          </a:p>
          <a:p>
            <a:pPr marL="548640" indent="-343535">
              <a:buAutoNum type="arabicPeriod"/>
              <a:tabLst>
                <a:tab pos="548640" algn="l"/>
                <a:tab pos="549275" algn="l"/>
              </a:tabLst>
            </a:pPr>
            <a:r>
              <a:rPr dirty="0">
                <a:solidFill>
                  <a:srgbClr val="9900FF"/>
                </a:solidFill>
                <a:latin typeface="Calibri"/>
                <a:cs typeface="Calibri"/>
              </a:rPr>
              <a:t>Replace</a:t>
            </a:r>
            <a:r>
              <a:rPr spc="-15" dirty="0">
                <a:solidFill>
                  <a:srgbClr val="9900FF"/>
                </a:solidFill>
                <a:latin typeface="Calibri"/>
                <a:cs typeface="Calibri"/>
              </a:rPr>
              <a:t> </a:t>
            </a:r>
            <a:r>
              <a:rPr dirty="0">
                <a:solidFill>
                  <a:srgbClr val="9900FF"/>
                </a:solidFill>
                <a:latin typeface="Calibri"/>
                <a:cs typeface="Calibri"/>
              </a:rPr>
              <a:t>“a”</a:t>
            </a:r>
            <a:r>
              <a:rPr spc="-25" dirty="0">
                <a:solidFill>
                  <a:srgbClr val="9900FF"/>
                </a:solidFill>
                <a:latin typeface="Calibri"/>
                <a:cs typeface="Calibri"/>
              </a:rPr>
              <a:t> </a:t>
            </a:r>
            <a:r>
              <a:rPr dirty="0">
                <a:solidFill>
                  <a:srgbClr val="9900FF"/>
                </a:solidFill>
                <a:latin typeface="Calibri"/>
                <a:cs typeface="Calibri"/>
              </a:rPr>
              <a:t>→</a:t>
            </a:r>
            <a:r>
              <a:rPr spc="-40" dirty="0">
                <a:solidFill>
                  <a:srgbClr val="9900FF"/>
                </a:solidFill>
                <a:latin typeface="Calibri"/>
                <a:cs typeface="Calibri"/>
              </a:rPr>
              <a:t> </a:t>
            </a:r>
            <a:r>
              <a:rPr spc="-25" dirty="0">
                <a:solidFill>
                  <a:srgbClr val="9900FF"/>
                </a:solidFill>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8"/>
            <a:ext cx="1861185" cy="1738938"/>
          </a:xfrm>
          <a:prstGeom prst="rect">
            <a:avLst/>
          </a:prstGeom>
          <a:ln w="28575">
            <a:solidFill>
              <a:srgbClr val="1154CC"/>
            </a:solidFill>
          </a:ln>
        </p:spPr>
        <p:txBody>
          <a:bodyPr vert="horz" wrap="square" lIns="0" tIns="76200" rIns="0" bIns="0" rtlCol="0">
            <a:spAutoFit/>
          </a:bodyPr>
          <a:lstStyle/>
          <a:p>
            <a:pPr marL="90805" marR="767715">
              <a:spcBef>
                <a:spcPts val="600"/>
              </a:spcBef>
            </a:pPr>
            <a:r>
              <a:rPr spc="-10" dirty="0">
                <a:latin typeface="Calibri"/>
                <a:cs typeface="Calibri"/>
              </a:rPr>
              <a:t>Super1 </a:t>
            </a:r>
            <a:r>
              <a:rPr spc="-20" dirty="0">
                <a:latin typeface="Calibri"/>
                <a:cs typeface="Calibri"/>
              </a:rPr>
              <a:t>Password1 </a:t>
            </a:r>
            <a:r>
              <a:rPr spc="-10" dirty="0">
                <a:latin typeface="Calibri"/>
                <a:cs typeface="Calibri"/>
              </a:rPr>
              <a:t>Chicago1 </a:t>
            </a:r>
            <a:r>
              <a:rPr spc="-10" dirty="0">
                <a:solidFill>
                  <a:srgbClr val="9900FF"/>
                </a:solidFill>
                <a:latin typeface="Calibri"/>
                <a:cs typeface="Calibri"/>
              </a:rPr>
              <a:t>Super P4ssword Chic4go</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2172540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66</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latin typeface="Calibri"/>
                <a:cs typeface="Calibri"/>
              </a:rPr>
              <a:t>Append</a:t>
            </a:r>
            <a:r>
              <a:rPr spc="5" dirty="0">
                <a:latin typeface="Calibri"/>
                <a:cs typeface="Calibri"/>
              </a:rPr>
              <a:t> </a:t>
            </a:r>
            <a:r>
              <a:rPr spc="-25" dirty="0">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9"/>
            <a:ext cx="1861185" cy="2654935"/>
          </a:xfrm>
          <a:prstGeom prst="rect">
            <a:avLst/>
          </a:prstGeom>
          <a:ln w="28575">
            <a:solidFill>
              <a:srgbClr val="1154CC"/>
            </a:solidFill>
          </a:ln>
        </p:spPr>
        <p:txBody>
          <a:bodyPr vert="horz" wrap="square" lIns="0" tIns="76200" rIns="0" bIns="0" rtlCol="0">
            <a:spAutoFit/>
          </a:bodyPr>
          <a:lstStyle/>
          <a:p>
            <a:pPr marL="90805" marR="767715">
              <a:spcBef>
                <a:spcPts val="600"/>
              </a:spcBef>
            </a:pPr>
            <a:r>
              <a:rPr spc="-10" dirty="0">
                <a:latin typeface="Calibri"/>
                <a:cs typeface="Calibri"/>
              </a:rPr>
              <a:t>Super1 </a:t>
            </a:r>
            <a:r>
              <a:rPr spc="-20" dirty="0">
                <a:latin typeface="Calibri"/>
                <a:cs typeface="Calibri"/>
              </a:rPr>
              <a:t>Password1 </a:t>
            </a:r>
            <a:r>
              <a:rPr spc="-10" dirty="0">
                <a:latin typeface="Calibri"/>
                <a:cs typeface="Calibri"/>
              </a:rPr>
              <a:t>Chicago1 Super P4ssword Chic4go super password chicago</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41379460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BC11B277-3F62-484B-BFBD-46F66BC562B6}"/>
              </a:ext>
            </a:extLst>
          </p:cNvPr>
          <p:cNvSpPr>
            <a:spLocks noGrp="1" noChangeArrowheads="1"/>
          </p:cNvSpPr>
          <p:nvPr>
            <p:ph type="title"/>
          </p:nvPr>
        </p:nvSpPr>
        <p:spPr>
          <a:xfrm>
            <a:off x="1654628" y="177798"/>
            <a:ext cx="8229600" cy="1143000"/>
          </a:xfrm>
        </p:spPr>
        <p:txBody>
          <a:bodyPr>
            <a:normAutofit fontScale="90000"/>
          </a:bodyPr>
          <a:lstStyle/>
          <a:p>
            <a:pPr algn="ctr" eaLnBrk="1" hangingPunct="1"/>
            <a:r>
              <a:rPr lang="en-US" altLang="en-US" sz="4000" dirty="0"/>
              <a:t>Password Cracking:</a:t>
            </a:r>
            <a:br>
              <a:rPr lang="en-US" altLang="en-US" sz="4000" dirty="0"/>
            </a:br>
            <a:r>
              <a:rPr lang="en-US" altLang="en-US" sz="4000" dirty="0"/>
              <a:t>Dictionary Attack &amp; Brute Force</a:t>
            </a:r>
          </a:p>
        </p:txBody>
      </p:sp>
      <p:graphicFrame>
        <p:nvGraphicFramePr>
          <p:cNvPr id="17608" name="Group 200">
            <a:extLst>
              <a:ext uri="{FF2B5EF4-FFF2-40B4-BE49-F238E27FC236}">
                <a16:creationId xmlns:a16="http://schemas.microsoft.com/office/drawing/2014/main" id="{72D8DCE8-5AFF-F24F-B825-B2AD568BFAF6}"/>
              </a:ext>
            </a:extLst>
          </p:cNvPr>
          <p:cNvGraphicFramePr>
            <a:graphicFrameLocks noGrp="1"/>
          </p:cNvGraphicFramePr>
          <p:nvPr>
            <p:ph idx="1"/>
          </p:nvPr>
        </p:nvGraphicFramePr>
        <p:xfrm>
          <a:off x="1981200" y="1600200"/>
          <a:ext cx="8229600" cy="5080002"/>
        </p:xfrm>
        <a:graphic>
          <a:graphicData uri="http://schemas.openxmlformats.org/drawingml/2006/table">
            <a:tbl>
              <a:tblPr/>
              <a:tblGrid>
                <a:gridCol w="3581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579110">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Pattern</a:t>
                      </a:r>
                      <a:endParaRPr kumimoji="0" lang="en-US" sz="1600" b="1"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Calculation</a:t>
                      </a:r>
                      <a:endParaRPr kumimoji="0" lang="en-US" sz="1600" b="1"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Result</a:t>
                      </a:r>
                      <a:endParaRPr kumimoji="0" lang="en-US" sz="1600" b="1"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Time to Guess</a:t>
                      </a:r>
                    </a:p>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(2.6x10</a:t>
                      </a:r>
                      <a:r>
                        <a:rPr kumimoji="0" lang="en-US" sz="1600" b="0" i="0" u="none" strike="noStrike" cap="none" normalizeH="0" baseline="30000">
                          <a:ln>
                            <a:noFill/>
                          </a:ln>
                          <a:solidFill>
                            <a:schemeClr val="tx1"/>
                          </a:solidFill>
                          <a:effectLst/>
                          <a:latin typeface="TimesNewRomanPS"/>
                          <a:cs typeface="Times New Roman" pitchFamily="18" charset="0"/>
                        </a:rPr>
                        <a:t>18</a:t>
                      </a:r>
                      <a:r>
                        <a:rPr kumimoji="0" lang="en-US" sz="1600" b="0" i="0" u="none" strike="noStrike" cap="none" normalizeH="0" baseline="0">
                          <a:ln>
                            <a:noFill/>
                          </a:ln>
                          <a:solidFill>
                            <a:schemeClr val="tx1"/>
                          </a:solidFill>
                          <a:effectLst/>
                          <a:latin typeface="Arial" pitchFamily="34" charset="0"/>
                        </a:rPr>
                        <a:t>/month)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0"/>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Personal Info: interests, relatives</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20</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Manual 5 minutes</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Social Engineering</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Manual 2 minutes </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American Dictionary</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80,000</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&lt; 1 second</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4 chars: lower case alpha</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26</a:t>
                      </a:r>
                      <a:r>
                        <a:rPr kumimoji="0" lang="en-US" sz="1600" b="0" i="0" u="none" strike="noStrike" cap="none" normalizeH="0" baseline="30000">
                          <a:ln>
                            <a:noFill/>
                          </a:ln>
                          <a:solidFill>
                            <a:schemeClr val="tx1"/>
                          </a:solidFill>
                          <a:effectLst/>
                          <a:latin typeface="TimesNewRomanPS"/>
                          <a:cs typeface="Times New Roman" pitchFamily="18" charset="0"/>
                        </a:rPr>
                        <a:t>4</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 lower case alpha</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26</a:t>
                      </a:r>
                      <a:r>
                        <a:rPr kumimoji="0" lang="en-US" sz="1600" b="0" i="0" u="none" strike="noStrike" cap="none" normalizeH="0" baseline="30000">
                          <a:ln>
                            <a:noFill/>
                          </a:ln>
                          <a:solidFill>
                            <a:schemeClr val="tx1"/>
                          </a:solidFill>
                          <a:effectLst/>
                          <a:latin typeface="TimesNewRomanPS"/>
                          <a:cs typeface="Times New Roman" pitchFamily="18" charset="0"/>
                        </a:rPr>
                        <a:t>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2x10</a:t>
                      </a:r>
                      <a:r>
                        <a:rPr kumimoji="0" lang="en-US" sz="1600" b="0" i="0" u="none" strike="noStrike" cap="none" normalizeH="0" baseline="30000">
                          <a:ln>
                            <a:noFill/>
                          </a:ln>
                          <a:solidFill>
                            <a:schemeClr val="tx1"/>
                          </a:solidFill>
                          <a:effectLst/>
                          <a:latin typeface="TimesNewRomanPS"/>
                          <a:cs typeface="Times New Roman" pitchFamily="18" charset="0"/>
                        </a:rPr>
                        <a:t>11</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a:ln>
                            <a:noFill/>
                          </a:ln>
                          <a:solidFill>
                            <a:schemeClr val="tx1"/>
                          </a:solidFill>
                          <a:effectLst/>
                          <a:latin typeface="TimesNewRomanPS"/>
                          <a:cs typeface="Times New Roman" pitchFamily="18" charset="0"/>
                        </a:rPr>
                        <a:t>52</a:t>
                      </a:r>
                      <a:r>
                        <a:rPr kumimoji="0" lang="en-US" sz="1600" b="0" i="0" u="none" strike="noStrike" cap="none" normalizeH="0" baseline="30000" dirty="0">
                          <a:ln>
                            <a:noFill/>
                          </a:ln>
                          <a:solidFill>
                            <a:schemeClr val="tx1"/>
                          </a:solidFill>
                          <a:effectLst/>
                          <a:latin typeface="TimesNewRomanPS"/>
                          <a:cs typeface="Times New Roman" pitchFamily="18" charset="0"/>
                        </a:rPr>
                        <a:t>8</a:t>
                      </a:r>
                      <a:endParaRPr kumimoji="0" lang="en-US" sz="1600" b="0" i="0" u="none" strike="noStrike" cap="none" normalizeH="0" baseline="0" dirty="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13</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62</a:t>
                      </a:r>
                      <a:r>
                        <a:rPr kumimoji="0" lang="en-US" sz="1600" b="0" i="0" u="none" strike="noStrike" cap="none" normalizeH="0" baseline="30000">
                          <a:ln>
                            <a:noFill/>
                          </a:ln>
                          <a:solidFill>
                            <a:schemeClr val="tx1"/>
                          </a:solidFill>
                          <a:effectLst/>
                          <a:latin typeface="TimesNewRomanPS"/>
                          <a:cs typeface="Times New Roman" pitchFamily="18" charset="0"/>
                        </a:rPr>
                        <a:t>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2x10</a:t>
                      </a:r>
                      <a:r>
                        <a:rPr kumimoji="0" lang="en-US" sz="1600" b="0" i="0" u="none" strike="noStrike" cap="none" normalizeH="0" baseline="30000">
                          <a:ln>
                            <a:noFill/>
                          </a:ln>
                          <a:solidFill>
                            <a:schemeClr val="tx1"/>
                          </a:solidFill>
                          <a:effectLst/>
                          <a:latin typeface="TimesNewRomanPS"/>
                          <a:cs typeface="Times New Roman" pitchFamily="18" charset="0"/>
                        </a:rPr>
                        <a:t>14</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3.4 min.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57149">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8 chars alphanumeric +10</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72</a:t>
                      </a:r>
                      <a:r>
                        <a:rPr kumimoji="0" lang="en-US" sz="1600" b="0" i="0" u="none" strike="noStrike" cap="none" normalizeH="0" baseline="30000">
                          <a:ln>
                            <a:noFill/>
                          </a:ln>
                          <a:solidFill>
                            <a:schemeClr val="tx1"/>
                          </a:solidFill>
                          <a:effectLst/>
                          <a:latin typeface="TimesNewRomanPS"/>
                          <a:cs typeface="Times New Roman" pitchFamily="18" charset="0"/>
                        </a:rPr>
                        <a:t>8</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7x10</a:t>
                      </a:r>
                      <a:r>
                        <a:rPr kumimoji="0" lang="en-US" sz="1600" b="0" i="0" u="none" strike="noStrike" cap="none" normalizeH="0" baseline="30000">
                          <a:ln>
                            <a:noFill/>
                          </a:ln>
                          <a:solidFill>
                            <a:schemeClr val="tx1"/>
                          </a:solidFill>
                          <a:effectLst/>
                          <a:latin typeface="TimesNewRomanPS"/>
                          <a:cs typeface="Times New Roman" pitchFamily="18" charset="0"/>
                        </a:rPr>
                        <a:t>14</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12 min.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3974">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all keyboard</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95</a:t>
                      </a:r>
                      <a:r>
                        <a:rPr kumimoji="0" lang="en-US" sz="1600" b="0" i="0" u="none" strike="noStrike" cap="none" normalizeH="0" baseline="30000">
                          <a:ln>
                            <a:noFill/>
                          </a:ln>
                          <a:solidFill>
                            <a:schemeClr val="tx1"/>
                          </a:solidFill>
                          <a:effectLst/>
                          <a:latin typeface="TimesNewRomanPS"/>
                          <a:cs typeface="Times New Roman" pitchFamily="18" charset="0"/>
                        </a:rPr>
                        <a:t>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7x10</a:t>
                      </a:r>
                      <a:r>
                        <a:rPr kumimoji="0" lang="en-US" sz="1600" b="0" i="0" u="none" strike="noStrike" cap="none" normalizeH="0" baseline="30000">
                          <a:ln>
                            <a:noFill/>
                          </a:ln>
                          <a:solidFill>
                            <a:schemeClr val="tx1"/>
                          </a:solidFill>
                          <a:effectLst/>
                          <a:latin typeface="TimesNewRomanPS"/>
                          <a:cs typeface="Times New Roman" pitchFamily="18" charset="0"/>
                        </a:rPr>
                        <a:t>15</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 hours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50799">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12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62</a:t>
                      </a:r>
                      <a:r>
                        <a:rPr kumimoji="0" lang="en-US" sz="1600" b="0" i="0" u="none" strike="noStrike" cap="none" normalizeH="0" baseline="30000">
                          <a:ln>
                            <a:noFill/>
                          </a:ln>
                          <a:solidFill>
                            <a:schemeClr val="tx1"/>
                          </a:solidFill>
                          <a:effectLst/>
                          <a:latin typeface="TimesNewRomanPS"/>
                          <a:cs typeface="Times New Roman" pitchFamily="18" charset="0"/>
                        </a:rPr>
                        <a:t>12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3x10</a:t>
                      </a:r>
                      <a:r>
                        <a:rPr kumimoji="0" lang="en-US" sz="1600" b="0" i="0" u="none" strike="noStrike" cap="none" normalizeH="0" baseline="30000">
                          <a:ln>
                            <a:noFill/>
                          </a:ln>
                          <a:solidFill>
                            <a:schemeClr val="tx1"/>
                          </a:solidFill>
                          <a:effectLst/>
                          <a:latin typeface="TimesNewRomanPS"/>
                          <a:cs typeface="Times New Roman" pitchFamily="18" charset="0"/>
                        </a:rPr>
                        <a:t>21</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96 years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2545">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12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 + 10</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72</a:t>
                      </a:r>
                      <a:r>
                        <a:rPr kumimoji="0" lang="en-US" sz="1600" b="0" i="0" u="none" strike="noStrike" cap="none" normalizeH="0" baseline="30000">
                          <a:ln>
                            <a:noFill/>
                          </a:ln>
                          <a:solidFill>
                            <a:schemeClr val="tx1"/>
                          </a:solidFill>
                          <a:effectLst/>
                          <a:latin typeface="TimesNewRomanPS"/>
                          <a:cs typeface="Times New Roman" pitchFamily="18" charset="0"/>
                        </a:rPr>
                        <a:t>12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2x10</a:t>
                      </a:r>
                      <a:r>
                        <a:rPr kumimoji="0" lang="en-US" sz="1600" b="0" i="0" u="none" strike="noStrike" cap="none" normalizeH="0" baseline="30000">
                          <a:ln>
                            <a:noFill/>
                          </a:ln>
                          <a:solidFill>
                            <a:schemeClr val="tx1"/>
                          </a:solidFill>
                          <a:effectLst/>
                          <a:latin typeface="TimesNewRomanPS"/>
                          <a:cs typeface="Times New Roman" pitchFamily="18" charset="0"/>
                        </a:rPr>
                        <a:t>22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500 years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55561">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12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all keyboard</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95</a:t>
                      </a:r>
                      <a:r>
                        <a:rPr kumimoji="0" lang="en-US" sz="1600" b="0" i="0" u="none" strike="noStrike" cap="none" normalizeH="0" baseline="30000">
                          <a:ln>
                            <a:noFill/>
                          </a:ln>
                          <a:solidFill>
                            <a:schemeClr val="tx1"/>
                          </a:solidFill>
                          <a:effectLst/>
                          <a:latin typeface="TimesNewRomanPS"/>
                          <a:cs typeface="Times New Roman" pitchFamily="18" charset="0"/>
                        </a:rPr>
                        <a:t>12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23</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53974">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16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62</a:t>
                      </a:r>
                      <a:r>
                        <a:rPr kumimoji="0" lang="en-US" sz="1600" b="0" i="0" u="none" strike="noStrike" cap="none" normalizeH="0" baseline="30000">
                          <a:ln>
                            <a:noFill/>
                          </a:ln>
                          <a:solidFill>
                            <a:schemeClr val="tx1"/>
                          </a:solidFill>
                          <a:effectLst/>
                          <a:latin typeface="TimesNewRomanPS"/>
                          <a:cs typeface="Times New Roman" pitchFamily="18" charset="0"/>
                        </a:rPr>
                        <a:t>16</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28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374825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51130">
              <a:lnSpc>
                <a:spcPct val="100000"/>
              </a:lnSpc>
              <a:spcBef>
                <a:spcPts val="95"/>
              </a:spcBef>
            </a:pPr>
            <a:r>
              <a:rPr dirty="0"/>
              <a:t>Neural</a:t>
            </a:r>
            <a:r>
              <a:rPr spc="-105" dirty="0"/>
              <a:t> </a:t>
            </a:r>
            <a:r>
              <a:rPr dirty="0"/>
              <a:t>Networks</a:t>
            </a:r>
            <a:r>
              <a:rPr spc="-95" dirty="0"/>
              <a:t> </a:t>
            </a:r>
            <a:r>
              <a:rPr dirty="0"/>
              <a:t>For</a:t>
            </a:r>
            <a:r>
              <a:rPr spc="-114" dirty="0"/>
              <a:t> </a:t>
            </a:r>
            <a:r>
              <a:rPr spc="-10" dirty="0"/>
              <a:t>Passwords</a:t>
            </a:r>
          </a:p>
        </p:txBody>
      </p:sp>
      <p:sp>
        <p:nvSpPr>
          <p:cNvPr id="3" name="object 3"/>
          <p:cNvSpPr txBox="1"/>
          <p:nvPr/>
        </p:nvSpPr>
        <p:spPr>
          <a:xfrm>
            <a:off x="1929485" y="5725159"/>
            <a:ext cx="7779384" cy="848360"/>
          </a:xfrm>
          <a:prstGeom prst="rect">
            <a:avLst/>
          </a:prstGeom>
        </p:spPr>
        <p:txBody>
          <a:bodyPr vert="horz" wrap="square" lIns="0" tIns="12700" rIns="0" bIns="0" rtlCol="0">
            <a:spAutoFit/>
          </a:bodyPr>
          <a:lstStyle/>
          <a:p>
            <a:pPr marL="12700" marR="5080">
              <a:spcBef>
                <a:spcPts val="100"/>
              </a:spcBef>
            </a:pPr>
            <a:r>
              <a:rPr dirty="0">
                <a:solidFill>
                  <a:srgbClr val="7E7E7E"/>
                </a:solidFill>
                <a:latin typeface="Calibri"/>
                <a:cs typeface="Calibri"/>
              </a:rPr>
              <a:t>William</a:t>
            </a:r>
            <a:r>
              <a:rPr spc="-30" dirty="0">
                <a:solidFill>
                  <a:srgbClr val="7E7E7E"/>
                </a:solidFill>
                <a:latin typeface="Calibri"/>
                <a:cs typeface="Calibri"/>
              </a:rPr>
              <a:t> </a:t>
            </a:r>
            <a:r>
              <a:rPr spc="-10" dirty="0">
                <a:solidFill>
                  <a:srgbClr val="7E7E7E"/>
                </a:solidFill>
                <a:latin typeface="Calibri"/>
                <a:cs typeface="Calibri"/>
              </a:rPr>
              <a:t>Melicher, </a:t>
            </a:r>
            <a:r>
              <a:rPr dirty="0">
                <a:solidFill>
                  <a:srgbClr val="7E7E7E"/>
                </a:solidFill>
                <a:latin typeface="Calibri"/>
                <a:cs typeface="Calibri"/>
              </a:rPr>
              <a:t>Blase</a:t>
            </a:r>
            <a:r>
              <a:rPr spc="-45" dirty="0">
                <a:solidFill>
                  <a:srgbClr val="7E7E7E"/>
                </a:solidFill>
                <a:latin typeface="Calibri"/>
                <a:cs typeface="Calibri"/>
              </a:rPr>
              <a:t> </a:t>
            </a:r>
            <a:r>
              <a:rPr spc="-35" dirty="0">
                <a:solidFill>
                  <a:srgbClr val="7E7E7E"/>
                </a:solidFill>
                <a:latin typeface="Calibri"/>
                <a:cs typeface="Calibri"/>
              </a:rPr>
              <a:t>Ur, </a:t>
            </a:r>
            <a:r>
              <a:rPr dirty="0">
                <a:solidFill>
                  <a:srgbClr val="7E7E7E"/>
                </a:solidFill>
                <a:latin typeface="Calibri"/>
                <a:cs typeface="Calibri"/>
              </a:rPr>
              <a:t>Sean</a:t>
            </a:r>
            <a:r>
              <a:rPr spc="-40" dirty="0">
                <a:solidFill>
                  <a:srgbClr val="7E7E7E"/>
                </a:solidFill>
                <a:latin typeface="Calibri"/>
                <a:cs typeface="Calibri"/>
              </a:rPr>
              <a:t> </a:t>
            </a:r>
            <a:r>
              <a:rPr dirty="0">
                <a:solidFill>
                  <a:srgbClr val="7E7E7E"/>
                </a:solidFill>
                <a:latin typeface="Calibri"/>
                <a:cs typeface="Calibri"/>
              </a:rPr>
              <a:t>M.</a:t>
            </a:r>
            <a:r>
              <a:rPr spc="-30" dirty="0">
                <a:solidFill>
                  <a:srgbClr val="7E7E7E"/>
                </a:solidFill>
                <a:latin typeface="Calibri"/>
                <a:cs typeface="Calibri"/>
              </a:rPr>
              <a:t> </a:t>
            </a:r>
            <a:r>
              <a:rPr dirty="0">
                <a:solidFill>
                  <a:srgbClr val="7E7E7E"/>
                </a:solidFill>
                <a:latin typeface="Calibri"/>
                <a:cs typeface="Calibri"/>
              </a:rPr>
              <a:t>Segreti,</a:t>
            </a:r>
            <a:r>
              <a:rPr spc="-35" dirty="0">
                <a:solidFill>
                  <a:srgbClr val="7E7E7E"/>
                </a:solidFill>
                <a:latin typeface="Calibri"/>
                <a:cs typeface="Calibri"/>
              </a:rPr>
              <a:t> </a:t>
            </a:r>
            <a:r>
              <a:rPr dirty="0">
                <a:solidFill>
                  <a:srgbClr val="7E7E7E"/>
                </a:solidFill>
                <a:latin typeface="Calibri"/>
                <a:cs typeface="Calibri"/>
              </a:rPr>
              <a:t>Saranga</a:t>
            </a:r>
            <a:r>
              <a:rPr spc="-40" dirty="0">
                <a:solidFill>
                  <a:srgbClr val="7E7E7E"/>
                </a:solidFill>
                <a:latin typeface="Calibri"/>
                <a:cs typeface="Calibri"/>
              </a:rPr>
              <a:t> </a:t>
            </a:r>
            <a:r>
              <a:rPr dirty="0">
                <a:solidFill>
                  <a:srgbClr val="7E7E7E"/>
                </a:solidFill>
                <a:latin typeface="Calibri"/>
                <a:cs typeface="Calibri"/>
              </a:rPr>
              <a:t>Komanduri,</a:t>
            </a:r>
            <a:r>
              <a:rPr spc="-25" dirty="0">
                <a:solidFill>
                  <a:srgbClr val="7E7E7E"/>
                </a:solidFill>
                <a:latin typeface="Calibri"/>
                <a:cs typeface="Calibri"/>
              </a:rPr>
              <a:t> </a:t>
            </a:r>
            <a:r>
              <a:rPr dirty="0">
                <a:solidFill>
                  <a:srgbClr val="7E7E7E"/>
                </a:solidFill>
                <a:latin typeface="Calibri"/>
                <a:cs typeface="Calibri"/>
              </a:rPr>
              <a:t>Lujo</a:t>
            </a:r>
            <a:r>
              <a:rPr spc="-25" dirty="0">
                <a:solidFill>
                  <a:srgbClr val="7E7E7E"/>
                </a:solidFill>
                <a:latin typeface="Calibri"/>
                <a:cs typeface="Calibri"/>
              </a:rPr>
              <a:t> </a:t>
            </a:r>
            <a:r>
              <a:rPr spc="-20" dirty="0">
                <a:solidFill>
                  <a:srgbClr val="7E7E7E"/>
                </a:solidFill>
                <a:latin typeface="Calibri"/>
                <a:cs typeface="Calibri"/>
              </a:rPr>
              <a:t>Bauer,</a:t>
            </a:r>
            <a:r>
              <a:rPr spc="-40" dirty="0">
                <a:solidFill>
                  <a:srgbClr val="7E7E7E"/>
                </a:solidFill>
                <a:latin typeface="Calibri"/>
                <a:cs typeface="Calibri"/>
              </a:rPr>
              <a:t> </a:t>
            </a:r>
            <a:r>
              <a:rPr spc="-10" dirty="0">
                <a:solidFill>
                  <a:srgbClr val="7E7E7E"/>
                </a:solidFill>
                <a:latin typeface="Calibri"/>
                <a:cs typeface="Calibri"/>
              </a:rPr>
              <a:t>Nicolas </a:t>
            </a:r>
            <a:r>
              <a:rPr dirty="0">
                <a:solidFill>
                  <a:srgbClr val="7E7E7E"/>
                </a:solidFill>
                <a:latin typeface="Calibri"/>
                <a:cs typeface="Calibri"/>
              </a:rPr>
              <a:t>Christin,</a:t>
            </a:r>
            <a:r>
              <a:rPr spc="-40" dirty="0">
                <a:solidFill>
                  <a:srgbClr val="7E7E7E"/>
                </a:solidFill>
                <a:latin typeface="Calibri"/>
                <a:cs typeface="Calibri"/>
              </a:rPr>
              <a:t> </a:t>
            </a:r>
            <a:r>
              <a:rPr dirty="0">
                <a:solidFill>
                  <a:srgbClr val="7E7E7E"/>
                </a:solidFill>
                <a:latin typeface="Calibri"/>
                <a:cs typeface="Calibri"/>
              </a:rPr>
              <a:t>Lorrie</a:t>
            </a:r>
            <a:r>
              <a:rPr spc="-20" dirty="0">
                <a:solidFill>
                  <a:srgbClr val="7E7E7E"/>
                </a:solidFill>
                <a:latin typeface="Calibri"/>
                <a:cs typeface="Calibri"/>
              </a:rPr>
              <a:t> </a:t>
            </a:r>
            <a:r>
              <a:rPr dirty="0">
                <a:solidFill>
                  <a:srgbClr val="7E7E7E"/>
                </a:solidFill>
                <a:latin typeface="Calibri"/>
                <a:cs typeface="Calibri"/>
              </a:rPr>
              <a:t>Faith</a:t>
            </a:r>
            <a:r>
              <a:rPr spc="-50" dirty="0">
                <a:solidFill>
                  <a:srgbClr val="7E7E7E"/>
                </a:solidFill>
                <a:latin typeface="Calibri"/>
                <a:cs typeface="Calibri"/>
              </a:rPr>
              <a:t> </a:t>
            </a:r>
            <a:r>
              <a:rPr spc="-25" dirty="0">
                <a:solidFill>
                  <a:srgbClr val="7E7E7E"/>
                </a:solidFill>
                <a:latin typeface="Calibri"/>
                <a:cs typeface="Calibri"/>
              </a:rPr>
              <a:t>Cranor.</a:t>
            </a:r>
            <a:r>
              <a:rPr spc="-45" dirty="0">
                <a:solidFill>
                  <a:srgbClr val="7E7E7E"/>
                </a:solidFill>
                <a:latin typeface="Calibri"/>
                <a:cs typeface="Calibri"/>
              </a:rPr>
              <a:t> </a:t>
            </a:r>
            <a:r>
              <a:rPr dirty="0">
                <a:solidFill>
                  <a:srgbClr val="7E7E7E"/>
                </a:solidFill>
                <a:latin typeface="Calibri"/>
                <a:cs typeface="Calibri"/>
              </a:rPr>
              <a:t>Fast,</a:t>
            </a:r>
            <a:r>
              <a:rPr spc="-55" dirty="0">
                <a:solidFill>
                  <a:srgbClr val="7E7E7E"/>
                </a:solidFill>
                <a:latin typeface="Calibri"/>
                <a:cs typeface="Calibri"/>
              </a:rPr>
              <a:t> </a:t>
            </a:r>
            <a:r>
              <a:rPr dirty="0">
                <a:solidFill>
                  <a:srgbClr val="7E7E7E"/>
                </a:solidFill>
                <a:latin typeface="Calibri"/>
                <a:cs typeface="Calibri"/>
              </a:rPr>
              <a:t>Lean,</a:t>
            </a:r>
            <a:r>
              <a:rPr spc="-30" dirty="0">
                <a:solidFill>
                  <a:srgbClr val="7E7E7E"/>
                </a:solidFill>
                <a:latin typeface="Calibri"/>
                <a:cs typeface="Calibri"/>
              </a:rPr>
              <a:t> </a:t>
            </a:r>
            <a:r>
              <a:rPr dirty="0">
                <a:solidFill>
                  <a:srgbClr val="7E7E7E"/>
                </a:solidFill>
                <a:latin typeface="Calibri"/>
                <a:cs typeface="Calibri"/>
              </a:rPr>
              <a:t>and</a:t>
            </a:r>
            <a:r>
              <a:rPr spc="-30" dirty="0">
                <a:solidFill>
                  <a:srgbClr val="7E7E7E"/>
                </a:solidFill>
                <a:latin typeface="Calibri"/>
                <a:cs typeface="Calibri"/>
              </a:rPr>
              <a:t> </a:t>
            </a:r>
            <a:r>
              <a:rPr dirty="0">
                <a:solidFill>
                  <a:srgbClr val="7E7E7E"/>
                </a:solidFill>
                <a:latin typeface="Calibri"/>
                <a:cs typeface="Calibri"/>
              </a:rPr>
              <a:t>Accurate:</a:t>
            </a:r>
            <a:r>
              <a:rPr spc="-30" dirty="0">
                <a:solidFill>
                  <a:srgbClr val="7E7E7E"/>
                </a:solidFill>
                <a:latin typeface="Calibri"/>
                <a:cs typeface="Calibri"/>
              </a:rPr>
              <a:t> </a:t>
            </a:r>
            <a:r>
              <a:rPr dirty="0">
                <a:solidFill>
                  <a:srgbClr val="7E7E7E"/>
                </a:solidFill>
                <a:latin typeface="Calibri"/>
                <a:cs typeface="Calibri"/>
              </a:rPr>
              <a:t>Modeling</a:t>
            </a:r>
            <a:r>
              <a:rPr spc="-20" dirty="0">
                <a:solidFill>
                  <a:srgbClr val="7E7E7E"/>
                </a:solidFill>
                <a:latin typeface="Calibri"/>
                <a:cs typeface="Calibri"/>
              </a:rPr>
              <a:t> </a:t>
            </a:r>
            <a:r>
              <a:rPr spc="-10" dirty="0">
                <a:solidFill>
                  <a:srgbClr val="7E7E7E"/>
                </a:solidFill>
                <a:latin typeface="Calibri"/>
                <a:cs typeface="Calibri"/>
              </a:rPr>
              <a:t>Password </a:t>
            </a:r>
            <a:r>
              <a:rPr dirty="0">
                <a:solidFill>
                  <a:srgbClr val="7E7E7E"/>
                </a:solidFill>
                <a:latin typeface="Calibri"/>
                <a:cs typeface="Calibri"/>
              </a:rPr>
              <a:t>Guessability</a:t>
            </a:r>
            <a:r>
              <a:rPr spc="-25" dirty="0">
                <a:solidFill>
                  <a:srgbClr val="7E7E7E"/>
                </a:solidFill>
                <a:latin typeface="Calibri"/>
                <a:cs typeface="Calibri"/>
              </a:rPr>
              <a:t> </a:t>
            </a:r>
            <a:r>
              <a:rPr dirty="0">
                <a:solidFill>
                  <a:srgbClr val="7E7E7E"/>
                </a:solidFill>
                <a:latin typeface="Calibri"/>
                <a:cs typeface="Calibri"/>
              </a:rPr>
              <a:t>Using</a:t>
            </a:r>
            <a:r>
              <a:rPr spc="-30" dirty="0">
                <a:solidFill>
                  <a:srgbClr val="7E7E7E"/>
                </a:solidFill>
                <a:latin typeface="Calibri"/>
                <a:cs typeface="Calibri"/>
              </a:rPr>
              <a:t> </a:t>
            </a:r>
            <a:r>
              <a:rPr dirty="0">
                <a:solidFill>
                  <a:srgbClr val="7E7E7E"/>
                </a:solidFill>
                <a:latin typeface="Calibri"/>
                <a:cs typeface="Calibri"/>
              </a:rPr>
              <a:t>Neural</a:t>
            </a:r>
            <a:r>
              <a:rPr spc="-35" dirty="0">
                <a:solidFill>
                  <a:srgbClr val="7E7E7E"/>
                </a:solidFill>
                <a:latin typeface="Calibri"/>
                <a:cs typeface="Calibri"/>
              </a:rPr>
              <a:t> </a:t>
            </a:r>
            <a:r>
              <a:rPr dirty="0">
                <a:solidFill>
                  <a:srgbClr val="7E7E7E"/>
                </a:solidFill>
                <a:latin typeface="Calibri"/>
                <a:cs typeface="Calibri"/>
              </a:rPr>
              <a:t>Networks.</a:t>
            </a:r>
            <a:r>
              <a:rPr spc="-35" dirty="0">
                <a:solidFill>
                  <a:srgbClr val="7E7E7E"/>
                </a:solidFill>
                <a:latin typeface="Calibri"/>
                <a:cs typeface="Calibri"/>
              </a:rPr>
              <a:t> </a:t>
            </a:r>
            <a:r>
              <a:rPr dirty="0">
                <a:solidFill>
                  <a:srgbClr val="7E7E7E"/>
                </a:solidFill>
                <a:latin typeface="Calibri"/>
                <a:cs typeface="Calibri"/>
              </a:rPr>
              <a:t>In</a:t>
            </a:r>
            <a:r>
              <a:rPr spc="-10" dirty="0">
                <a:solidFill>
                  <a:srgbClr val="7E7E7E"/>
                </a:solidFill>
                <a:latin typeface="Calibri"/>
                <a:cs typeface="Calibri"/>
              </a:rPr>
              <a:t> </a:t>
            </a:r>
            <a:r>
              <a:rPr i="1" dirty="0">
                <a:solidFill>
                  <a:srgbClr val="7E7E7E"/>
                </a:solidFill>
                <a:latin typeface="Calibri"/>
                <a:cs typeface="Calibri"/>
              </a:rPr>
              <a:t>Proc.</a:t>
            </a:r>
            <a:r>
              <a:rPr i="1" spc="-20" dirty="0">
                <a:solidFill>
                  <a:srgbClr val="7E7E7E"/>
                </a:solidFill>
                <a:latin typeface="Calibri"/>
                <a:cs typeface="Calibri"/>
              </a:rPr>
              <a:t> </a:t>
            </a:r>
            <a:r>
              <a:rPr i="1" dirty="0">
                <a:solidFill>
                  <a:srgbClr val="7E7E7E"/>
                </a:solidFill>
                <a:latin typeface="Calibri"/>
                <a:cs typeface="Calibri"/>
              </a:rPr>
              <a:t>USENIX</a:t>
            </a:r>
            <a:r>
              <a:rPr i="1" spc="-40" dirty="0">
                <a:solidFill>
                  <a:srgbClr val="7E7E7E"/>
                </a:solidFill>
                <a:latin typeface="Calibri"/>
                <a:cs typeface="Calibri"/>
              </a:rPr>
              <a:t> </a:t>
            </a:r>
            <a:r>
              <a:rPr i="1" dirty="0">
                <a:solidFill>
                  <a:srgbClr val="7E7E7E"/>
                </a:solidFill>
                <a:latin typeface="Calibri"/>
                <a:cs typeface="Calibri"/>
              </a:rPr>
              <a:t>Security</a:t>
            </a:r>
            <a:r>
              <a:rPr i="1" spc="-25" dirty="0">
                <a:solidFill>
                  <a:srgbClr val="7E7E7E"/>
                </a:solidFill>
                <a:latin typeface="Calibri"/>
                <a:cs typeface="Calibri"/>
              </a:rPr>
              <a:t> </a:t>
            </a:r>
            <a:r>
              <a:rPr i="1" dirty="0">
                <a:solidFill>
                  <a:srgbClr val="7E7E7E"/>
                </a:solidFill>
                <a:latin typeface="Calibri"/>
                <a:cs typeface="Calibri"/>
              </a:rPr>
              <a:t>Symposium</a:t>
            </a:r>
            <a:r>
              <a:rPr dirty="0">
                <a:solidFill>
                  <a:srgbClr val="7E7E7E"/>
                </a:solidFill>
                <a:latin typeface="Calibri"/>
                <a:cs typeface="Calibri"/>
              </a:rPr>
              <a:t>,</a:t>
            </a:r>
            <a:r>
              <a:rPr spc="-20" dirty="0">
                <a:solidFill>
                  <a:srgbClr val="7E7E7E"/>
                </a:solidFill>
                <a:latin typeface="Calibri"/>
                <a:cs typeface="Calibri"/>
              </a:rPr>
              <a:t> </a:t>
            </a:r>
            <a:r>
              <a:rPr spc="-10" dirty="0">
                <a:solidFill>
                  <a:srgbClr val="7E7E7E"/>
                </a:solidFill>
                <a:latin typeface="Calibri"/>
                <a:cs typeface="Calibri"/>
              </a:rPr>
              <a:t>2016.</a:t>
            </a:r>
            <a:endParaRPr>
              <a:latin typeface="Calibri"/>
              <a:cs typeface="Calibri"/>
            </a:endParaRPr>
          </a:p>
        </p:txBody>
      </p:sp>
      <p:grpSp>
        <p:nvGrpSpPr>
          <p:cNvPr id="4" name="object 4"/>
          <p:cNvGrpSpPr/>
          <p:nvPr/>
        </p:nvGrpSpPr>
        <p:grpSpPr>
          <a:xfrm>
            <a:off x="2221991" y="1562101"/>
            <a:ext cx="7748270" cy="3624579"/>
            <a:chOff x="697991" y="1562100"/>
            <a:chExt cx="7748270" cy="3624579"/>
          </a:xfrm>
        </p:grpSpPr>
        <p:pic>
          <p:nvPicPr>
            <p:cNvPr id="5" name="object 5"/>
            <p:cNvPicPr/>
            <p:nvPr/>
          </p:nvPicPr>
          <p:blipFill>
            <a:blip r:embed="rId2" cstate="print"/>
            <a:stretch>
              <a:fillRect/>
            </a:stretch>
          </p:blipFill>
          <p:spPr>
            <a:xfrm>
              <a:off x="736091" y="1862173"/>
              <a:ext cx="7671816" cy="3031409"/>
            </a:xfrm>
            <a:prstGeom prst="rect">
              <a:avLst/>
            </a:prstGeom>
          </p:spPr>
        </p:pic>
        <p:sp>
          <p:nvSpPr>
            <p:cNvPr id="6" name="object 6"/>
            <p:cNvSpPr/>
            <p:nvPr/>
          </p:nvSpPr>
          <p:spPr>
            <a:xfrm>
              <a:off x="717041" y="1581150"/>
              <a:ext cx="7710170" cy="3586479"/>
            </a:xfrm>
            <a:custGeom>
              <a:avLst/>
              <a:gdLst/>
              <a:ahLst/>
              <a:cxnLst/>
              <a:rect l="l" t="t" r="r" b="b"/>
              <a:pathLst>
                <a:path w="7710170" h="3586479">
                  <a:moveTo>
                    <a:pt x="0" y="3585972"/>
                  </a:moveTo>
                  <a:lnTo>
                    <a:pt x="7709916" y="3585972"/>
                  </a:lnTo>
                  <a:lnTo>
                    <a:pt x="7709916" y="0"/>
                  </a:lnTo>
                  <a:lnTo>
                    <a:pt x="0" y="0"/>
                  </a:lnTo>
                  <a:lnTo>
                    <a:pt x="0" y="3585972"/>
                  </a:lnTo>
                  <a:close/>
                </a:path>
              </a:pathLst>
            </a:custGeom>
            <a:ln w="38100">
              <a:solidFill>
                <a:srgbClr val="001F5F"/>
              </a:solidFill>
            </a:ln>
          </p:spPr>
          <p:txBody>
            <a:bodyPr wrap="square" lIns="0" tIns="0" rIns="0" bIns="0" rtlCol="0"/>
            <a:lstStyle/>
            <a:p>
              <a:endParaRPr/>
            </a:p>
          </p:txBody>
        </p:sp>
      </p:grpSp>
      <p:sp>
        <p:nvSpPr>
          <p:cNvPr id="7" name="object 7"/>
          <p:cNvSpPr txBox="1"/>
          <p:nvPr/>
        </p:nvSpPr>
        <p:spPr>
          <a:xfrm>
            <a:off x="9902443" y="6392976"/>
            <a:ext cx="229870" cy="258404"/>
          </a:xfrm>
          <a:prstGeom prst="rect">
            <a:avLst/>
          </a:prstGeom>
        </p:spPr>
        <p:txBody>
          <a:bodyPr vert="horz" wrap="square" lIns="0" tIns="12065" rIns="0" bIns="0" rtlCol="0">
            <a:spAutoFit/>
          </a:bodyPr>
          <a:lstStyle/>
          <a:p>
            <a:pPr marL="12700">
              <a:spcBef>
                <a:spcPts val="95"/>
              </a:spcBef>
            </a:pPr>
            <a:r>
              <a:rPr sz="1600" spc="-25" dirty="0">
                <a:solidFill>
                  <a:srgbClr val="888888"/>
                </a:solidFill>
                <a:latin typeface="Calibri"/>
                <a:cs typeface="Calibri"/>
              </a:rPr>
              <a:t>60</a:t>
            </a:r>
            <a:endParaRPr sz="16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3289" y="90345"/>
            <a:ext cx="8504916"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t>Applications of</a:t>
            </a:r>
            <a:r>
              <a:rPr sz="4800" spc="-90" dirty="0"/>
              <a:t> </a:t>
            </a:r>
            <a:r>
              <a:rPr sz="4800" spc="-5" dirty="0"/>
              <a:t>Hash</a:t>
            </a:r>
            <a:r>
              <a:rPr lang="en-US" sz="4800" spc="-5" dirty="0"/>
              <a:t>: Verification</a:t>
            </a:r>
            <a:endParaRPr sz="4800" dirty="0"/>
          </a:p>
        </p:txBody>
      </p:sp>
      <p:sp>
        <p:nvSpPr>
          <p:cNvPr id="3" name="object 3"/>
          <p:cNvSpPr/>
          <p:nvPr/>
        </p:nvSpPr>
        <p:spPr>
          <a:xfrm>
            <a:off x="3110230" y="1558289"/>
            <a:ext cx="1385570" cy="393700"/>
          </a:xfrm>
          <a:custGeom>
            <a:avLst/>
            <a:gdLst/>
            <a:ahLst/>
            <a:cxnLst/>
            <a:rect l="l" t="t" r="r" b="b"/>
            <a:pathLst>
              <a:path w="1385570" h="393700">
                <a:moveTo>
                  <a:pt x="1320800" y="0"/>
                </a:moveTo>
                <a:lnTo>
                  <a:pt x="64769" y="0"/>
                </a:lnTo>
                <a:lnTo>
                  <a:pt x="40719" y="5675"/>
                </a:lnTo>
                <a:lnTo>
                  <a:pt x="20002" y="20637"/>
                </a:lnTo>
                <a:lnTo>
                  <a:pt x="5476" y="41790"/>
                </a:lnTo>
                <a:lnTo>
                  <a:pt x="0" y="66039"/>
                </a:lnTo>
                <a:lnTo>
                  <a:pt x="0" y="327660"/>
                </a:lnTo>
                <a:lnTo>
                  <a:pt x="5476" y="351909"/>
                </a:lnTo>
                <a:lnTo>
                  <a:pt x="20002" y="373062"/>
                </a:lnTo>
                <a:lnTo>
                  <a:pt x="40719" y="388024"/>
                </a:lnTo>
                <a:lnTo>
                  <a:pt x="64769" y="393700"/>
                </a:lnTo>
                <a:lnTo>
                  <a:pt x="1320800" y="393700"/>
                </a:lnTo>
                <a:lnTo>
                  <a:pt x="1344314" y="388024"/>
                </a:lnTo>
                <a:lnTo>
                  <a:pt x="1365091" y="373062"/>
                </a:lnTo>
                <a:lnTo>
                  <a:pt x="1379914" y="351909"/>
                </a:lnTo>
                <a:lnTo>
                  <a:pt x="1385570" y="327660"/>
                </a:lnTo>
                <a:lnTo>
                  <a:pt x="1385570" y="66039"/>
                </a:lnTo>
                <a:lnTo>
                  <a:pt x="1379914" y="41790"/>
                </a:lnTo>
                <a:lnTo>
                  <a:pt x="1365091" y="20637"/>
                </a:lnTo>
                <a:lnTo>
                  <a:pt x="1344314" y="5675"/>
                </a:lnTo>
                <a:lnTo>
                  <a:pt x="1320800" y="0"/>
                </a:lnTo>
                <a:close/>
              </a:path>
            </a:pathLst>
          </a:custGeom>
          <a:solidFill>
            <a:srgbClr val="CCCCCC"/>
          </a:solidFill>
        </p:spPr>
        <p:txBody>
          <a:bodyPr wrap="square" lIns="0" tIns="0" rIns="0" bIns="0" rtlCol="0"/>
          <a:lstStyle/>
          <a:p>
            <a:endParaRPr/>
          </a:p>
        </p:txBody>
      </p:sp>
      <p:sp>
        <p:nvSpPr>
          <p:cNvPr id="4" name="object 4"/>
          <p:cNvSpPr/>
          <p:nvPr/>
        </p:nvSpPr>
        <p:spPr>
          <a:xfrm>
            <a:off x="3110230" y="1558289"/>
            <a:ext cx="1385570" cy="393700"/>
          </a:xfrm>
          <a:custGeom>
            <a:avLst/>
            <a:gdLst/>
            <a:ahLst/>
            <a:cxnLst/>
            <a:rect l="l" t="t" r="r" b="b"/>
            <a:pathLst>
              <a:path w="1385570" h="393700">
                <a:moveTo>
                  <a:pt x="64769" y="0"/>
                </a:moveTo>
                <a:lnTo>
                  <a:pt x="40719" y="5675"/>
                </a:lnTo>
                <a:lnTo>
                  <a:pt x="20002" y="20637"/>
                </a:lnTo>
                <a:lnTo>
                  <a:pt x="5476" y="41790"/>
                </a:lnTo>
                <a:lnTo>
                  <a:pt x="0" y="66039"/>
                </a:lnTo>
                <a:lnTo>
                  <a:pt x="0" y="327660"/>
                </a:lnTo>
                <a:lnTo>
                  <a:pt x="5476" y="351909"/>
                </a:lnTo>
                <a:lnTo>
                  <a:pt x="20002" y="373062"/>
                </a:lnTo>
                <a:lnTo>
                  <a:pt x="40719" y="388024"/>
                </a:lnTo>
                <a:lnTo>
                  <a:pt x="64769" y="393700"/>
                </a:lnTo>
                <a:lnTo>
                  <a:pt x="1320800" y="393700"/>
                </a:lnTo>
                <a:lnTo>
                  <a:pt x="1344314" y="388024"/>
                </a:lnTo>
                <a:lnTo>
                  <a:pt x="1365091" y="373062"/>
                </a:lnTo>
                <a:lnTo>
                  <a:pt x="1379914" y="351909"/>
                </a:lnTo>
                <a:lnTo>
                  <a:pt x="1385570" y="327660"/>
                </a:lnTo>
                <a:lnTo>
                  <a:pt x="1385570" y="66039"/>
                </a:lnTo>
                <a:lnTo>
                  <a:pt x="1379914" y="41790"/>
                </a:lnTo>
                <a:lnTo>
                  <a:pt x="1365091" y="20637"/>
                </a:lnTo>
                <a:lnTo>
                  <a:pt x="1344314" y="5675"/>
                </a:lnTo>
                <a:lnTo>
                  <a:pt x="1320800" y="0"/>
                </a:lnTo>
                <a:lnTo>
                  <a:pt x="64769" y="0"/>
                </a:lnTo>
                <a:close/>
              </a:path>
            </a:pathLst>
          </a:custGeom>
          <a:ln w="25518">
            <a:solidFill>
              <a:srgbClr val="000000"/>
            </a:solidFill>
          </a:ln>
        </p:spPr>
        <p:txBody>
          <a:bodyPr wrap="square" lIns="0" tIns="0" rIns="0" bIns="0" rtlCol="0"/>
          <a:lstStyle/>
          <a:p>
            <a:endParaRPr/>
          </a:p>
        </p:txBody>
      </p:sp>
      <p:sp>
        <p:nvSpPr>
          <p:cNvPr id="5" name="object 5"/>
          <p:cNvSpPr/>
          <p:nvPr/>
        </p:nvSpPr>
        <p:spPr>
          <a:xfrm>
            <a:off x="3110230" y="15582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 name="object 6"/>
          <p:cNvSpPr/>
          <p:nvPr/>
        </p:nvSpPr>
        <p:spPr>
          <a:xfrm>
            <a:off x="4495800" y="19519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7" name="object 7"/>
          <p:cNvSpPr txBox="1"/>
          <p:nvPr/>
        </p:nvSpPr>
        <p:spPr>
          <a:xfrm>
            <a:off x="3321050" y="1590040"/>
            <a:ext cx="961390" cy="330200"/>
          </a:xfrm>
          <a:prstGeom prst="rect">
            <a:avLst/>
          </a:prstGeom>
        </p:spPr>
        <p:txBody>
          <a:bodyPr vert="horz" wrap="square" lIns="0" tIns="12700" rIns="0" bIns="0" rtlCol="0">
            <a:spAutoFit/>
          </a:bodyPr>
          <a:lstStyle/>
          <a:p>
            <a:pPr marL="12700">
              <a:spcBef>
                <a:spcPts val="100"/>
              </a:spcBef>
            </a:pPr>
            <a:r>
              <a:rPr sz="2000" spc="10" dirty="0">
                <a:latin typeface="Trebuchet MS"/>
                <a:cs typeface="Trebuchet MS"/>
              </a:rPr>
              <a:t>“</a:t>
            </a:r>
            <a:r>
              <a:rPr sz="2000" spc="-5" dirty="0">
                <a:latin typeface="Trebuchet MS"/>
                <a:cs typeface="Trebuchet MS"/>
              </a:rPr>
              <a:t>W</a:t>
            </a:r>
            <a:r>
              <a:rPr sz="2000" dirty="0">
                <a:latin typeface="Trebuchet MS"/>
                <a:cs typeface="Trebuchet MS"/>
              </a:rPr>
              <a:t>or</a:t>
            </a:r>
            <a:r>
              <a:rPr sz="2000" spc="-5" dirty="0">
                <a:latin typeface="Trebuchet MS"/>
                <a:cs typeface="Trebuchet MS"/>
              </a:rPr>
              <a:t>l</a:t>
            </a:r>
            <a:r>
              <a:rPr sz="2000" dirty="0">
                <a:latin typeface="Trebuchet MS"/>
                <a:cs typeface="Trebuchet MS"/>
              </a:rPr>
              <a:t>d”</a:t>
            </a:r>
            <a:endParaRPr sz="2000">
              <a:latin typeface="Trebuchet MS"/>
              <a:cs typeface="Trebuchet MS"/>
            </a:endParaRPr>
          </a:p>
        </p:txBody>
      </p:sp>
      <p:sp>
        <p:nvSpPr>
          <p:cNvPr id="8" name="object 8"/>
          <p:cNvSpPr txBox="1"/>
          <p:nvPr/>
        </p:nvSpPr>
        <p:spPr>
          <a:xfrm>
            <a:off x="2739389" y="2438400"/>
            <a:ext cx="2137410" cy="377026"/>
          </a:xfrm>
          <a:prstGeom prst="rect">
            <a:avLst/>
          </a:prstGeom>
          <a:solidFill>
            <a:srgbClr val="000000"/>
          </a:solidFill>
          <a:ln w="25518">
            <a:solidFill>
              <a:srgbClr val="FF0000"/>
            </a:solidFill>
          </a:ln>
        </p:spPr>
        <p:txBody>
          <a:bodyPr vert="horz" wrap="square" lIns="0" tIns="68580" rIns="0" bIns="0" rtlCol="0">
            <a:spAutoFit/>
          </a:bodyPr>
          <a:lstStyle/>
          <a:p>
            <a:pPr marL="201295">
              <a:spcBef>
                <a:spcPts val="540"/>
              </a:spcBef>
            </a:pPr>
            <a:r>
              <a:rPr sz="2000" spc="-5" dirty="0">
                <a:solidFill>
                  <a:srgbClr val="FFFFFF"/>
                </a:solidFill>
                <a:latin typeface="Trebuchet MS"/>
                <a:cs typeface="Trebuchet MS"/>
              </a:rPr>
              <a:t>Hash</a:t>
            </a:r>
            <a:r>
              <a:rPr sz="2000" spc="-15" dirty="0">
                <a:solidFill>
                  <a:srgbClr val="FFFFFF"/>
                </a:solidFill>
                <a:latin typeface="Trebuchet MS"/>
                <a:cs typeface="Trebuchet MS"/>
              </a:rPr>
              <a:t> </a:t>
            </a:r>
            <a:r>
              <a:rPr sz="2000" spc="-5" dirty="0">
                <a:solidFill>
                  <a:srgbClr val="FFFFFF"/>
                </a:solidFill>
                <a:latin typeface="Trebuchet MS"/>
                <a:cs typeface="Trebuchet MS"/>
              </a:rPr>
              <a:t>Algorithm</a:t>
            </a:r>
            <a:endParaRPr sz="2000">
              <a:latin typeface="Trebuchet MS"/>
              <a:cs typeface="Trebuchet MS"/>
            </a:endParaRPr>
          </a:p>
        </p:txBody>
      </p:sp>
      <p:sp>
        <p:nvSpPr>
          <p:cNvPr id="9" name="object 9"/>
          <p:cNvSpPr/>
          <p:nvPr/>
        </p:nvSpPr>
        <p:spPr>
          <a:xfrm>
            <a:off x="6492240" y="1558289"/>
            <a:ext cx="1889760" cy="1070610"/>
          </a:xfrm>
          <a:custGeom>
            <a:avLst/>
            <a:gdLst/>
            <a:ahLst/>
            <a:cxnLst/>
            <a:rect l="l" t="t" r="r" b="b"/>
            <a:pathLst>
              <a:path w="1889759" h="1070610">
                <a:moveTo>
                  <a:pt x="944880" y="0"/>
                </a:moveTo>
                <a:lnTo>
                  <a:pt x="874073" y="618"/>
                </a:lnTo>
                <a:lnTo>
                  <a:pt x="803620" y="2432"/>
                </a:lnTo>
                <a:lnTo>
                  <a:pt x="733876" y="5379"/>
                </a:lnTo>
                <a:lnTo>
                  <a:pt x="665195" y="9398"/>
                </a:lnTo>
                <a:lnTo>
                  <a:pt x="597931" y="14426"/>
                </a:lnTo>
                <a:lnTo>
                  <a:pt x="532439" y="20402"/>
                </a:lnTo>
                <a:lnTo>
                  <a:pt x="469073" y="27264"/>
                </a:lnTo>
                <a:lnTo>
                  <a:pt x="408188" y="34950"/>
                </a:lnTo>
                <a:lnTo>
                  <a:pt x="350137" y="43398"/>
                </a:lnTo>
                <a:lnTo>
                  <a:pt x="295274" y="52546"/>
                </a:lnTo>
                <a:lnTo>
                  <a:pt x="243956" y="62332"/>
                </a:lnTo>
                <a:lnTo>
                  <a:pt x="196535" y="72694"/>
                </a:lnTo>
                <a:lnTo>
                  <a:pt x="153365" y="83571"/>
                </a:lnTo>
                <a:lnTo>
                  <a:pt x="114802" y="94900"/>
                </a:lnTo>
                <a:lnTo>
                  <a:pt x="52913" y="118668"/>
                </a:lnTo>
                <a:lnTo>
                  <a:pt x="13700" y="143503"/>
                </a:lnTo>
                <a:lnTo>
                  <a:pt x="0" y="168910"/>
                </a:lnTo>
                <a:lnTo>
                  <a:pt x="0" y="901700"/>
                </a:lnTo>
                <a:lnTo>
                  <a:pt x="30295" y="939626"/>
                </a:lnTo>
                <a:lnTo>
                  <a:pt x="81200" y="963989"/>
                </a:lnTo>
                <a:lnTo>
                  <a:pt x="153365" y="987038"/>
                </a:lnTo>
                <a:lnTo>
                  <a:pt x="196535" y="997915"/>
                </a:lnTo>
                <a:lnTo>
                  <a:pt x="243956" y="1008277"/>
                </a:lnTo>
                <a:lnTo>
                  <a:pt x="295275" y="1018063"/>
                </a:lnTo>
                <a:lnTo>
                  <a:pt x="350137" y="1027211"/>
                </a:lnTo>
                <a:lnTo>
                  <a:pt x="408188" y="1035659"/>
                </a:lnTo>
                <a:lnTo>
                  <a:pt x="469073" y="1043345"/>
                </a:lnTo>
                <a:lnTo>
                  <a:pt x="532439" y="1050207"/>
                </a:lnTo>
                <a:lnTo>
                  <a:pt x="597931" y="1056183"/>
                </a:lnTo>
                <a:lnTo>
                  <a:pt x="665195" y="1061212"/>
                </a:lnTo>
                <a:lnTo>
                  <a:pt x="733876" y="1065230"/>
                </a:lnTo>
                <a:lnTo>
                  <a:pt x="803620" y="1068177"/>
                </a:lnTo>
                <a:lnTo>
                  <a:pt x="874073" y="1069991"/>
                </a:lnTo>
                <a:lnTo>
                  <a:pt x="944880" y="1070610"/>
                </a:lnTo>
                <a:lnTo>
                  <a:pt x="1015686" y="1069991"/>
                </a:lnTo>
                <a:lnTo>
                  <a:pt x="1086139" y="1068177"/>
                </a:lnTo>
                <a:lnTo>
                  <a:pt x="1155883" y="1065230"/>
                </a:lnTo>
                <a:lnTo>
                  <a:pt x="1224564" y="1061212"/>
                </a:lnTo>
                <a:lnTo>
                  <a:pt x="1291828" y="1056183"/>
                </a:lnTo>
                <a:lnTo>
                  <a:pt x="1357320" y="1050207"/>
                </a:lnTo>
                <a:lnTo>
                  <a:pt x="1420686" y="1043345"/>
                </a:lnTo>
                <a:lnTo>
                  <a:pt x="1481571" y="1035659"/>
                </a:lnTo>
                <a:lnTo>
                  <a:pt x="1539622" y="1027211"/>
                </a:lnTo>
                <a:lnTo>
                  <a:pt x="1594485" y="1018063"/>
                </a:lnTo>
                <a:lnTo>
                  <a:pt x="1645803" y="1008277"/>
                </a:lnTo>
                <a:lnTo>
                  <a:pt x="1693224" y="997915"/>
                </a:lnTo>
                <a:lnTo>
                  <a:pt x="1736394" y="987038"/>
                </a:lnTo>
                <a:lnTo>
                  <a:pt x="1774957" y="975709"/>
                </a:lnTo>
                <a:lnTo>
                  <a:pt x="1836846" y="951941"/>
                </a:lnTo>
                <a:lnTo>
                  <a:pt x="1876059" y="927106"/>
                </a:lnTo>
                <a:lnTo>
                  <a:pt x="1889760" y="901700"/>
                </a:lnTo>
                <a:lnTo>
                  <a:pt x="1889760" y="168910"/>
                </a:lnTo>
                <a:lnTo>
                  <a:pt x="1859464" y="130983"/>
                </a:lnTo>
                <a:lnTo>
                  <a:pt x="1808559" y="106620"/>
                </a:lnTo>
                <a:lnTo>
                  <a:pt x="1736394" y="83571"/>
                </a:lnTo>
                <a:lnTo>
                  <a:pt x="1693224" y="72694"/>
                </a:lnTo>
                <a:lnTo>
                  <a:pt x="1645803" y="62332"/>
                </a:lnTo>
                <a:lnTo>
                  <a:pt x="1594485" y="52546"/>
                </a:lnTo>
                <a:lnTo>
                  <a:pt x="1539622" y="43398"/>
                </a:lnTo>
                <a:lnTo>
                  <a:pt x="1481571" y="34950"/>
                </a:lnTo>
                <a:lnTo>
                  <a:pt x="1420686" y="27264"/>
                </a:lnTo>
                <a:lnTo>
                  <a:pt x="1357320" y="20402"/>
                </a:lnTo>
                <a:lnTo>
                  <a:pt x="1291828" y="14426"/>
                </a:lnTo>
                <a:lnTo>
                  <a:pt x="1224564" y="9398"/>
                </a:lnTo>
                <a:lnTo>
                  <a:pt x="1155883" y="5379"/>
                </a:lnTo>
                <a:lnTo>
                  <a:pt x="1086139" y="2432"/>
                </a:lnTo>
                <a:lnTo>
                  <a:pt x="1015686" y="618"/>
                </a:lnTo>
                <a:lnTo>
                  <a:pt x="944880" y="0"/>
                </a:lnTo>
                <a:close/>
              </a:path>
            </a:pathLst>
          </a:custGeom>
          <a:solidFill>
            <a:srgbClr val="91CF4F"/>
          </a:solidFill>
        </p:spPr>
        <p:txBody>
          <a:bodyPr wrap="square" lIns="0" tIns="0" rIns="0" bIns="0" rtlCol="0"/>
          <a:lstStyle/>
          <a:p>
            <a:endParaRPr/>
          </a:p>
        </p:txBody>
      </p:sp>
      <p:sp>
        <p:nvSpPr>
          <p:cNvPr id="10" name="object 10"/>
          <p:cNvSpPr/>
          <p:nvPr/>
        </p:nvSpPr>
        <p:spPr>
          <a:xfrm>
            <a:off x="6492240" y="1558289"/>
            <a:ext cx="1889760" cy="1070610"/>
          </a:xfrm>
          <a:custGeom>
            <a:avLst/>
            <a:gdLst/>
            <a:ahLst/>
            <a:cxnLst/>
            <a:rect l="l" t="t" r="r" b="b"/>
            <a:pathLst>
              <a:path w="1889759" h="1070610">
                <a:moveTo>
                  <a:pt x="0" y="168910"/>
                </a:moveTo>
                <a:lnTo>
                  <a:pt x="30295" y="130983"/>
                </a:lnTo>
                <a:lnTo>
                  <a:pt x="81200" y="106620"/>
                </a:lnTo>
                <a:lnTo>
                  <a:pt x="153365" y="83571"/>
                </a:lnTo>
                <a:lnTo>
                  <a:pt x="196535" y="72694"/>
                </a:lnTo>
                <a:lnTo>
                  <a:pt x="243956" y="62332"/>
                </a:lnTo>
                <a:lnTo>
                  <a:pt x="295275" y="52546"/>
                </a:lnTo>
                <a:lnTo>
                  <a:pt x="350137" y="43398"/>
                </a:lnTo>
                <a:lnTo>
                  <a:pt x="408188" y="34950"/>
                </a:lnTo>
                <a:lnTo>
                  <a:pt x="469073" y="27264"/>
                </a:lnTo>
                <a:lnTo>
                  <a:pt x="532439" y="20402"/>
                </a:lnTo>
                <a:lnTo>
                  <a:pt x="597931" y="14426"/>
                </a:lnTo>
                <a:lnTo>
                  <a:pt x="665195" y="9397"/>
                </a:lnTo>
                <a:lnTo>
                  <a:pt x="733876" y="5379"/>
                </a:lnTo>
                <a:lnTo>
                  <a:pt x="803620" y="2432"/>
                </a:lnTo>
                <a:lnTo>
                  <a:pt x="874073" y="618"/>
                </a:lnTo>
                <a:lnTo>
                  <a:pt x="944880" y="0"/>
                </a:lnTo>
                <a:lnTo>
                  <a:pt x="1015686" y="618"/>
                </a:lnTo>
                <a:lnTo>
                  <a:pt x="1086139" y="2432"/>
                </a:lnTo>
                <a:lnTo>
                  <a:pt x="1155883" y="5379"/>
                </a:lnTo>
                <a:lnTo>
                  <a:pt x="1224564" y="9398"/>
                </a:lnTo>
                <a:lnTo>
                  <a:pt x="1291828" y="14426"/>
                </a:lnTo>
                <a:lnTo>
                  <a:pt x="1357320" y="20402"/>
                </a:lnTo>
                <a:lnTo>
                  <a:pt x="1420686" y="27264"/>
                </a:lnTo>
                <a:lnTo>
                  <a:pt x="1481571" y="34950"/>
                </a:lnTo>
                <a:lnTo>
                  <a:pt x="1539622" y="43398"/>
                </a:lnTo>
                <a:lnTo>
                  <a:pt x="1594485" y="52546"/>
                </a:lnTo>
                <a:lnTo>
                  <a:pt x="1645803" y="62332"/>
                </a:lnTo>
                <a:lnTo>
                  <a:pt x="1693224" y="72694"/>
                </a:lnTo>
                <a:lnTo>
                  <a:pt x="1736394" y="83571"/>
                </a:lnTo>
                <a:lnTo>
                  <a:pt x="1774957" y="94900"/>
                </a:lnTo>
                <a:lnTo>
                  <a:pt x="1836846" y="118668"/>
                </a:lnTo>
                <a:lnTo>
                  <a:pt x="1876059" y="143503"/>
                </a:lnTo>
                <a:lnTo>
                  <a:pt x="1889760" y="168910"/>
                </a:lnTo>
                <a:lnTo>
                  <a:pt x="1889760" y="901700"/>
                </a:lnTo>
                <a:lnTo>
                  <a:pt x="1859464" y="939626"/>
                </a:lnTo>
                <a:lnTo>
                  <a:pt x="1808559" y="963989"/>
                </a:lnTo>
                <a:lnTo>
                  <a:pt x="1736394" y="987038"/>
                </a:lnTo>
                <a:lnTo>
                  <a:pt x="1693224" y="997915"/>
                </a:lnTo>
                <a:lnTo>
                  <a:pt x="1645803" y="1008277"/>
                </a:lnTo>
                <a:lnTo>
                  <a:pt x="1594485" y="1018063"/>
                </a:lnTo>
                <a:lnTo>
                  <a:pt x="1539622" y="1027211"/>
                </a:lnTo>
                <a:lnTo>
                  <a:pt x="1481571" y="1035659"/>
                </a:lnTo>
                <a:lnTo>
                  <a:pt x="1420686" y="1043345"/>
                </a:lnTo>
                <a:lnTo>
                  <a:pt x="1357320" y="1050207"/>
                </a:lnTo>
                <a:lnTo>
                  <a:pt x="1291828" y="1056183"/>
                </a:lnTo>
                <a:lnTo>
                  <a:pt x="1224564" y="1061212"/>
                </a:lnTo>
                <a:lnTo>
                  <a:pt x="1155883" y="1065230"/>
                </a:lnTo>
                <a:lnTo>
                  <a:pt x="1086139" y="1068177"/>
                </a:lnTo>
                <a:lnTo>
                  <a:pt x="1015686" y="1069991"/>
                </a:lnTo>
                <a:lnTo>
                  <a:pt x="944880" y="1070610"/>
                </a:lnTo>
                <a:lnTo>
                  <a:pt x="874073" y="1069991"/>
                </a:lnTo>
                <a:lnTo>
                  <a:pt x="803620" y="1068177"/>
                </a:lnTo>
                <a:lnTo>
                  <a:pt x="733876" y="1065230"/>
                </a:lnTo>
                <a:lnTo>
                  <a:pt x="665195" y="1061212"/>
                </a:lnTo>
                <a:lnTo>
                  <a:pt x="597931" y="1056183"/>
                </a:lnTo>
                <a:lnTo>
                  <a:pt x="532439" y="1050207"/>
                </a:lnTo>
                <a:lnTo>
                  <a:pt x="469073" y="1043345"/>
                </a:lnTo>
                <a:lnTo>
                  <a:pt x="408188" y="1035659"/>
                </a:lnTo>
                <a:lnTo>
                  <a:pt x="350137" y="1027211"/>
                </a:lnTo>
                <a:lnTo>
                  <a:pt x="295274" y="1018063"/>
                </a:lnTo>
                <a:lnTo>
                  <a:pt x="243956" y="1008277"/>
                </a:lnTo>
                <a:lnTo>
                  <a:pt x="196535" y="997915"/>
                </a:lnTo>
                <a:lnTo>
                  <a:pt x="153365" y="987038"/>
                </a:lnTo>
                <a:lnTo>
                  <a:pt x="114802" y="975709"/>
                </a:lnTo>
                <a:lnTo>
                  <a:pt x="52913" y="951941"/>
                </a:lnTo>
                <a:lnTo>
                  <a:pt x="13700" y="927106"/>
                </a:lnTo>
                <a:lnTo>
                  <a:pt x="0" y="901700"/>
                </a:lnTo>
                <a:lnTo>
                  <a:pt x="0" y="168910"/>
                </a:lnTo>
                <a:close/>
              </a:path>
            </a:pathLst>
          </a:custGeom>
          <a:ln w="25518">
            <a:solidFill>
              <a:srgbClr val="000000"/>
            </a:solidFill>
          </a:ln>
        </p:spPr>
        <p:txBody>
          <a:bodyPr wrap="square" lIns="0" tIns="0" rIns="0" bIns="0" rtlCol="0"/>
          <a:lstStyle/>
          <a:p>
            <a:endParaRPr/>
          </a:p>
        </p:txBody>
      </p:sp>
      <p:sp>
        <p:nvSpPr>
          <p:cNvPr id="11" name="object 11"/>
          <p:cNvSpPr/>
          <p:nvPr/>
        </p:nvSpPr>
        <p:spPr>
          <a:xfrm>
            <a:off x="6492240" y="15582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2" name="object 12"/>
          <p:cNvSpPr/>
          <p:nvPr/>
        </p:nvSpPr>
        <p:spPr>
          <a:xfrm>
            <a:off x="8382000" y="26289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3" name="object 13"/>
          <p:cNvSpPr/>
          <p:nvPr/>
        </p:nvSpPr>
        <p:spPr>
          <a:xfrm>
            <a:off x="6492240" y="1727200"/>
            <a:ext cx="1889760" cy="167640"/>
          </a:xfrm>
          <a:custGeom>
            <a:avLst/>
            <a:gdLst/>
            <a:ahLst/>
            <a:cxnLst/>
            <a:rect l="l" t="t" r="r" b="b"/>
            <a:pathLst>
              <a:path w="1889759" h="167639">
                <a:moveTo>
                  <a:pt x="1889760" y="0"/>
                </a:moveTo>
                <a:lnTo>
                  <a:pt x="0" y="0"/>
                </a:lnTo>
                <a:lnTo>
                  <a:pt x="3484" y="12562"/>
                </a:lnTo>
                <a:lnTo>
                  <a:pt x="52913" y="49621"/>
                </a:lnTo>
                <a:lnTo>
                  <a:pt x="114802" y="73174"/>
                </a:lnTo>
                <a:lnTo>
                  <a:pt x="153365" y="84417"/>
                </a:lnTo>
                <a:lnTo>
                  <a:pt x="196535" y="95219"/>
                </a:lnTo>
                <a:lnTo>
                  <a:pt x="243956" y="105518"/>
                </a:lnTo>
                <a:lnTo>
                  <a:pt x="295275" y="115252"/>
                </a:lnTo>
                <a:lnTo>
                  <a:pt x="350137" y="124357"/>
                </a:lnTo>
                <a:lnTo>
                  <a:pt x="408188" y="132770"/>
                </a:lnTo>
                <a:lnTo>
                  <a:pt x="469073" y="140429"/>
                </a:lnTo>
                <a:lnTo>
                  <a:pt x="532439" y="147271"/>
                </a:lnTo>
                <a:lnTo>
                  <a:pt x="597931" y="153233"/>
                </a:lnTo>
                <a:lnTo>
                  <a:pt x="665195" y="158252"/>
                </a:lnTo>
                <a:lnTo>
                  <a:pt x="733876" y="162265"/>
                </a:lnTo>
                <a:lnTo>
                  <a:pt x="803620" y="165209"/>
                </a:lnTo>
                <a:lnTo>
                  <a:pt x="874073" y="167021"/>
                </a:lnTo>
                <a:lnTo>
                  <a:pt x="944880" y="167639"/>
                </a:lnTo>
                <a:lnTo>
                  <a:pt x="1015686" y="167021"/>
                </a:lnTo>
                <a:lnTo>
                  <a:pt x="1086139" y="165209"/>
                </a:lnTo>
                <a:lnTo>
                  <a:pt x="1155883" y="162265"/>
                </a:lnTo>
                <a:lnTo>
                  <a:pt x="1224564" y="158252"/>
                </a:lnTo>
                <a:lnTo>
                  <a:pt x="1291828" y="153233"/>
                </a:lnTo>
                <a:lnTo>
                  <a:pt x="1357320" y="147271"/>
                </a:lnTo>
                <a:lnTo>
                  <a:pt x="1420686" y="140429"/>
                </a:lnTo>
                <a:lnTo>
                  <a:pt x="1481571" y="132770"/>
                </a:lnTo>
                <a:lnTo>
                  <a:pt x="1539622" y="124357"/>
                </a:lnTo>
                <a:lnTo>
                  <a:pt x="1594485" y="115252"/>
                </a:lnTo>
                <a:lnTo>
                  <a:pt x="1645803" y="105518"/>
                </a:lnTo>
                <a:lnTo>
                  <a:pt x="1693224" y="95219"/>
                </a:lnTo>
                <a:lnTo>
                  <a:pt x="1736394" y="84417"/>
                </a:lnTo>
                <a:lnTo>
                  <a:pt x="1774957" y="73174"/>
                </a:lnTo>
                <a:lnTo>
                  <a:pt x="1836846" y="49621"/>
                </a:lnTo>
                <a:lnTo>
                  <a:pt x="1876059" y="25062"/>
                </a:lnTo>
                <a:lnTo>
                  <a:pt x="1889760" y="0"/>
                </a:lnTo>
                <a:close/>
              </a:path>
            </a:pathLst>
          </a:custGeom>
          <a:solidFill>
            <a:srgbClr val="91CF4F"/>
          </a:solidFill>
        </p:spPr>
        <p:txBody>
          <a:bodyPr wrap="square" lIns="0" tIns="0" rIns="0" bIns="0" rtlCol="0"/>
          <a:lstStyle/>
          <a:p>
            <a:endParaRPr/>
          </a:p>
        </p:txBody>
      </p:sp>
      <p:sp>
        <p:nvSpPr>
          <p:cNvPr id="14" name="object 14"/>
          <p:cNvSpPr/>
          <p:nvPr/>
        </p:nvSpPr>
        <p:spPr>
          <a:xfrm>
            <a:off x="6492240" y="1727200"/>
            <a:ext cx="1889760" cy="167640"/>
          </a:xfrm>
          <a:custGeom>
            <a:avLst/>
            <a:gdLst/>
            <a:ahLst/>
            <a:cxnLst/>
            <a:rect l="l" t="t" r="r" b="b"/>
            <a:pathLst>
              <a:path w="1889759" h="167639">
                <a:moveTo>
                  <a:pt x="0" y="0"/>
                </a:moveTo>
                <a:lnTo>
                  <a:pt x="30295" y="37436"/>
                </a:lnTo>
                <a:lnTo>
                  <a:pt x="81200" y="61555"/>
                </a:lnTo>
                <a:lnTo>
                  <a:pt x="153365" y="84417"/>
                </a:lnTo>
                <a:lnTo>
                  <a:pt x="196535" y="95219"/>
                </a:lnTo>
                <a:lnTo>
                  <a:pt x="243956" y="105518"/>
                </a:lnTo>
                <a:lnTo>
                  <a:pt x="295275" y="115252"/>
                </a:lnTo>
                <a:lnTo>
                  <a:pt x="350137" y="124357"/>
                </a:lnTo>
                <a:lnTo>
                  <a:pt x="408188" y="132770"/>
                </a:lnTo>
                <a:lnTo>
                  <a:pt x="469073" y="140429"/>
                </a:lnTo>
                <a:lnTo>
                  <a:pt x="532439" y="147271"/>
                </a:lnTo>
                <a:lnTo>
                  <a:pt x="597931" y="153233"/>
                </a:lnTo>
                <a:lnTo>
                  <a:pt x="665195" y="158252"/>
                </a:lnTo>
                <a:lnTo>
                  <a:pt x="733876" y="162265"/>
                </a:lnTo>
                <a:lnTo>
                  <a:pt x="803620" y="165209"/>
                </a:lnTo>
                <a:lnTo>
                  <a:pt x="874073" y="167021"/>
                </a:lnTo>
                <a:lnTo>
                  <a:pt x="944880" y="167639"/>
                </a:lnTo>
                <a:lnTo>
                  <a:pt x="1015686" y="167021"/>
                </a:lnTo>
                <a:lnTo>
                  <a:pt x="1086139" y="165209"/>
                </a:lnTo>
                <a:lnTo>
                  <a:pt x="1155883" y="162265"/>
                </a:lnTo>
                <a:lnTo>
                  <a:pt x="1224564" y="158252"/>
                </a:lnTo>
                <a:lnTo>
                  <a:pt x="1291828" y="153233"/>
                </a:lnTo>
                <a:lnTo>
                  <a:pt x="1357320" y="147271"/>
                </a:lnTo>
                <a:lnTo>
                  <a:pt x="1420686" y="140429"/>
                </a:lnTo>
                <a:lnTo>
                  <a:pt x="1481571" y="132770"/>
                </a:lnTo>
                <a:lnTo>
                  <a:pt x="1539622" y="124357"/>
                </a:lnTo>
                <a:lnTo>
                  <a:pt x="1594485" y="115252"/>
                </a:lnTo>
                <a:lnTo>
                  <a:pt x="1645803" y="105518"/>
                </a:lnTo>
                <a:lnTo>
                  <a:pt x="1693224" y="95219"/>
                </a:lnTo>
                <a:lnTo>
                  <a:pt x="1736394" y="84417"/>
                </a:lnTo>
                <a:lnTo>
                  <a:pt x="1774957" y="73174"/>
                </a:lnTo>
                <a:lnTo>
                  <a:pt x="1836846" y="49621"/>
                </a:lnTo>
                <a:lnTo>
                  <a:pt x="1876059" y="25062"/>
                </a:lnTo>
                <a:lnTo>
                  <a:pt x="1886275" y="12562"/>
                </a:lnTo>
                <a:lnTo>
                  <a:pt x="1889760" y="0"/>
                </a:lnTo>
              </a:path>
            </a:pathLst>
          </a:custGeom>
          <a:ln w="25518">
            <a:solidFill>
              <a:srgbClr val="000000"/>
            </a:solidFill>
          </a:ln>
        </p:spPr>
        <p:txBody>
          <a:bodyPr wrap="square" lIns="0" tIns="0" rIns="0" bIns="0" rtlCol="0"/>
          <a:lstStyle/>
          <a:p>
            <a:endParaRPr/>
          </a:p>
        </p:txBody>
      </p:sp>
      <p:sp>
        <p:nvSpPr>
          <p:cNvPr id="15" name="object 15"/>
          <p:cNvSpPr/>
          <p:nvPr/>
        </p:nvSpPr>
        <p:spPr>
          <a:xfrm>
            <a:off x="6492240" y="15582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6" name="object 16"/>
          <p:cNvSpPr/>
          <p:nvPr/>
        </p:nvSpPr>
        <p:spPr>
          <a:xfrm>
            <a:off x="8382000" y="26289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7" name="object 17"/>
          <p:cNvSpPr txBox="1"/>
          <p:nvPr/>
        </p:nvSpPr>
        <p:spPr>
          <a:xfrm>
            <a:off x="6586220" y="1891029"/>
            <a:ext cx="1700530" cy="574040"/>
          </a:xfrm>
          <a:prstGeom prst="rect">
            <a:avLst/>
          </a:prstGeom>
        </p:spPr>
        <p:txBody>
          <a:bodyPr vert="horz" wrap="square" lIns="0" tIns="12700" rIns="0" bIns="0" rtlCol="0">
            <a:spAutoFit/>
          </a:bodyPr>
          <a:lstStyle/>
          <a:p>
            <a:pPr marL="12700" marR="5080" indent="252729">
              <a:spcBef>
                <a:spcPts val="100"/>
              </a:spcBef>
            </a:pPr>
            <a:r>
              <a:rPr spc="-5" dirty="0">
                <a:latin typeface="Trebuchet MS"/>
                <a:cs typeface="Trebuchet MS"/>
              </a:rPr>
              <a:t>Hash </a:t>
            </a:r>
            <a:r>
              <a:rPr dirty="0">
                <a:latin typeface="Trebuchet MS"/>
                <a:cs typeface="Trebuchet MS"/>
              </a:rPr>
              <a:t>of </a:t>
            </a:r>
            <a:r>
              <a:rPr spc="-5" dirty="0">
                <a:latin typeface="Trebuchet MS"/>
                <a:cs typeface="Trebuchet MS"/>
              </a:rPr>
              <a:t>the  Password</a:t>
            </a:r>
            <a:r>
              <a:rPr spc="-65" dirty="0">
                <a:latin typeface="Trebuchet MS"/>
                <a:cs typeface="Trebuchet MS"/>
              </a:rPr>
              <a:t> </a:t>
            </a:r>
            <a:r>
              <a:rPr spc="-5" dirty="0">
                <a:latin typeface="Trebuchet MS"/>
                <a:cs typeface="Trebuchet MS"/>
              </a:rPr>
              <a:t>Stored</a:t>
            </a:r>
            <a:endParaRPr>
              <a:latin typeface="Trebuchet MS"/>
              <a:cs typeface="Trebuchet MS"/>
            </a:endParaRPr>
          </a:p>
        </p:txBody>
      </p:sp>
      <p:sp>
        <p:nvSpPr>
          <p:cNvPr id="18" name="object 18"/>
          <p:cNvSpPr txBox="1"/>
          <p:nvPr/>
        </p:nvSpPr>
        <p:spPr>
          <a:xfrm>
            <a:off x="1581151" y="1404620"/>
            <a:ext cx="875665" cy="513080"/>
          </a:xfrm>
          <a:prstGeom prst="rect">
            <a:avLst/>
          </a:prstGeom>
        </p:spPr>
        <p:txBody>
          <a:bodyPr vert="horz" wrap="square" lIns="0" tIns="12700" rIns="0" bIns="0" rtlCol="0">
            <a:spAutoFit/>
          </a:bodyPr>
          <a:lstStyle/>
          <a:p>
            <a:pPr marL="12700" marR="5080" indent="129539">
              <a:spcBef>
                <a:spcPts val="100"/>
              </a:spcBef>
            </a:pPr>
            <a:r>
              <a:rPr sz="1600" spc="-5" dirty="0">
                <a:latin typeface="Cambria"/>
                <a:cs typeface="Cambria"/>
              </a:rPr>
              <a:t>Wrong  </a:t>
            </a:r>
            <a:r>
              <a:rPr sz="1600" spc="5" dirty="0">
                <a:latin typeface="Cambria"/>
                <a:cs typeface="Cambria"/>
              </a:rPr>
              <a:t>P</a:t>
            </a:r>
            <a:r>
              <a:rPr sz="1600" spc="-5" dirty="0">
                <a:latin typeface="Cambria"/>
                <a:cs typeface="Cambria"/>
              </a:rPr>
              <a:t>a</a:t>
            </a:r>
            <a:r>
              <a:rPr sz="1600" spc="-10" dirty="0">
                <a:latin typeface="Cambria"/>
                <a:cs typeface="Cambria"/>
              </a:rPr>
              <a:t>ss</a:t>
            </a:r>
            <a:r>
              <a:rPr sz="1600" spc="-5" dirty="0">
                <a:latin typeface="Cambria"/>
                <a:cs typeface="Cambria"/>
              </a:rPr>
              <a:t>wor</a:t>
            </a:r>
            <a:r>
              <a:rPr sz="1600" dirty="0">
                <a:latin typeface="Cambria"/>
                <a:cs typeface="Cambria"/>
              </a:rPr>
              <a:t>d</a:t>
            </a:r>
            <a:endParaRPr sz="1600">
              <a:latin typeface="Cambria"/>
              <a:cs typeface="Cambria"/>
            </a:endParaRPr>
          </a:p>
        </p:txBody>
      </p:sp>
      <p:sp>
        <p:nvSpPr>
          <p:cNvPr id="19" name="object 19"/>
          <p:cNvSpPr/>
          <p:nvPr/>
        </p:nvSpPr>
        <p:spPr>
          <a:xfrm>
            <a:off x="2613661" y="1722120"/>
            <a:ext cx="454659" cy="0"/>
          </a:xfrm>
          <a:custGeom>
            <a:avLst/>
            <a:gdLst/>
            <a:ahLst/>
            <a:cxnLst/>
            <a:rect l="l" t="t" r="r" b="b"/>
            <a:pathLst>
              <a:path w="454659">
                <a:moveTo>
                  <a:pt x="0" y="0"/>
                </a:moveTo>
                <a:lnTo>
                  <a:pt x="454659" y="0"/>
                </a:lnTo>
              </a:path>
            </a:pathLst>
          </a:custGeom>
          <a:ln w="25400">
            <a:solidFill>
              <a:srgbClr val="000000"/>
            </a:solidFill>
          </a:ln>
        </p:spPr>
        <p:txBody>
          <a:bodyPr wrap="square" lIns="0" tIns="0" rIns="0" bIns="0" rtlCol="0"/>
          <a:lstStyle/>
          <a:p>
            <a:endParaRPr/>
          </a:p>
        </p:txBody>
      </p:sp>
      <p:sp>
        <p:nvSpPr>
          <p:cNvPr id="20" name="object 20"/>
          <p:cNvSpPr/>
          <p:nvPr/>
        </p:nvSpPr>
        <p:spPr>
          <a:xfrm>
            <a:off x="3060701" y="1664970"/>
            <a:ext cx="115569" cy="114300"/>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2541270" y="1701800"/>
            <a:ext cx="454659" cy="0"/>
          </a:xfrm>
          <a:custGeom>
            <a:avLst/>
            <a:gdLst/>
            <a:ahLst/>
            <a:cxnLst/>
            <a:rect l="l" t="t" r="r" b="b"/>
            <a:pathLst>
              <a:path w="454659">
                <a:moveTo>
                  <a:pt x="0" y="0"/>
                </a:moveTo>
                <a:lnTo>
                  <a:pt x="454660" y="0"/>
                </a:lnTo>
              </a:path>
            </a:pathLst>
          </a:custGeom>
          <a:ln w="25400">
            <a:solidFill>
              <a:srgbClr val="000000"/>
            </a:solidFill>
          </a:ln>
        </p:spPr>
        <p:txBody>
          <a:bodyPr wrap="square" lIns="0" tIns="0" rIns="0" bIns="0" rtlCol="0"/>
          <a:lstStyle/>
          <a:p>
            <a:endParaRPr/>
          </a:p>
        </p:txBody>
      </p:sp>
      <p:sp>
        <p:nvSpPr>
          <p:cNvPr id="22" name="object 22"/>
          <p:cNvSpPr/>
          <p:nvPr/>
        </p:nvSpPr>
        <p:spPr>
          <a:xfrm>
            <a:off x="2988310" y="1644650"/>
            <a:ext cx="115570" cy="114300"/>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3873500" y="1962150"/>
            <a:ext cx="1270" cy="396240"/>
          </a:xfrm>
          <a:custGeom>
            <a:avLst/>
            <a:gdLst/>
            <a:ahLst/>
            <a:cxnLst/>
            <a:rect l="l" t="t" r="r" b="b"/>
            <a:pathLst>
              <a:path w="1269" h="396239">
                <a:moveTo>
                  <a:pt x="0" y="0"/>
                </a:moveTo>
                <a:lnTo>
                  <a:pt x="1269" y="396239"/>
                </a:lnTo>
              </a:path>
            </a:pathLst>
          </a:custGeom>
          <a:ln w="25400">
            <a:solidFill>
              <a:srgbClr val="000000"/>
            </a:solidFill>
          </a:ln>
        </p:spPr>
        <p:txBody>
          <a:bodyPr wrap="square" lIns="0" tIns="0" rIns="0" bIns="0" rtlCol="0"/>
          <a:lstStyle/>
          <a:p>
            <a:endParaRPr/>
          </a:p>
        </p:txBody>
      </p:sp>
      <p:sp>
        <p:nvSpPr>
          <p:cNvPr id="24" name="object 24"/>
          <p:cNvSpPr/>
          <p:nvPr/>
        </p:nvSpPr>
        <p:spPr>
          <a:xfrm>
            <a:off x="3816351" y="2350770"/>
            <a:ext cx="115569" cy="114300"/>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3801110" y="1941829"/>
            <a:ext cx="1270" cy="396240"/>
          </a:xfrm>
          <a:custGeom>
            <a:avLst/>
            <a:gdLst/>
            <a:ahLst/>
            <a:cxnLst/>
            <a:rect l="l" t="t" r="r" b="b"/>
            <a:pathLst>
              <a:path w="1269" h="396239">
                <a:moveTo>
                  <a:pt x="0" y="0"/>
                </a:moveTo>
                <a:lnTo>
                  <a:pt x="1269" y="396240"/>
                </a:lnTo>
              </a:path>
            </a:pathLst>
          </a:custGeom>
          <a:ln w="25400">
            <a:solidFill>
              <a:srgbClr val="000000"/>
            </a:solidFill>
          </a:ln>
        </p:spPr>
        <p:txBody>
          <a:bodyPr wrap="square" lIns="0" tIns="0" rIns="0" bIns="0" rtlCol="0"/>
          <a:lstStyle/>
          <a:p>
            <a:endParaRPr/>
          </a:p>
        </p:txBody>
      </p:sp>
      <p:sp>
        <p:nvSpPr>
          <p:cNvPr id="26" name="object 26"/>
          <p:cNvSpPr/>
          <p:nvPr/>
        </p:nvSpPr>
        <p:spPr>
          <a:xfrm>
            <a:off x="3745229" y="2330450"/>
            <a:ext cx="114300" cy="114300"/>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3860800" y="2915920"/>
            <a:ext cx="1270" cy="396240"/>
          </a:xfrm>
          <a:custGeom>
            <a:avLst/>
            <a:gdLst/>
            <a:ahLst/>
            <a:cxnLst/>
            <a:rect l="l" t="t" r="r" b="b"/>
            <a:pathLst>
              <a:path w="1269" h="396239">
                <a:moveTo>
                  <a:pt x="0" y="0"/>
                </a:moveTo>
                <a:lnTo>
                  <a:pt x="1269" y="396239"/>
                </a:lnTo>
              </a:path>
            </a:pathLst>
          </a:custGeom>
          <a:ln w="25400">
            <a:solidFill>
              <a:srgbClr val="000000"/>
            </a:solidFill>
          </a:ln>
        </p:spPr>
        <p:txBody>
          <a:bodyPr wrap="square" lIns="0" tIns="0" rIns="0" bIns="0" rtlCol="0"/>
          <a:lstStyle/>
          <a:p>
            <a:endParaRPr/>
          </a:p>
        </p:txBody>
      </p:sp>
      <p:sp>
        <p:nvSpPr>
          <p:cNvPr id="28" name="object 28"/>
          <p:cNvSpPr/>
          <p:nvPr/>
        </p:nvSpPr>
        <p:spPr>
          <a:xfrm>
            <a:off x="3803651" y="3304540"/>
            <a:ext cx="115569" cy="114300"/>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3789679" y="2895600"/>
            <a:ext cx="0" cy="396240"/>
          </a:xfrm>
          <a:custGeom>
            <a:avLst/>
            <a:gdLst/>
            <a:ahLst/>
            <a:cxnLst/>
            <a:rect l="l" t="t" r="r" b="b"/>
            <a:pathLst>
              <a:path h="396239">
                <a:moveTo>
                  <a:pt x="0" y="0"/>
                </a:moveTo>
                <a:lnTo>
                  <a:pt x="0" y="396239"/>
                </a:lnTo>
              </a:path>
            </a:pathLst>
          </a:custGeom>
          <a:ln w="25400">
            <a:solidFill>
              <a:srgbClr val="000000"/>
            </a:solidFill>
          </a:ln>
        </p:spPr>
        <p:txBody>
          <a:bodyPr wrap="square" lIns="0" tIns="0" rIns="0" bIns="0" rtlCol="0"/>
          <a:lstStyle/>
          <a:p>
            <a:endParaRPr/>
          </a:p>
        </p:txBody>
      </p:sp>
      <p:sp>
        <p:nvSpPr>
          <p:cNvPr id="30" name="object 30"/>
          <p:cNvSpPr/>
          <p:nvPr/>
        </p:nvSpPr>
        <p:spPr>
          <a:xfrm>
            <a:off x="3732529" y="3284220"/>
            <a:ext cx="114300" cy="114300"/>
          </a:xfrm>
          <a:prstGeom prst="rect">
            <a:avLst/>
          </a:prstGeom>
          <a:blipFill>
            <a:blip r:embed="rId5" cstate="print"/>
            <a:stretch>
              <a:fillRect/>
            </a:stretch>
          </a:blipFill>
        </p:spPr>
        <p:txBody>
          <a:bodyPr wrap="square" lIns="0" tIns="0" rIns="0" bIns="0" rtlCol="0"/>
          <a:lstStyle/>
          <a:p>
            <a:endParaRPr/>
          </a:p>
        </p:txBody>
      </p:sp>
      <p:sp>
        <p:nvSpPr>
          <p:cNvPr id="31" name="object 31"/>
          <p:cNvSpPr txBox="1"/>
          <p:nvPr/>
        </p:nvSpPr>
        <p:spPr>
          <a:xfrm>
            <a:off x="5791200" y="3394709"/>
            <a:ext cx="3505200" cy="344966"/>
          </a:xfrm>
          <a:prstGeom prst="rect">
            <a:avLst/>
          </a:prstGeom>
          <a:solidFill>
            <a:srgbClr val="FFBF00"/>
          </a:solidFill>
          <a:ln w="25518">
            <a:solidFill>
              <a:srgbClr val="000000"/>
            </a:solidFill>
          </a:ln>
        </p:spPr>
        <p:txBody>
          <a:bodyPr vert="horz" wrap="square" lIns="0" tIns="36830" rIns="0" bIns="0" rtlCol="0">
            <a:spAutoFit/>
          </a:bodyPr>
          <a:lstStyle/>
          <a:p>
            <a:pPr marL="397510">
              <a:spcBef>
                <a:spcPts val="290"/>
              </a:spcBef>
            </a:pPr>
            <a:r>
              <a:rPr sz="2000" spc="-5" dirty="0">
                <a:latin typeface="Comic Sans MS"/>
                <a:cs typeface="Comic Sans MS"/>
              </a:rPr>
              <a:t>9a46ba811185c194762</a:t>
            </a:r>
            <a:endParaRPr sz="2000">
              <a:latin typeface="Comic Sans MS"/>
              <a:cs typeface="Comic Sans MS"/>
            </a:endParaRPr>
          </a:p>
        </p:txBody>
      </p:sp>
      <p:sp>
        <p:nvSpPr>
          <p:cNvPr id="32" name="object 32"/>
          <p:cNvSpPr txBox="1"/>
          <p:nvPr/>
        </p:nvSpPr>
        <p:spPr>
          <a:xfrm>
            <a:off x="2054859" y="3380740"/>
            <a:ext cx="3505200" cy="344966"/>
          </a:xfrm>
          <a:prstGeom prst="rect">
            <a:avLst/>
          </a:prstGeom>
          <a:solidFill>
            <a:srgbClr val="FFBF00"/>
          </a:solidFill>
          <a:ln w="25518">
            <a:solidFill>
              <a:srgbClr val="000000"/>
            </a:solidFill>
          </a:ln>
        </p:spPr>
        <p:txBody>
          <a:bodyPr vert="horz" wrap="square" lIns="0" tIns="36830" rIns="0" bIns="0" rtlCol="0">
            <a:spAutoFit/>
          </a:bodyPr>
          <a:lstStyle/>
          <a:p>
            <a:pPr marL="307340">
              <a:spcBef>
                <a:spcPts val="290"/>
              </a:spcBef>
            </a:pPr>
            <a:r>
              <a:rPr sz="2000" spc="-5" dirty="0">
                <a:latin typeface="Comic Sans MS"/>
                <a:cs typeface="Comic Sans MS"/>
              </a:rPr>
              <a:t>er4a46b7w0534894789</a:t>
            </a:r>
            <a:endParaRPr sz="2000">
              <a:latin typeface="Comic Sans MS"/>
              <a:cs typeface="Comic Sans MS"/>
            </a:endParaRPr>
          </a:p>
        </p:txBody>
      </p:sp>
      <p:sp>
        <p:nvSpPr>
          <p:cNvPr id="33" name="object 33"/>
          <p:cNvSpPr/>
          <p:nvPr/>
        </p:nvSpPr>
        <p:spPr>
          <a:xfrm>
            <a:off x="4316729" y="3962400"/>
            <a:ext cx="2287270" cy="1231900"/>
          </a:xfrm>
          <a:custGeom>
            <a:avLst/>
            <a:gdLst/>
            <a:ahLst/>
            <a:cxnLst/>
            <a:rect l="l" t="t" r="r" b="b"/>
            <a:pathLst>
              <a:path w="2287270" h="1231900">
                <a:moveTo>
                  <a:pt x="1142999" y="0"/>
                </a:moveTo>
                <a:lnTo>
                  <a:pt x="0" y="615950"/>
                </a:lnTo>
                <a:lnTo>
                  <a:pt x="1142999" y="1231900"/>
                </a:lnTo>
                <a:lnTo>
                  <a:pt x="2287270" y="615950"/>
                </a:lnTo>
                <a:lnTo>
                  <a:pt x="1142999" y="0"/>
                </a:lnTo>
                <a:close/>
              </a:path>
            </a:pathLst>
          </a:custGeom>
          <a:solidFill>
            <a:srgbClr val="00AFEF"/>
          </a:solidFill>
        </p:spPr>
        <p:txBody>
          <a:bodyPr wrap="square" lIns="0" tIns="0" rIns="0" bIns="0" rtlCol="0"/>
          <a:lstStyle/>
          <a:p>
            <a:endParaRPr/>
          </a:p>
        </p:txBody>
      </p:sp>
      <p:sp>
        <p:nvSpPr>
          <p:cNvPr id="34" name="object 34"/>
          <p:cNvSpPr/>
          <p:nvPr/>
        </p:nvSpPr>
        <p:spPr>
          <a:xfrm>
            <a:off x="4316729" y="3962400"/>
            <a:ext cx="2287270" cy="1231900"/>
          </a:xfrm>
          <a:custGeom>
            <a:avLst/>
            <a:gdLst/>
            <a:ahLst/>
            <a:cxnLst/>
            <a:rect l="l" t="t" r="r" b="b"/>
            <a:pathLst>
              <a:path w="2287270" h="1231900">
                <a:moveTo>
                  <a:pt x="1142999" y="0"/>
                </a:moveTo>
                <a:lnTo>
                  <a:pt x="2287270" y="615950"/>
                </a:lnTo>
                <a:lnTo>
                  <a:pt x="1142999" y="1231900"/>
                </a:lnTo>
                <a:lnTo>
                  <a:pt x="0" y="615950"/>
                </a:lnTo>
                <a:lnTo>
                  <a:pt x="1142999" y="0"/>
                </a:lnTo>
                <a:close/>
              </a:path>
            </a:pathLst>
          </a:custGeom>
          <a:ln w="25518">
            <a:solidFill>
              <a:srgbClr val="000000"/>
            </a:solidFill>
          </a:ln>
        </p:spPr>
        <p:txBody>
          <a:bodyPr wrap="square" lIns="0" tIns="0" rIns="0" bIns="0" rtlCol="0"/>
          <a:lstStyle/>
          <a:p>
            <a:endParaRPr/>
          </a:p>
        </p:txBody>
      </p:sp>
      <p:sp>
        <p:nvSpPr>
          <p:cNvPr id="35" name="object 35"/>
          <p:cNvSpPr/>
          <p:nvPr/>
        </p:nvSpPr>
        <p:spPr>
          <a:xfrm>
            <a:off x="4316729" y="39624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36" name="object 36"/>
          <p:cNvSpPr/>
          <p:nvPr/>
        </p:nvSpPr>
        <p:spPr>
          <a:xfrm>
            <a:off x="6604000" y="51943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37" name="object 37"/>
          <p:cNvSpPr txBox="1"/>
          <p:nvPr/>
        </p:nvSpPr>
        <p:spPr>
          <a:xfrm>
            <a:off x="4966971" y="4321809"/>
            <a:ext cx="987425" cy="513080"/>
          </a:xfrm>
          <a:prstGeom prst="rect">
            <a:avLst/>
          </a:prstGeom>
        </p:spPr>
        <p:txBody>
          <a:bodyPr vert="horz" wrap="square" lIns="0" tIns="12700" rIns="0" bIns="0" rtlCol="0">
            <a:spAutoFit/>
          </a:bodyPr>
          <a:lstStyle/>
          <a:p>
            <a:pPr marL="19685" marR="5080" indent="-7620">
              <a:spcBef>
                <a:spcPts val="100"/>
              </a:spcBef>
            </a:pPr>
            <a:r>
              <a:rPr sz="1600" b="1" spc="-5" dirty="0">
                <a:latin typeface="Trebuchet MS"/>
                <a:cs typeface="Trebuchet MS"/>
              </a:rPr>
              <a:t>Do</a:t>
            </a:r>
            <a:r>
              <a:rPr sz="1600" b="1" spc="-100" dirty="0">
                <a:latin typeface="Trebuchet MS"/>
                <a:cs typeface="Trebuchet MS"/>
              </a:rPr>
              <a:t> </a:t>
            </a:r>
            <a:r>
              <a:rPr sz="1600" b="1" spc="-5" dirty="0">
                <a:latin typeface="Trebuchet MS"/>
                <a:cs typeface="Trebuchet MS"/>
              </a:rPr>
              <a:t>Hashes  Matched?</a:t>
            </a:r>
            <a:endParaRPr sz="1600">
              <a:latin typeface="Trebuchet MS"/>
              <a:cs typeface="Trebuchet MS"/>
            </a:endParaRPr>
          </a:p>
        </p:txBody>
      </p:sp>
      <p:sp>
        <p:nvSpPr>
          <p:cNvPr id="38" name="object 38"/>
          <p:cNvSpPr/>
          <p:nvPr/>
        </p:nvSpPr>
        <p:spPr>
          <a:xfrm>
            <a:off x="3879851" y="3779520"/>
            <a:ext cx="826769" cy="527050"/>
          </a:xfrm>
          <a:custGeom>
            <a:avLst/>
            <a:gdLst/>
            <a:ahLst/>
            <a:cxnLst/>
            <a:rect l="l" t="t" r="r" b="b"/>
            <a:pathLst>
              <a:path w="826769" h="527050">
                <a:moveTo>
                  <a:pt x="0" y="0"/>
                </a:moveTo>
                <a:lnTo>
                  <a:pt x="826769" y="527049"/>
                </a:lnTo>
              </a:path>
            </a:pathLst>
          </a:custGeom>
          <a:ln w="25400">
            <a:solidFill>
              <a:srgbClr val="000000"/>
            </a:solidFill>
          </a:ln>
        </p:spPr>
        <p:txBody>
          <a:bodyPr wrap="square" lIns="0" tIns="0" rIns="0" bIns="0" rtlCol="0"/>
          <a:lstStyle/>
          <a:p>
            <a:endParaRPr/>
          </a:p>
        </p:txBody>
      </p:sp>
      <p:sp>
        <p:nvSpPr>
          <p:cNvPr id="39" name="object 39"/>
          <p:cNvSpPr/>
          <p:nvPr/>
        </p:nvSpPr>
        <p:spPr>
          <a:xfrm>
            <a:off x="4677411" y="4258310"/>
            <a:ext cx="119379" cy="105409"/>
          </a:xfrm>
          <a:prstGeom prst="rect">
            <a:avLst/>
          </a:prstGeom>
          <a:blipFill>
            <a:blip r:embed="rId7" cstate="print"/>
            <a:stretch>
              <a:fillRect/>
            </a:stretch>
          </a:blipFill>
        </p:spPr>
        <p:txBody>
          <a:bodyPr wrap="square" lIns="0" tIns="0" rIns="0" bIns="0" rtlCol="0"/>
          <a:lstStyle/>
          <a:p>
            <a:endParaRPr/>
          </a:p>
        </p:txBody>
      </p:sp>
      <p:sp>
        <p:nvSpPr>
          <p:cNvPr id="40" name="object 40"/>
          <p:cNvSpPr/>
          <p:nvPr/>
        </p:nvSpPr>
        <p:spPr>
          <a:xfrm>
            <a:off x="3808729" y="3759200"/>
            <a:ext cx="825500" cy="527050"/>
          </a:xfrm>
          <a:custGeom>
            <a:avLst/>
            <a:gdLst/>
            <a:ahLst/>
            <a:cxnLst/>
            <a:rect l="l" t="t" r="r" b="b"/>
            <a:pathLst>
              <a:path w="825500" h="527050">
                <a:moveTo>
                  <a:pt x="0" y="0"/>
                </a:moveTo>
                <a:lnTo>
                  <a:pt x="825500" y="527050"/>
                </a:lnTo>
              </a:path>
            </a:pathLst>
          </a:custGeom>
          <a:ln w="25400">
            <a:solidFill>
              <a:srgbClr val="000000"/>
            </a:solidFill>
          </a:ln>
        </p:spPr>
        <p:txBody>
          <a:bodyPr wrap="square" lIns="0" tIns="0" rIns="0" bIns="0" rtlCol="0"/>
          <a:lstStyle/>
          <a:p>
            <a:endParaRPr/>
          </a:p>
        </p:txBody>
      </p:sp>
      <p:sp>
        <p:nvSpPr>
          <p:cNvPr id="41" name="object 41"/>
          <p:cNvSpPr/>
          <p:nvPr/>
        </p:nvSpPr>
        <p:spPr>
          <a:xfrm>
            <a:off x="4605020" y="4239260"/>
            <a:ext cx="119380" cy="104139"/>
          </a:xfrm>
          <a:prstGeom prst="rect">
            <a:avLst/>
          </a:prstGeom>
          <a:blipFill>
            <a:blip r:embed="rId8" cstate="print"/>
            <a:stretch>
              <a:fillRect/>
            </a:stretch>
          </a:blipFill>
        </p:spPr>
        <p:txBody>
          <a:bodyPr wrap="square" lIns="0" tIns="0" rIns="0" bIns="0" rtlCol="0"/>
          <a:lstStyle/>
          <a:p>
            <a:endParaRPr/>
          </a:p>
        </p:txBody>
      </p:sp>
      <p:sp>
        <p:nvSpPr>
          <p:cNvPr id="42" name="object 42"/>
          <p:cNvSpPr/>
          <p:nvPr/>
        </p:nvSpPr>
        <p:spPr>
          <a:xfrm>
            <a:off x="6334759" y="3792220"/>
            <a:ext cx="1052830" cy="523240"/>
          </a:xfrm>
          <a:custGeom>
            <a:avLst/>
            <a:gdLst/>
            <a:ahLst/>
            <a:cxnLst/>
            <a:rect l="l" t="t" r="r" b="b"/>
            <a:pathLst>
              <a:path w="1052829" h="523239">
                <a:moveTo>
                  <a:pt x="1052829" y="0"/>
                </a:moveTo>
                <a:lnTo>
                  <a:pt x="0" y="523239"/>
                </a:lnTo>
              </a:path>
            </a:pathLst>
          </a:custGeom>
          <a:ln w="25399">
            <a:solidFill>
              <a:srgbClr val="000000"/>
            </a:solidFill>
          </a:ln>
        </p:spPr>
        <p:txBody>
          <a:bodyPr wrap="square" lIns="0" tIns="0" rIns="0" bIns="0" rtlCol="0"/>
          <a:lstStyle/>
          <a:p>
            <a:endParaRPr/>
          </a:p>
        </p:txBody>
      </p:sp>
      <p:sp>
        <p:nvSpPr>
          <p:cNvPr id="43" name="object 43"/>
          <p:cNvSpPr/>
          <p:nvPr/>
        </p:nvSpPr>
        <p:spPr>
          <a:xfrm>
            <a:off x="6238240" y="4265930"/>
            <a:ext cx="120650" cy="102869"/>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6262370" y="3771900"/>
            <a:ext cx="1052830" cy="523240"/>
          </a:xfrm>
          <a:custGeom>
            <a:avLst/>
            <a:gdLst/>
            <a:ahLst/>
            <a:cxnLst/>
            <a:rect l="l" t="t" r="r" b="b"/>
            <a:pathLst>
              <a:path w="1052829" h="523239">
                <a:moveTo>
                  <a:pt x="1052829" y="0"/>
                </a:moveTo>
                <a:lnTo>
                  <a:pt x="0" y="523239"/>
                </a:lnTo>
              </a:path>
            </a:pathLst>
          </a:custGeom>
          <a:ln w="25400">
            <a:solidFill>
              <a:srgbClr val="000000"/>
            </a:solidFill>
          </a:ln>
        </p:spPr>
        <p:txBody>
          <a:bodyPr wrap="square" lIns="0" tIns="0" rIns="0" bIns="0" rtlCol="0"/>
          <a:lstStyle/>
          <a:p>
            <a:endParaRPr/>
          </a:p>
        </p:txBody>
      </p:sp>
      <p:sp>
        <p:nvSpPr>
          <p:cNvPr id="45" name="object 45"/>
          <p:cNvSpPr/>
          <p:nvPr/>
        </p:nvSpPr>
        <p:spPr>
          <a:xfrm>
            <a:off x="6167120" y="4245610"/>
            <a:ext cx="120650" cy="102869"/>
          </a:xfrm>
          <a:prstGeom prst="rect">
            <a:avLst/>
          </a:prstGeom>
          <a:blipFill>
            <a:blip r:embed="rId10" cstate="print"/>
            <a:stretch>
              <a:fillRect/>
            </a:stretch>
          </a:blipFill>
        </p:spPr>
        <p:txBody>
          <a:bodyPr wrap="square" lIns="0" tIns="0" rIns="0" bIns="0" rtlCol="0"/>
          <a:lstStyle/>
          <a:p>
            <a:endParaRPr/>
          </a:p>
        </p:txBody>
      </p:sp>
      <p:sp>
        <p:nvSpPr>
          <p:cNvPr id="46" name="object 46"/>
          <p:cNvSpPr/>
          <p:nvPr/>
        </p:nvSpPr>
        <p:spPr>
          <a:xfrm>
            <a:off x="7505700" y="2649220"/>
            <a:ext cx="1270" cy="645160"/>
          </a:xfrm>
          <a:custGeom>
            <a:avLst/>
            <a:gdLst/>
            <a:ahLst/>
            <a:cxnLst/>
            <a:rect l="l" t="t" r="r" b="b"/>
            <a:pathLst>
              <a:path w="1270" h="645160">
                <a:moveTo>
                  <a:pt x="0" y="0"/>
                </a:moveTo>
                <a:lnTo>
                  <a:pt x="1270" y="645159"/>
                </a:lnTo>
              </a:path>
            </a:pathLst>
          </a:custGeom>
          <a:ln w="25399">
            <a:solidFill>
              <a:srgbClr val="000000"/>
            </a:solidFill>
          </a:ln>
        </p:spPr>
        <p:txBody>
          <a:bodyPr wrap="square" lIns="0" tIns="0" rIns="0" bIns="0" rtlCol="0"/>
          <a:lstStyle/>
          <a:p>
            <a:endParaRPr/>
          </a:p>
        </p:txBody>
      </p:sp>
      <p:sp>
        <p:nvSpPr>
          <p:cNvPr id="47" name="object 47"/>
          <p:cNvSpPr/>
          <p:nvPr/>
        </p:nvSpPr>
        <p:spPr>
          <a:xfrm>
            <a:off x="7448550" y="3286760"/>
            <a:ext cx="115570" cy="115569"/>
          </a:xfrm>
          <a:prstGeom prst="rect">
            <a:avLst/>
          </a:prstGeom>
          <a:blipFill>
            <a:blip r:embed="rId11" cstate="print"/>
            <a:stretch>
              <a:fillRect/>
            </a:stretch>
          </a:blipFill>
        </p:spPr>
        <p:txBody>
          <a:bodyPr wrap="square" lIns="0" tIns="0" rIns="0" bIns="0" rtlCol="0"/>
          <a:lstStyle/>
          <a:p>
            <a:endParaRPr/>
          </a:p>
        </p:txBody>
      </p:sp>
      <p:sp>
        <p:nvSpPr>
          <p:cNvPr id="48" name="object 48"/>
          <p:cNvSpPr/>
          <p:nvPr/>
        </p:nvSpPr>
        <p:spPr>
          <a:xfrm>
            <a:off x="7433309" y="2628900"/>
            <a:ext cx="1270" cy="645160"/>
          </a:xfrm>
          <a:custGeom>
            <a:avLst/>
            <a:gdLst/>
            <a:ahLst/>
            <a:cxnLst/>
            <a:rect l="l" t="t" r="r" b="b"/>
            <a:pathLst>
              <a:path w="1270" h="645160">
                <a:moveTo>
                  <a:pt x="0" y="0"/>
                </a:moveTo>
                <a:lnTo>
                  <a:pt x="1269" y="645160"/>
                </a:lnTo>
              </a:path>
            </a:pathLst>
          </a:custGeom>
          <a:ln w="25399">
            <a:solidFill>
              <a:srgbClr val="000000"/>
            </a:solidFill>
          </a:ln>
        </p:spPr>
        <p:txBody>
          <a:bodyPr wrap="square" lIns="0" tIns="0" rIns="0" bIns="0" rtlCol="0"/>
          <a:lstStyle/>
          <a:p>
            <a:endParaRPr/>
          </a:p>
        </p:txBody>
      </p:sp>
      <p:sp>
        <p:nvSpPr>
          <p:cNvPr id="49" name="object 49"/>
          <p:cNvSpPr/>
          <p:nvPr/>
        </p:nvSpPr>
        <p:spPr>
          <a:xfrm>
            <a:off x="7377429" y="3266440"/>
            <a:ext cx="114300" cy="115570"/>
          </a:xfrm>
          <a:prstGeom prst="rect">
            <a:avLst/>
          </a:prstGeom>
          <a:blipFill>
            <a:blip r:embed="rId12" cstate="print"/>
            <a:stretch>
              <a:fillRect/>
            </a:stretch>
          </a:blipFill>
        </p:spPr>
        <p:txBody>
          <a:bodyPr wrap="square" lIns="0" tIns="0" rIns="0" bIns="0" rtlCol="0"/>
          <a:lstStyle/>
          <a:p>
            <a:endParaRPr/>
          </a:p>
        </p:txBody>
      </p:sp>
      <p:sp>
        <p:nvSpPr>
          <p:cNvPr id="50" name="object 50"/>
          <p:cNvSpPr/>
          <p:nvPr/>
        </p:nvSpPr>
        <p:spPr>
          <a:xfrm>
            <a:off x="6015990" y="4928870"/>
            <a:ext cx="706120" cy="444500"/>
          </a:xfrm>
          <a:custGeom>
            <a:avLst/>
            <a:gdLst/>
            <a:ahLst/>
            <a:cxnLst/>
            <a:rect l="l" t="t" r="r" b="b"/>
            <a:pathLst>
              <a:path w="706120" h="444500">
                <a:moveTo>
                  <a:pt x="0" y="0"/>
                </a:moveTo>
                <a:lnTo>
                  <a:pt x="706120" y="444499"/>
                </a:lnTo>
              </a:path>
            </a:pathLst>
          </a:custGeom>
          <a:ln w="25400">
            <a:solidFill>
              <a:srgbClr val="000000"/>
            </a:solidFill>
          </a:ln>
        </p:spPr>
        <p:txBody>
          <a:bodyPr wrap="square" lIns="0" tIns="0" rIns="0" bIns="0" rtlCol="0"/>
          <a:lstStyle/>
          <a:p>
            <a:endParaRPr/>
          </a:p>
        </p:txBody>
      </p:sp>
      <p:sp>
        <p:nvSpPr>
          <p:cNvPr id="51" name="object 51"/>
          <p:cNvSpPr/>
          <p:nvPr/>
        </p:nvSpPr>
        <p:spPr>
          <a:xfrm>
            <a:off x="6694171" y="5326380"/>
            <a:ext cx="119379" cy="104139"/>
          </a:xfrm>
          <a:prstGeom prst="rect">
            <a:avLst/>
          </a:prstGeom>
          <a:blipFill>
            <a:blip r:embed="rId13" cstate="print"/>
            <a:stretch>
              <a:fillRect/>
            </a:stretch>
          </a:blipFill>
        </p:spPr>
        <p:txBody>
          <a:bodyPr wrap="square" lIns="0" tIns="0" rIns="0" bIns="0" rtlCol="0"/>
          <a:lstStyle/>
          <a:p>
            <a:endParaRPr/>
          </a:p>
        </p:txBody>
      </p:sp>
      <p:sp>
        <p:nvSpPr>
          <p:cNvPr id="52" name="object 52"/>
          <p:cNvSpPr/>
          <p:nvPr/>
        </p:nvSpPr>
        <p:spPr>
          <a:xfrm>
            <a:off x="5943600" y="4908550"/>
            <a:ext cx="707390" cy="444500"/>
          </a:xfrm>
          <a:custGeom>
            <a:avLst/>
            <a:gdLst/>
            <a:ahLst/>
            <a:cxnLst/>
            <a:rect l="l" t="t" r="r" b="b"/>
            <a:pathLst>
              <a:path w="707389" h="444500">
                <a:moveTo>
                  <a:pt x="0" y="0"/>
                </a:moveTo>
                <a:lnTo>
                  <a:pt x="707389" y="444500"/>
                </a:lnTo>
              </a:path>
            </a:pathLst>
          </a:custGeom>
          <a:ln w="25400">
            <a:solidFill>
              <a:srgbClr val="000000"/>
            </a:solidFill>
          </a:ln>
        </p:spPr>
        <p:txBody>
          <a:bodyPr wrap="square" lIns="0" tIns="0" rIns="0" bIns="0" rtlCol="0"/>
          <a:lstStyle/>
          <a:p>
            <a:endParaRPr/>
          </a:p>
        </p:txBody>
      </p:sp>
      <p:sp>
        <p:nvSpPr>
          <p:cNvPr id="53" name="object 53"/>
          <p:cNvSpPr/>
          <p:nvPr/>
        </p:nvSpPr>
        <p:spPr>
          <a:xfrm>
            <a:off x="6621779" y="5306059"/>
            <a:ext cx="119380" cy="104140"/>
          </a:xfrm>
          <a:prstGeom prst="rect">
            <a:avLst/>
          </a:prstGeom>
          <a:blipFill>
            <a:blip r:embed="rId14" cstate="print"/>
            <a:stretch>
              <a:fillRect/>
            </a:stretch>
          </a:blipFill>
        </p:spPr>
        <p:txBody>
          <a:bodyPr wrap="square" lIns="0" tIns="0" rIns="0" bIns="0" rtlCol="0"/>
          <a:lstStyle/>
          <a:p>
            <a:endParaRPr/>
          </a:p>
        </p:txBody>
      </p:sp>
      <p:sp>
        <p:nvSpPr>
          <p:cNvPr id="54" name="object 54"/>
          <p:cNvSpPr/>
          <p:nvPr/>
        </p:nvSpPr>
        <p:spPr>
          <a:xfrm>
            <a:off x="5633720" y="5410200"/>
            <a:ext cx="2214880" cy="392430"/>
          </a:xfrm>
          <a:custGeom>
            <a:avLst/>
            <a:gdLst/>
            <a:ahLst/>
            <a:cxnLst/>
            <a:rect l="l" t="t" r="r" b="b"/>
            <a:pathLst>
              <a:path w="2214879" h="392429">
                <a:moveTo>
                  <a:pt x="2148840" y="0"/>
                </a:moveTo>
                <a:lnTo>
                  <a:pt x="64769" y="0"/>
                </a:lnTo>
                <a:lnTo>
                  <a:pt x="41255" y="5476"/>
                </a:lnTo>
                <a:lnTo>
                  <a:pt x="20478" y="20002"/>
                </a:lnTo>
                <a:lnTo>
                  <a:pt x="5655" y="40719"/>
                </a:lnTo>
                <a:lnTo>
                  <a:pt x="0" y="64769"/>
                </a:lnTo>
                <a:lnTo>
                  <a:pt x="0" y="327659"/>
                </a:lnTo>
                <a:lnTo>
                  <a:pt x="5655" y="351174"/>
                </a:lnTo>
                <a:lnTo>
                  <a:pt x="20478" y="371951"/>
                </a:lnTo>
                <a:lnTo>
                  <a:pt x="41255" y="386774"/>
                </a:lnTo>
                <a:lnTo>
                  <a:pt x="64769" y="392430"/>
                </a:lnTo>
                <a:lnTo>
                  <a:pt x="2148840" y="392430"/>
                </a:lnTo>
                <a:lnTo>
                  <a:pt x="2173089" y="386774"/>
                </a:lnTo>
                <a:lnTo>
                  <a:pt x="2194242" y="371951"/>
                </a:lnTo>
                <a:lnTo>
                  <a:pt x="2209204" y="351174"/>
                </a:lnTo>
                <a:lnTo>
                  <a:pt x="2214879" y="327659"/>
                </a:lnTo>
                <a:lnTo>
                  <a:pt x="2214879" y="64769"/>
                </a:lnTo>
                <a:lnTo>
                  <a:pt x="2209204" y="40719"/>
                </a:lnTo>
                <a:lnTo>
                  <a:pt x="2194242" y="20002"/>
                </a:lnTo>
                <a:lnTo>
                  <a:pt x="2173089" y="5476"/>
                </a:lnTo>
                <a:lnTo>
                  <a:pt x="2148840" y="0"/>
                </a:lnTo>
                <a:close/>
              </a:path>
            </a:pathLst>
          </a:custGeom>
          <a:solidFill>
            <a:srgbClr val="00AF4F"/>
          </a:solidFill>
        </p:spPr>
        <p:txBody>
          <a:bodyPr wrap="square" lIns="0" tIns="0" rIns="0" bIns="0" rtlCol="0"/>
          <a:lstStyle/>
          <a:p>
            <a:endParaRPr/>
          </a:p>
        </p:txBody>
      </p:sp>
      <p:sp>
        <p:nvSpPr>
          <p:cNvPr id="55" name="object 55"/>
          <p:cNvSpPr/>
          <p:nvPr/>
        </p:nvSpPr>
        <p:spPr>
          <a:xfrm>
            <a:off x="5633720" y="5410200"/>
            <a:ext cx="2214880" cy="392430"/>
          </a:xfrm>
          <a:custGeom>
            <a:avLst/>
            <a:gdLst/>
            <a:ahLst/>
            <a:cxnLst/>
            <a:rect l="l" t="t" r="r" b="b"/>
            <a:pathLst>
              <a:path w="2214879" h="392429">
                <a:moveTo>
                  <a:pt x="64769" y="0"/>
                </a:moveTo>
                <a:lnTo>
                  <a:pt x="41255" y="5476"/>
                </a:lnTo>
                <a:lnTo>
                  <a:pt x="20478" y="20002"/>
                </a:lnTo>
                <a:lnTo>
                  <a:pt x="5655" y="40719"/>
                </a:lnTo>
                <a:lnTo>
                  <a:pt x="0" y="64769"/>
                </a:lnTo>
                <a:lnTo>
                  <a:pt x="0" y="327659"/>
                </a:lnTo>
                <a:lnTo>
                  <a:pt x="5655" y="351174"/>
                </a:lnTo>
                <a:lnTo>
                  <a:pt x="20478" y="371951"/>
                </a:lnTo>
                <a:lnTo>
                  <a:pt x="41255" y="386774"/>
                </a:lnTo>
                <a:lnTo>
                  <a:pt x="64769" y="392430"/>
                </a:lnTo>
                <a:lnTo>
                  <a:pt x="2148840" y="392430"/>
                </a:lnTo>
                <a:lnTo>
                  <a:pt x="2173089" y="386774"/>
                </a:lnTo>
                <a:lnTo>
                  <a:pt x="2194242" y="371951"/>
                </a:lnTo>
                <a:lnTo>
                  <a:pt x="2209204" y="351174"/>
                </a:lnTo>
                <a:lnTo>
                  <a:pt x="2214879" y="327659"/>
                </a:lnTo>
                <a:lnTo>
                  <a:pt x="2214879" y="64769"/>
                </a:lnTo>
                <a:lnTo>
                  <a:pt x="2209204" y="40719"/>
                </a:lnTo>
                <a:lnTo>
                  <a:pt x="2194242" y="20002"/>
                </a:lnTo>
                <a:lnTo>
                  <a:pt x="2173089" y="5476"/>
                </a:lnTo>
                <a:lnTo>
                  <a:pt x="2148840" y="0"/>
                </a:lnTo>
                <a:lnTo>
                  <a:pt x="64769" y="0"/>
                </a:lnTo>
                <a:close/>
              </a:path>
            </a:pathLst>
          </a:custGeom>
          <a:ln w="25518">
            <a:solidFill>
              <a:srgbClr val="000000"/>
            </a:solidFill>
          </a:ln>
        </p:spPr>
        <p:txBody>
          <a:bodyPr wrap="square" lIns="0" tIns="0" rIns="0" bIns="0" rtlCol="0"/>
          <a:lstStyle/>
          <a:p>
            <a:endParaRPr/>
          </a:p>
        </p:txBody>
      </p:sp>
      <p:sp>
        <p:nvSpPr>
          <p:cNvPr id="56" name="object 56"/>
          <p:cNvSpPr/>
          <p:nvPr/>
        </p:nvSpPr>
        <p:spPr>
          <a:xfrm>
            <a:off x="5633720" y="5410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57" name="object 57"/>
          <p:cNvSpPr/>
          <p:nvPr/>
        </p:nvSpPr>
        <p:spPr>
          <a:xfrm>
            <a:off x="7848600" y="580262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58" name="object 58"/>
          <p:cNvSpPr txBox="1"/>
          <p:nvPr/>
        </p:nvSpPr>
        <p:spPr>
          <a:xfrm>
            <a:off x="5853430" y="5441950"/>
            <a:ext cx="1774189" cy="330200"/>
          </a:xfrm>
          <a:prstGeom prst="rect">
            <a:avLst/>
          </a:prstGeom>
        </p:spPr>
        <p:txBody>
          <a:bodyPr vert="horz" wrap="square" lIns="0" tIns="12700" rIns="0" bIns="0" rtlCol="0">
            <a:spAutoFit/>
          </a:bodyPr>
          <a:lstStyle/>
          <a:p>
            <a:pPr marL="12700">
              <a:spcBef>
                <a:spcPts val="100"/>
              </a:spcBef>
            </a:pPr>
            <a:r>
              <a:rPr sz="2000" spc="-5" dirty="0">
                <a:latin typeface="Trebuchet MS"/>
                <a:cs typeface="Trebuchet MS"/>
              </a:rPr>
              <a:t>Access</a:t>
            </a:r>
            <a:r>
              <a:rPr sz="2000" spc="-40" dirty="0">
                <a:latin typeface="Trebuchet MS"/>
                <a:cs typeface="Trebuchet MS"/>
              </a:rPr>
              <a:t> </a:t>
            </a:r>
            <a:r>
              <a:rPr sz="2000" spc="-5" dirty="0">
                <a:latin typeface="Trebuchet MS"/>
                <a:cs typeface="Trebuchet MS"/>
              </a:rPr>
              <a:t>Granted</a:t>
            </a:r>
            <a:endParaRPr sz="2000">
              <a:latin typeface="Trebuchet MS"/>
              <a:cs typeface="Trebuchet MS"/>
            </a:endParaRPr>
          </a:p>
        </p:txBody>
      </p:sp>
      <p:sp>
        <p:nvSpPr>
          <p:cNvPr id="59" name="object 59"/>
          <p:cNvSpPr/>
          <p:nvPr/>
        </p:nvSpPr>
        <p:spPr>
          <a:xfrm>
            <a:off x="3110230" y="5410200"/>
            <a:ext cx="2214880" cy="392430"/>
          </a:xfrm>
          <a:custGeom>
            <a:avLst/>
            <a:gdLst/>
            <a:ahLst/>
            <a:cxnLst/>
            <a:rect l="l" t="t" r="r" b="b"/>
            <a:pathLst>
              <a:path w="2214879" h="392429">
                <a:moveTo>
                  <a:pt x="2148840" y="0"/>
                </a:moveTo>
                <a:lnTo>
                  <a:pt x="64769" y="0"/>
                </a:lnTo>
                <a:lnTo>
                  <a:pt x="40719" y="5476"/>
                </a:lnTo>
                <a:lnTo>
                  <a:pt x="20002" y="20002"/>
                </a:lnTo>
                <a:lnTo>
                  <a:pt x="5476" y="40719"/>
                </a:lnTo>
                <a:lnTo>
                  <a:pt x="0" y="64769"/>
                </a:lnTo>
                <a:lnTo>
                  <a:pt x="0" y="327659"/>
                </a:lnTo>
                <a:lnTo>
                  <a:pt x="5476" y="351174"/>
                </a:lnTo>
                <a:lnTo>
                  <a:pt x="20002" y="371951"/>
                </a:lnTo>
                <a:lnTo>
                  <a:pt x="40719" y="386774"/>
                </a:lnTo>
                <a:lnTo>
                  <a:pt x="64769" y="392430"/>
                </a:lnTo>
                <a:lnTo>
                  <a:pt x="2148840" y="392430"/>
                </a:lnTo>
                <a:lnTo>
                  <a:pt x="2173089" y="386774"/>
                </a:lnTo>
                <a:lnTo>
                  <a:pt x="2194242" y="371951"/>
                </a:lnTo>
                <a:lnTo>
                  <a:pt x="2209204" y="351174"/>
                </a:lnTo>
                <a:lnTo>
                  <a:pt x="2214880" y="327659"/>
                </a:lnTo>
                <a:lnTo>
                  <a:pt x="2214880" y="64769"/>
                </a:lnTo>
                <a:lnTo>
                  <a:pt x="2209204" y="40719"/>
                </a:lnTo>
                <a:lnTo>
                  <a:pt x="2194242" y="20002"/>
                </a:lnTo>
                <a:lnTo>
                  <a:pt x="2173089" y="5476"/>
                </a:lnTo>
                <a:lnTo>
                  <a:pt x="2148840" y="0"/>
                </a:lnTo>
                <a:close/>
              </a:path>
            </a:pathLst>
          </a:custGeom>
          <a:solidFill>
            <a:srgbClr val="FF0000"/>
          </a:solidFill>
        </p:spPr>
        <p:txBody>
          <a:bodyPr wrap="square" lIns="0" tIns="0" rIns="0" bIns="0" rtlCol="0"/>
          <a:lstStyle/>
          <a:p>
            <a:endParaRPr/>
          </a:p>
        </p:txBody>
      </p:sp>
      <p:sp>
        <p:nvSpPr>
          <p:cNvPr id="60" name="object 60"/>
          <p:cNvSpPr/>
          <p:nvPr/>
        </p:nvSpPr>
        <p:spPr>
          <a:xfrm>
            <a:off x="3110230" y="5410200"/>
            <a:ext cx="2214880" cy="392430"/>
          </a:xfrm>
          <a:custGeom>
            <a:avLst/>
            <a:gdLst/>
            <a:ahLst/>
            <a:cxnLst/>
            <a:rect l="l" t="t" r="r" b="b"/>
            <a:pathLst>
              <a:path w="2214879" h="392429">
                <a:moveTo>
                  <a:pt x="64769" y="0"/>
                </a:moveTo>
                <a:lnTo>
                  <a:pt x="40719" y="5476"/>
                </a:lnTo>
                <a:lnTo>
                  <a:pt x="20002" y="20002"/>
                </a:lnTo>
                <a:lnTo>
                  <a:pt x="5476" y="40719"/>
                </a:lnTo>
                <a:lnTo>
                  <a:pt x="0" y="64769"/>
                </a:lnTo>
                <a:lnTo>
                  <a:pt x="0" y="327659"/>
                </a:lnTo>
                <a:lnTo>
                  <a:pt x="5476" y="351174"/>
                </a:lnTo>
                <a:lnTo>
                  <a:pt x="20002" y="371951"/>
                </a:lnTo>
                <a:lnTo>
                  <a:pt x="40719" y="386774"/>
                </a:lnTo>
                <a:lnTo>
                  <a:pt x="64769" y="392430"/>
                </a:lnTo>
                <a:lnTo>
                  <a:pt x="2148840" y="392430"/>
                </a:lnTo>
                <a:lnTo>
                  <a:pt x="2173089" y="386774"/>
                </a:lnTo>
                <a:lnTo>
                  <a:pt x="2194242" y="371951"/>
                </a:lnTo>
                <a:lnTo>
                  <a:pt x="2209204" y="351174"/>
                </a:lnTo>
                <a:lnTo>
                  <a:pt x="2214880" y="327659"/>
                </a:lnTo>
                <a:lnTo>
                  <a:pt x="2214880" y="64769"/>
                </a:lnTo>
                <a:lnTo>
                  <a:pt x="2209204" y="40719"/>
                </a:lnTo>
                <a:lnTo>
                  <a:pt x="2194242" y="20002"/>
                </a:lnTo>
                <a:lnTo>
                  <a:pt x="2173089" y="5476"/>
                </a:lnTo>
                <a:lnTo>
                  <a:pt x="2148840" y="0"/>
                </a:lnTo>
                <a:lnTo>
                  <a:pt x="64769" y="0"/>
                </a:lnTo>
                <a:close/>
              </a:path>
            </a:pathLst>
          </a:custGeom>
          <a:ln w="25518">
            <a:solidFill>
              <a:srgbClr val="000000"/>
            </a:solidFill>
          </a:ln>
        </p:spPr>
        <p:txBody>
          <a:bodyPr wrap="square" lIns="0" tIns="0" rIns="0" bIns="0" rtlCol="0"/>
          <a:lstStyle/>
          <a:p>
            <a:endParaRPr/>
          </a:p>
        </p:txBody>
      </p:sp>
      <p:sp>
        <p:nvSpPr>
          <p:cNvPr id="61" name="object 61"/>
          <p:cNvSpPr/>
          <p:nvPr/>
        </p:nvSpPr>
        <p:spPr>
          <a:xfrm>
            <a:off x="3110230" y="5410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2" name="object 62"/>
          <p:cNvSpPr/>
          <p:nvPr/>
        </p:nvSpPr>
        <p:spPr>
          <a:xfrm>
            <a:off x="5325109" y="580262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3" name="object 63"/>
          <p:cNvSpPr txBox="1"/>
          <p:nvPr/>
        </p:nvSpPr>
        <p:spPr>
          <a:xfrm>
            <a:off x="3398521" y="5441950"/>
            <a:ext cx="1636395" cy="330200"/>
          </a:xfrm>
          <a:prstGeom prst="rect">
            <a:avLst/>
          </a:prstGeom>
        </p:spPr>
        <p:txBody>
          <a:bodyPr vert="horz" wrap="square" lIns="0" tIns="12700" rIns="0" bIns="0" rtlCol="0">
            <a:spAutoFit/>
          </a:bodyPr>
          <a:lstStyle/>
          <a:p>
            <a:pPr marL="12700">
              <a:spcBef>
                <a:spcPts val="100"/>
              </a:spcBef>
            </a:pPr>
            <a:r>
              <a:rPr sz="2000" dirty="0">
                <a:latin typeface="Trebuchet MS"/>
                <a:cs typeface="Trebuchet MS"/>
              </a:rPr>
              <a:t>Access</a:t>
            </a:r>
            <a:r>
              <a:rPr sz="2000" spc="-75" dirty="0">
                <a:latin typeface="Trebuchet MS"/>
                <a:cs typeface="Trebuchet MS"/>
              </a:rPr>
              <a:t> </a:t>
            </a:r>
            <a:r>
              <a:rPr sz="2000" spc="-5" dirty="0">
                <a:latin typeface="Trebuchet MS"/>
                <a:cs typeface="Trebuchet MS"/>
              </a:rPr>
              <a:t>Denied</a:t>
            </a:r>
            <a:endParaRPr sz="2000">
              <a:latin typeface="Trebuchet MS"/>
              <a:cs typeface="Trebuchet MS"/>
            </a:endParaRPr>
          </a:p>
        </p:txBody>
      </p:sp>
      <p:sp>
        <p:nvSpPr>
          <p:cNvPr id="64" name="object 64"/>
          <p:cNvSpPr/>
          <p:nvPr/>
        </p:nvSpPr>
        <p:spPr>
          <a:xfrm>
            <a:off x="4377689" y="4928870"/>
            <a:ext cx="651510" cy="440690"/>
          </a:xfrm>
          <a:custGeom>
            <a:avLst/>
            <a:gdLst/>
            <a:ahLst/>
            <a:cxnLst/>
            <a:rect l="l" t="t" r="r" b="b"/>
            <a:pathLst>
              <a:path w="651510" h="440689">
                <a:moveTo>
                  <a:pt x="651510" y="0"/>
                </a:moveTo>
                <a:lnTo>
                  <a:pt x="0" y="440689"/>
                </a:lnTo>
              </a:path>
            </a:pathLst>
          </a:custGeom>
          <a:ln w="25400">
            <a:solidFill>
              <a:srgbClr val="000000"/>
            </a:solidFill>
          </a:ln>
        </p:spPr>
        <p:txBody>
          <a:bodyPr wrap="square" lIns="0" tIns="0" rIns="0" bIns="0" rtlCol="0"/>
          <a:lstStyle/>
          <a:p>
            <a:endParaRPr/>
          </a:p>
        </p:txBody>
      </p:sp>
      <p:sp>
        <p:nvSpPr>
          <p:cNvPr id="65" name="object 65"/>
          <p:cNvSpPr/>
          <p:nvPr/>
        </p:nvSpPr>
        <p:spPr>
          <a:xfrm>
            <a:off x="4288789" y="5323841"/>
            <a:ext cx="119380" cy="106679"/>
          </a:xfrm>
          <a:prstGeom prst="rect">
            <a:avLst/>
          </a:prstGeom>
          <a:blipFill>
            <a:blip r:embed="rId15" cstate="print"/>
            <a:stretch>
              <a:fillRect/>
            </a:stretch>
          </a:blipFill>
        </p:spPr>
        <p:txBody>
          <a:bodyPr wrap="square" lIns="0" tIns="0" rIns="0" bIns="0" rtlCol="0"/>
          <a:lstStyle/>
          <a:p>
            <a:endParaRPr/>
          </a:p>
        </p:txBody>
      </p:sp>
      <p:sp>
        <p:nvSpPr>
          <p:cNvPr id="66" name="object 66"/>
          <p:cNvSpPr/>
          <p:nvPr/>
        </p:nvSpPr>
        <p:spPr>
          <a:xfrm>
            <a:off x="4305300" y="4908551"/>
            <a:ext cx="651510" cy="441959"/>
          </a:xfrm>
          <a:custGeom>
            <a:avLst/>
            <a:gdLst/>
            <a:ahLst/>
            <a:cxnLst/>
            <a:rect l="l" t="t" r="r" b="b"/>
            <a:pathLst>
              <a:path w="651510" h="441960">
                <a:moveTo>
                  <a:pt x="651510" y="0"/>
                </a:moveTo>
                <a:lnTo>
                  <a:pt x="0" y="441959"/>
                </a:lnTo>
              </a:path>
            </a:pathLst>
          </a:custGeom>
          <a:ln w="25400">
            <a:solidFill>
              <a:srgbClr val="000000"/>
            </a:solidFill>
          </a:ln>
        </p:spPr>
        <p:txBody>
          <a:bodyPr wrap="square" lIns="0" tIns="0" rIns="0" bIns="0" rtlCol="0"/>
          <a:lstStyle/>
          <a:p>
            <a:endParaRPr/>
          </a:p>
        </p:txBody>
      </p:sp>
      <p:sp>
        <p:nvSpPr>
          <p:cNvPr id="67" name="object 67"/>
          <p:cNvSpPr/>
          <p:nvPr/>
        </p:nvSpPr>
        <p:spPr>
          <a:xfrm>
            <a:off x="4217670" y="5303520"/>
            <a:ext cx="118110" cy="106680"/>
          </a:xfrm>
          <a:prstGeom prst="rect">
            <a:avLst/>
          </a:prstGeom>
          <a:blipFill>
            <a:blip r:embed="rId16" cstate="print"/>
            <a:stretch>
              <a:fillRect/>
            </a:stretch>
          </a:blipFill>
        </p:spPr>
        <p:txBody>
          <a:bodyPr wrap="square" lIns="0" tIns="0" rIns="0" bIns="0" rtlCol="0"/>
          <a:lstStyle/>
          <a:p>
            <a:endParaRPr/>
          </a:p>
        </p:txBody>
      </p:sp>
      <p:sp>
        <p:nvSpPr>
          <p:cNvPr id="68" name="object 68"/>
          <p:cNvSpPr txBox="1"/>
          <p:nvPr/>
        </p:nvSpPr>
        <p:spPr>
          <a:xfrm>
            <a:off x="5248909" y="2649220"/>
            <a:ext cx="1160780" cy="513080"/>
          </a:xfrm>
          <a:prstGeom prst="rect">
            <a:avLst/>
          </a:prstGeom>
        </p:spPr>
        <p:txBody>
          <a:bodyPr vert="horz" wrap="square" lIns="0" tIns="12700" rIns="0" bIns="0" rtlCol="0">
            <a:spAutoFit/>
          </a:bodyPr>
          <a:lstStyle/>
          <a:p>
            <a:pPr marL="12700" marR="5080" indent="48260">
              <a:spcBef>
                <a:spcPts val="100"/>
              </a:spcBef>
            </a:pPr>
            <a:r>
              <a:rPr sz="1600" b="1" spc="-5" dirty="0">
                <a:latin typeface="Cambria"/>
                <a:cs typeface="Cambria"/>
              </a:rPr>
              <a:t>Hash </a:t>
            </a:r>
            <a:r>
              <a:rPr sz="1600" b="1" spc="-10" dirty="0">
                <a:latin typeface="Cambria"/>
                <a:cs typeface="Cambria"/>
              </a:rPr>
              <a:t>Value  </a:t>
            </a:r>
            <a:r>
              <a:rPr sz="1600" b="1" spc="-5" dirty="0">
                <a:latin typeface="Cambria"/>
                <a:cs typeface="Cambria"/>
              </a:rPr>
              <a:t>M</a:t>
            </a:r>
            <a:r>
              <a:rPr sz="1600" b="1" spc="5" dirty="0">
                <a:latin typeface="Cambria"/>
                <a:cs typeface="Cambria"/>
              </a:rPr>
              <a:t>i</a:t>
            </a:r>
            <a:r>
              <a:rPr sz="1600" b="1" spc="-5" dirty="0">
                <a:latin typeface="Cambria"/>
                <a:cs typeface="Cambria"/>
              </a:rPr>
              <a:t>sm</a:t>
            </a:r>
            <a:r>
              <a:rPr sz="1600" b="1" spc="-10" dirty="0">
                <a:latin typeface="Cambria"/>
                <a:cs typeface="Cambria"/>
              </a:rPr>
              <a:t>a</a:t>
            </a:r>
            <a:r>
              <a:rPr sz="1600" b="1" dirty="0">
                <a:latin typeface="Cambria"/>
                <a:cs typeface="Cambria"/>
              </a:rPr>
              <a:t>t</a:t>
            </a:r>
            <a:r>
              <a:rPr sz="1600" b="1" spc="-15" dirty="0">
                <a:latin typeface="Cambria"/>
                <a:cs typeface="Cambria"/>
              </a:rPr>
              <a:t>c</a:t>
            </a:r>
            <a:r>
              <a:rPr sz="1600" b="1" spc="-5" dirty="0">
                <a:latin typeface="Cambria"/>
                <a:cs typeface="Cambria"/>
              </a:rPr>
              <a:t>hed</a:t>
            </a:r>
            <a:endParaRPr sz="1600">
              <a:latin typeface="Cambria"/>
              <a:cs typeface="Cambria"/>
            </a:endParaRPr>
          </a:p>
        </p:txBody>
      </p:sp>
      <p:sp>
        <p:nvSpPr>
          <p:cNvPr id="69" name="object 69"/>
          <p:cNvSpPr txBox="1"/>
          <p:nvPr/>
        </p:nvSpPr>
        <p:spPr>
          <a:xfrm>
            <a:off x="6813550" y="4406900"/>
            <a:ext cx="497840" cy="269240"/>
          </a:xfrm>
          <a:prstGeom prst="rect">
            <a:avLst/>
          </a:prstGeom>
        </p:spPr>
        <p:txBody>
          <a:bodyPr vert="horz" wrap="square" lIns="0" tIns="12700" rIns="0" bIns="0" rtlCol="0">
            <a:spAutoFit/>
          </a:bodyPr>
          <a:lstStyle/>
          <a:p>
            <a:pPr marL="12700">
              <a:spcBef>
                <a:spcPts val="100"/>
              </a:spcBef>
            </a:pPr>
            <a:r>
              <a:rPr sz="1600" b="1" spc="-10" dirty="0">
                <a:latin typeface="Cambria"/>
                <a:cs typeface="Cambria"/>
              </a:rPr>
              <a:t>[Y</a:t>
            </a:r>
            <a:r>
              <a:rPr sz="1600" b="1" spc="10" dirty="0">
                <a:latin typeface="Cambria"/>
                <a:cs typeface="Cambria"/>
              </a:rPr>
              <a:t>e</a:t>
            </a:r>
            <a:r>
              <a:rPr sz="1600" b="1" spc="-5" dirty="0">
                <a:latin typeface="Cambria"/>
                <a:cs typeface="Cambria"/>
              </a:rPr>
              <a:t>s</a:t>
            </a:r>
            <a:r>
              <a:rPr sz="1600" b="1" dirty="0">
                <a:latin typeface="Cambria"/>
                <a:cs typeface="Cambria"/>
              </a:rPr>
              <a:t>]</a:t>
            </a:r>
            <a:endParaRPr sz="1600">
              <a:latin typeface="Cambria"/>
              <a:cs typeface="Cambria"/>
            </a:endParaRPr>
          </a:p>
        </p:txBody>
      </p:sp>
      <p:sp>
        <p:nvSpPr>
          <p:cNvPr id="70" name="object 70"/>
          <p:cNvSpPr txBox="1"/>
          <p:nvPr/>
        </p:nvSpPr>
        <p:spPr>
          <a:xfrm>
            <a:off x="3647439" y="4406900"/>
            <a:ext cx="427990" cy="269240"/>
          </a:xfrm>
          <a:prstGeom prst="rect">
            <a:avLst/>
          </a:prstGeom>
        </p:spPr>
        <p:txBody>
          <a:bodyPr vert="horz" wrap="square" lIns="0" tIns="12700" rIns="0" bIns="0" rtlCol="0">
            <a:spAutoFit/>
          </a:bodyPr>
          <a:lstStyle/>
          <a:p>
            <a:pPr marL="12700">
              <a:spcBef>
                <a:spcPts val="100"/>
              </a:spcBef>
            </a:pPr>
            <a:r>
              <a:rPr sz="1600" b="1" dirty="0">
                <a:latin typeface="Cambria"/>
                <a:cs typeface="Cambria"/>
              </a:rPr>
              <a:t>[</a:t>
            </a:r>
            <a:r>
              <a:rPr sz="1600" b="1" spc="-10" dirty="0">
                <a:latin typeface="Cambria"/>
                <a:cs typeface="Cambria"/>
              </a:rPr>
              <a:t>N</a:t>
            </a:r>
            <a:r>
              <a:rPr sz="1600" b="1" spc="-5" dirty="0">
                <a:latin typeface="Cambria"/>
                <a:cs typeface="Cambria"/>
              </a:rPr>
              <a:t>o]</a:t>
            </a:r>
            <a:endParaRPr sz="1600">
              <a:latin typeface="Cambria"/>
              <a:cs typeface="Cambria"/>
            </a:endParaRPr>
          </a:p>
        </p:txBody>
      </p:sp>
      <p:sp>
        <p:nvSpPr>
          <p:cNvPr id="71" name="object 71"/>
          <p:cNvSpPr txBox="1"/>
          <p:nvPr/>
        </p:nvSpPr>
        <p:spPr>
          <a:xfrm>
            <a:off x="8962390" y="2435859"/>
            <a:ext cx="1551940" cy="878840"/>
          </a:xfrm>
          <a:prstGeom prst="rect">
            <a:avLst/>
          </a:prstGeom>
        </p:spPr>
        <p:txBody>
          <a:bodyPr vert="horz" wrap="square" lIns="0" tIns="12700" rIns="0" bIns="0" rtlCol="0">
            <a:spAutoFit/>
          </a:bodyPr>
          <a:lstStyle/>
          <a:p>
            <a:pPr marL="12700" marR="5080" indent="464820">
              <a:spcBef>
                <a:spcPts val="100"/>
              </a:spcBef>
            </a:pPr>
            <a:r>
              <a:rPr sz="2800" spc="-5" dirty="0">
                <a:solidFill>
                  <a:srgbClr val="006FBF"/>
                </a:solidFill>
                <a:latin typeface="Comic Sans MS"/>
                <a:cs typeface="Comic Sans MS"/>
              </a:rPr>
              <a:t>How  </a:t>
            </a:r>
            <a:r>
              <a:rPr sz="2800" dirty="0">
                <a:solidFill>
                  <a:srgbClr val="006FBF"/>
                </a:solidFill>
                <a:latin typeface="Comic Sans MS"/>
                <a:cs typeface="Comic Sans MS"/>
              </a:rPr>
              <a:t>p</a:t>
            </a:r>
            <a:r>
              <a:rPr sz="2800" spc="-15" dirty="0">
                <a:solidFill>
                  <a:srgbClr val="006FBF"/>
                </a:solidFill>
                <a:latin typeface="Comic Sans MS"/>
                <a:cs typeface="Comic Sans MS"/>
              </a:rPr>
              <a:t>a</a:t>
            </a:r>
            <a:r>
              <a:rPr sz="2800" spc="-5" dirty="0">
                <a:solidFill>
                  <a:srgbClr val="006FBF"/>
                </a:solidFill>
                <a:latin typeface="Comic Sans MS"/>
                <a:cs typeface="Comic Sans MS"/>
              </a:rPr>
              <a:t>ss</a:t>
            </a:r>
            <a:r>
              <a:rPr sz="2800" spc="-20" dirty="0">
                <a:solidFill>
                  <a:srgbClr val="006FBF"/>
                </a:solidFill>
                <a:latin typeface="Comic Sans MS"/>
                <a:cs typeface="Comic Sans MS"/>
              </a:rPr>
              <a:t>w</a:t>
            </a:r>
            <a:r>
              <a:rPr sz="2800" spc="5" dirty="0">
                <a:solidFill>
                  <a:srgbClr val="006FBF"/>
                </a:solidFill>
                <a:latin typeface="Comic Sans MS"/>
                <a:cs typeface="Comic Sans MS"/>
              </a:rPr>
              <a:t>o</a:t>
            </a:r>
            <a:r>
              <a:rPr sz="2800" spc="10" dirty="0">
                <a:solidFill>
                  <a:srgbClr val="006FBF"/>
                </a:solidFill>
                <a:latin typeface="Comic Sans MS"/>
                <a:cs typeface="Comic Sans MS"/>
              </a:rPr>
              <a:t>r</a:t>
            </a:r>
            <a:r>
              <a:rPr sz="2800" dirty="0">
                <a:solidFill>
                  <a:srgbClr val="006FBF"/>
                </a:solidFill>
                <a:latin typeface="Comic Sans MS"/>
                <a:cs typeface="Comic Sans MS"/>
              </a:rPr>
              <a:t>d</a:t>
            </a:r>
            <a:endParaRPr sz="2800">
              <a:latin typeface="Comic Sans MS"/>
              <a:cs typeface="Comic Sans MS"/>
            </a:endParaRPr>
          </a:p>
        </p:txBody>
      </p:sp>
      <p:sp>
        <p:nvSpPr>
          <p:cNvPr id="72" name="object 72"/>
          <p:cNvSpPr txBox="1"/>
          <p:nvPr/>
        </p:nvSpPr>
        <p:spPr>
          <a:xfrm>
            <a:off x="9589770" y="3289300"/>
            <a:ext cx="297815" cy="452120"/>
          </a:xfrm>
          <a:prstGeom prst="rect">
            <a:avLst/>
          </a:prstGeom>
        </p:spPr>
        <p:txBody>
          <a:bodyPr vert="horz" wrap="square" lIns="0" tIns="12700" rIns="0" bIns="0" rtlCol="0">
            <a:spAutoFit/>
          </a:bodyPr>
          <a:lstStyle/>
          <a:p>
            <a:pPr marL="12700">
              <a:spcBef>
                <a:spcPts val="100"/>
              </a:spcBef>
            </a:pPr>
            <a:r>
              <a:rPr sz="2800" spc="-5" dirty="0">
                <a:solidFill>
                  <a:srgbClr val="006FBF"/>
                </a:solidFill>
                <a:latin typeface="Comic Sans MS"/>
                <a:cs typeface="Comic Sans MS"/>
              </a:rPr>
              <a:t>i</a:t>
            </a:r>
            <a:r>
              <a:rPr sz="2800" dirty="0">
                <a:solidFill>
                  <a:srgbClr val="006FBF"/>
                </a:solidFill>
                <a:latin typeface="Comic Sans MS"/>
                <a:cs typeface="Comic Sans MS"/>
              </a:rPr>
              <a:t>s</a:t>
            </a:r>
            <a:endParaRPr sz="2800">
              <a:latin typeface="Comic Sans MS"/>
              <a:cs typeface="Comic Sans MS"/>
            </a:endParaRPr>
          </a:p>
        </p:txBody>
      </p:sp>
      <p:sp>
        <p:nvSpPr>
          <p:cNvPr id="73" name="object 73"/>
          <p:cNvSpPr txBox="1"/>
          <p:nvPr/>
        </p:nvSpPr>
        <p:spPr>
          <a:xfrm>
            <a:off x="8926831" y="3716020"/>
            <a:ext cx="1727835" cy="878840"/>
          </a:xfrm>
          <a:prstGeom prst="rect">
            <a:avLst/>
          </a:prstGeom>
        </p:spPr>
        <p:txBody>
          <a:bodyPr vert="horz" wrap="square" lIns="0" tIns="12700" rIns="0" bIns="0" rtlCol="0">
            <a:spAutoFit/>
          </a:bodyPr>
          <a:lstStyle/>
          <a:p>
            <a:pPr marL="12700" marR="5080" indent="191770">
              <a:spcBef>
                <a:spcPts val="100"/>
              </a:spcBef>
            </a:pPr>
            <a:r>
              <a:rPr sz="2800" spc="-5" dirty="0">
                <a:solidFill>
                  <a:srgbClr val="006FBF"/>
                </a:solidFill>
                <a:latin typeface="Comic Sans MS"/>
                <a:cs typeface="Comic Sans MS"/>
              </a:rPr>
              <a:t>verified  using</a:t>
            </a:r>
            <a:r>
              <a:rPr sz="2800" spc="-80" dirty="0">
                <a:solidFill>
                  <a:srgbClr val="006FBF"/>
                </a:solidFill>
                <a:latin typeface="Comic Sans MS"/>
                <a:cs typeface="Comic Sans MS"/>
              </a:rPr>
              <a:t> </a:t>
            </a:r>
            <a:r>
              <a:rPr sz="2800" spc="-10" dirty="0">
                <a:solidFill>
                  <a:srgbClr val="006FBF"/>
                </a:solidFill>
                <a:latin typeface="Comic Sans MS"/>
                <a:cs typeface="Comic Sans MS"/>
              </a:rPr>
              <a:t>hash</a:t>
            </a:r>
            <a:endParaRPr sz="2800">
              <a:latin typeface="Comic Sans MS"/>
              <a:cs typeface="Comic Sans MS"/>
            </a:endParaRPr>
          </a:p>
        </p:txBody>
      </p:sp>
    </p:spTree>
    <p:extLst>
      <p:ext uri="{BB962C8B-B14F-4D97-AF65-F5344CB8AC3E}">
        <p14:creationId xmlns:p14="http://schemas.microsoft.com/office/powerpoint/2010/main" val="2159735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51130">
              <a:lnSpc>
                <a:spcPct val="100000"/>
              </a:lnSpc>
              <a:spcBef>
                <a:spcPts val="95"/>
              </a:spcBef>
            </a:pPr>
            <a:r>
              <a:rPr dirty="0"/>
              <a:t>Better</a:t>
            </a:r>
            <a:r>
              <a:rPr spc="-140" dirty="0"/>
              <a:t> </a:t>
            </a:r>
            <a:r>
              <a:rPr dirty="0"/>
              <a:t>Password</a:t>
            </a:r>
            <a:r>
              <a:rPr spc="-114" dirty="0"/>
              <a:t> </a:t>
            </a:r>
            <a:r>
              <a:rPr spc="-10" dirty="0"/>
              <a:t>Scoring</a:t>
            </a:r>
          </a:p>
        </p:txBody>
      </p:sp>
      <p:grpSp>
        <p:nvGrpSpPr>
          <p:cNvPr id="3" name="object 3"/>
          <p:cNvGrpSpPr/>
          <p:nvPr/>
        </p:nvGrpSpPr>
        <p:grpSpPr>
          <a:xfrm>
            <a:off x="2400301" y="3390901"/>
            <a:ext cx="3065145" cy="3027045"/>
            <a:chOff x="876300" y="3390900"/>
            <a:chExt cx="3065145" cy="3027045"/>
          </a:xfrm>
        </p:grpSpPr>
        <p:pic>
          <p:nvPicPr>
            <p:cNvPr id="4" name="object 4"/>
            <p:cNvPicPr/>
            <p:nvPr/>
          </p:nvPicPr>
          <p:blipFill>
            <a:blip r:embed="rId3" cstate="print"/>
            <a:stretch>
              <a:fillRect/>
            </a:stretch>
          </p:blipFill>
          <p:spPr>
            <a:xfrm>
              <a:off x="1033942" y="3429000"/>
              <a:ext cx="2749478" cy="2868299"/>
            </a:xfrm>
            <a:prstGeom prst="rect">
              <a:avLst/>
            </a:prstGeom>
          </p:spPr>
        </p:pic>
        <p:sp>
          <p:nvSpPr>
            <p:cNvPr id="5" name="object 5"/>
            <p:cNvSpPr/>
            <p:nvPr/>
          </p:nvSpPr>
          <p:spPr>
            <a:xfrm>
              <a:off x="895350" y="3409950"/>
              <a:ext cx="3027045" cy="2988945"/>
            </a:xfrm>
            <a:custGeom>
              <a:avLst/>
              <a:gdLst/>
              <a:ahLst/>
              <a:cxnLst/>
              <a:rect l="l" t="t" r="r" b="b"/>
              <a:pathLst>
                <a:path w="3027045" h="2988945">
                  <a:moveTo>
                    <a:pt x="0" y="2988564"/>
                  </a:moveTo>
                  <a:lnTo>
                    <a:pt x="3026664" y="2988564"/>
                  </a:lnTo>
                  <a:lnTo>
                    <a:pt x="3026664" y="0"/>
                  </a:lnTo>
                  <a:lnTo>
                    <a:pt x="0" y="0"/>
                  </a:lnTo>
                  <a:lnTo>
                    <a:pt x="0" y="2988564"/>
                  </a:lnTo>
                  <a:close/>
                </a:path>
              </a:pathLst>
            </a:custGeom>
            <a:ln w="38100">
              <a:solidFill>
                <a:srgbClr val="001F5F"/>
              </a:solidFill>
            </a:ln>
          </p:spPr>
          <p:txBody>
            <a:bodyPr wrap="square" lIns="0" tIns="0" rIns="0" bIns="0" rtlCol="0"/>
            <a:lstStyle/>
            <a:p>
              <a:endParaRPr/>
            </a:p>
          </p:txBody>
        </p:sp>
      </p:grpSp>
      <p:sp>
        <p:nvSpPr>
          <p:cNvPr id="6" name="object 6"/>
          <p:cNvSpPr txBox="1"/>
          <p:nvPr/>
        </p:nvSpPr>
        <p:spPr>
          <a:xfrm>
            <a:off x="2059941" y="1523658"/>
            <a:ext cx="7771765" cy="4325542"/>
          </a:xfrm>
          <a:prstGeom prst="rect">
            <a:avLst/>
          </a:prstGeom>
        </p:spPr>
        <p:txBody>
          <a:bodyPr vert="horz" wrap="square" lIns="0" tIns="110489" rIns="0" bIns="0" rtlCol="0">
            <a:spAutoFit/>
          </a:bodyPr>
          <a:lstStyle/>
          <a:p>
            <a:pPr marL="355600" indent="-343535">
              <a:spcBef>
                <a:spcPts val="869"/>
              </a:spcBef>
              <a:buChar char="•"/>
              <a:tabLst>
                <a:tab pos="355600" algn="l"/>
                <a:tab pos="356235" algn="l"/>
              </a:tabLst>
            </a:pPr>
            <a:r>
              <a:rPr sz="3200" spc="-10" dirty="0">
                <a:latin typeface="Arial"/>
                <a:cs typeface="Arial"/>
              </a:rPr>
              <a:t>Real-</a:t>
            </a:r>
            <a:r>
              <a:rPr sz="3200" dirty="0">
                <a:latin typeface="Arial"/>
                <a:cs typeface="Arial"/>
              </a:rPr>
              <a:t>time </a:t>
            </a:r>
            <a:r>
              <a:rPr sz="3200" spc="-10" dirty="0">
                <a:latin typeface="Arial"/>
                <a:cs typeface="Arial"/>
              </a:rPr>
              <a:t>feedback</a:t>
            </a:r>
            <a:endParaRPr sz="3200">
              <a:latin typeface="Arial"/>
              <a:cs typeface="Arial"/>
            </a:endParaRPr>
          </a:p>
          <a:p>
            <a:pPr marL="355600" indent="-343535">
              <a:spcBef>
                <a:spcPts val="770"/>
              </a:spcBef>
              <a:buChar char="•"/>
              <a:tabLst>
                <a:tab pos="355600" algn="l"/>
                <a:tab pos="356235" algn="l"/>
              </a:tabLst>
            </a:pPr>
            <a:r>
              <a:rPr sz="3200" dirty="0">
                <a:latin typeface="Arial"/>
                <a:cs typeface="Arial"/>
              </a:rPr>
              <a:t>Runs</a:t>
            </a:r>
            <a:r>
              <a:rPr sz="3200" spc="-10" dirty="0">
                <a:latin typeface="Arial"/>
                <a:cs typeface="Arial"/>
              </a:rPr>
              <a:t> </a:t>
            </a:r>
            <a:r>
              <a:rPr sz="3200" dirty="0">
                <a:latin typeface="Arial"/>
                <a:cs typeface="Arial"/>
              </a:rPr>
              <a:t>entirely</a:t>
            </a:r>
            <a:r>
              <a:rPr sz="3200" spc="-5" dirty="0">
                <a:latin typeface="Arial"/>
                <a:cs typeface="Arial"/>
              </a:rPr>
              <a:t> </a:t>
            </a:r>
            <a:r>
              <a:rPr sz="3200" spc="-10" dirty="0">
                <a:latin typeface="Arial"/>
                <a:cs typeface="Arial"/>
              </a:rPr>
              <a:t>client-</a:t>
            </a:r>
            <a:r>
              <a:rPr sz="3200" spc="-20" dirty="0">
                <a:latin typeface="Arial"/>
                <a:cs typeface="Arial"/>
              </a:rPr>
              <a:t>side</a:t>
            </a:r>
            <a:endParaRPr sz="3200">
              <a:latin typeface="Arial"/>
              <a:cs typeface="Arial"/>
            </a:endParaRPr>
          </a:p>
          <a:p>
            <a:pPr marL="355600" indent="-343535">
              <a:spcBef>
                <a:spcPts val="770"/>
              </a:spcBef>
              <a:buChar char="•"/>
              <a:tabLst>
                <a:tab pos="355600" algn="l"/>
                <a:tab pos="356235" algn="l"/>
              </a:tabLst>
            </a:pPr>
            <a:r>
              <a:rPr sz="3200" dirty="0">
                <a:latin typeface="Arial"/>
                <a:cs typeface="Arial"/>
              </a:rPr>
              <a:t>Accurately</a:t>
            </a:r>
            <a:r>
              <a:rPr sz="3200" spc="-55" dirty="0">
                <a:latin typeface="Arial"/>
                <a:cs typeface="Arial"/>
              </a:rPr>
              <a:t> </a:t>
            </a:r>
            <a:r>
              <a:rPr sz="3200" dirty="0">
                <a:latin typeface="Arial"/>
                <a:cs typeface="Arial"/>
              </a:rPr>
              <a:t>models</a:t>
            </a:r>
            <a:r>
              <a:rPr sz="3200" spc="-50" dirty="0">
                <a:latin typeface="Arial"/>
                <a:cs typeface="Arial"/>
              </a:rPr>
              <a:t> </a:t>
            </a:r>
            <a:r>
              <a:rPr sz="3200" dirty="0">
                <a:latin typeface="Arial"/>
                <a:cs typeface="Arial"/>
              </a:rPr>
              <a:t>password</a:t>
            </a:r>
            <a:r>
              <a:rPr sz="3200" spc="-55" dirty="0">
                <a:latin typeface="Arial"/>
                <a:cs typeface="Arial"/>
              </a:rPr>
              <a:t> </a:t>
            </a:r>
            <a:r>
              <a:rPr sz="3200" spc="-10" dirty="0">
                <a:latin typeface="Arial"/>
                <a:cs typeface="Arial"/>
              </a:rPr>
              <a:t>guessability</a:t>
            </a:r>
            <a:endParaRPr sz="3200">
              <a:latin typeface="Arial"/>
              <a:cs typeface="Arial"/>
            </a:endParaRPr>
          </a:p>
          <a:p>
            <a:pPr>
              <a:spcBef>
                <a:spcPts val="30"/>
              </a:spcBef>
            </a:pPr>
            <a:endParaRPr sz="3100">
              <a:latin typeface="Arial"/>
              <a:cs typeface="Arial"/>
            </a:endParaRPr>
          </a:p>
          <a:p>
            <a:pPr marL="3632835" marR="1019175"/>
            <a:r>
              <a:rPr sz="3000" b="1" dirty="0">
                <a:solidFill>
                  <a:srgbClr val="006FC0"/>
                </a:solidFill>
                <a:latin typeface="Arial"/>
                <a:cs typeface="Arial"/>
              </a:rPr>
              <a:t>Recurrent</a:t>
            </a:r>
            <a:r>
              <a:rPr sz="3000" b="1" spc="-165" dirty="0">
                <a:solidFill>
                  <a:srgbClr val="006FC0"/>
                </a:solidFill>
                <a:latin typeface="Arial"/>
                <a:cs typeface="Arial"/>
              </a:rPr>
              <a:t> </a:t>
            </a:r>
            <a:r>
              <a:rPr sz="3000" b="1" spc="-10" dirty="0">
                <a:solidFill>
                  <a:srgbClr val="006FC0"/>
                </a:solidFill>
                <a:latin typeface="Arial"/>
                <a:cs typeface="Arial"/>
              </a:rPr>
              <a:t>Neural </a:t>
            </a:r>
            <a:r>
              <a:rPr sz="3000" b="1" dirty="0">
                <a:solidFill>
                  <a:srgbClr val="006FC0"/>
                </a:solidFill>
                <a:latin typeface="Arial"/>
                <a:cs typeface="Arial"/>
              </a:rPr>
              <a:t>Networks</a:t>
            </a:r>
            <a:r>
              <a:rPr sz="3000" b="1" spc="-145" dirty="0">
                <a:solidFill>
                  <a:srgbClr val="006FC0"/>
                </a:solidFill>
                <a:latin typeface="Arial"/>
                <a:cs typeface="Arial"/>
              </a:rPr>
              <a:t> </a:t>
            </a:r>
            <a:r>
              <a:rPr sz="3000" b="1" spc="-10" dirty="0">
                <a:solidFill>
                  <a:srgbClr val="006FC0"/>
                </a:solidFill>
                <a:latin typeface="Arial"/>
                <a:cs typeface="Arial"/>
              </a:rPr>
              <a:t>(RNNs)</a:t>
            </a:r>
            <a:endParaRPr sz="3000">
              <a:latin typeface="Arial"/>
              <a:cs typeface="Arial"/>
            </a:endParaRPr>
          </a:p>
          <a:p>
            <a:pPr>
              <a:spcBef>
                <a:spcPts val="40"/>
              </a:spcBef>
            </a:pPr>
            <a:endParaRPr sz="4350">
              <a:latin typeface="Arial"/>
              <a:cs typeface="Arial"/>
            </a:endParaRPr>
          </a:p>
          <a:p>
            <a:pPr marL="3632835"/>
            <a:r>
              <a:rPr sz="3000" b="1" dirty="0">
                <a:solidFill>
                  <a:srgbClr val="006FC0"/>
                </a:solidFill>
                <a:latin typeface="Arial"/>
                <a:cs typeface="Arial"/>
              </a:rPr>
              <a:t>LSTM</a:t>
            </a:r>
            <a:r>
              <a:rPr sz="3000" b="1" spc="-100" dirty="0">
                <a:solidFill>
                  <a:srgbClr val="006FC0"/>
                </a:solidFill>
                <a:latin typeface="Arial"/>
                <a:cs typeface="Arial"/>
              </a:rPr>
              <a:t> </a:t>
            </a:r>
            <a:r>
              <a:rPr sz="3000" b="1" spc="-10" dirty="0">
                <a:solidFill>
                  <a:srgbClr val="006FC0"/>
                </a:solidFill>
                <a:latin typeface="Arial"/>
                <a:cs typeface="Arial"/>
              </a:rPr>
              <a:t>Architecture</a:t>
            </a:r>
            <a:endParaRPr sz="3000">
              <a:latin typeface="Arial"/>
              <a:cs typeface="Arial"/>
            </a:endParaRPr>
          </a:p>
        </p:txBody>
      </p:sp>
      <p:sp>
        <p:nvSpPr>
          <p:cNvPr id="8" name="object 8"/>
          <p:cNvSpPr txBox="1"/>
          <p:nvPr/>
        </p:nvSpPr>
        <p:spPr>
          <a:xfrm>
            <a:off x="1929486" y="6592773"/>
            <a:ext cx="4324985" cy="234038"/>
          </a:xfrm>
          <a:prstGeom prst="rect">
            <a:avLst/>
          </a:prstGeom>
        </p:spPr>
        <p:txBody>
          <a:bodyPr vert="horz" wrap="square" lIns="0" tIns="0" rIns="0" bIns="0" rtlCol="0">
            <a:spAutoFit/>
          </a:bodyPr>
          <a:lstStyle/>
          <a:p>
            <a:pPr marL="12700">
              <a:lnSpc>
                <a:spcPts val="1810"/>
              </a:lnSpc>
            </a:pPr>
            <a:r>
              <a:rPr dirty="0">
                <a:solidFill>
                  <a:srgbClr val="D9D9D9"/>
                </a:solidFill>
                <a:latin typeface="Calibri"/>
                <a:cs typeface="Calibri"/>
              </a:rPr>
              <a:t>Image</a:t>
            </a:r>
            <a:r>
              <a:rPr spc="-40" dirty="0">
                <a:solidFill>
                  <a:srgbClr val="D9D9D9"/>
                </a:solidFill>
                <a:latin typeface="Calibri"/>
                <a:cs typeface="Calibri"/>
              </a:rPr>
              <a:t> </a:t>
            </a:r>
            <a:r>
              <a:rPr dirty="0">
                <a:solidFill>
                  <a:srgbClr val="D9D9D9"/>
                </a:solidFill>
                <a:latin typeface="Calibri"/>
                <a:cs typeface="Calibri"/>
              </a:rPr>
              <a:t>CC</a:t>
            </a:r>
            <a:r>
              <a:rPr spc="-10" dirty="0">
                <a:solidFill>
                  <a:srgbClr val="D9D9D9"/>
                </a:solidFill>
                <a:latin typeface="Calibri"/>
                <a:cs typeface="Calibri"/>
              </a:rPr>
              <a:t> </a:t>
            </a:r>
            <a:r>
              <a:rPr dirty="0">
                <a:solidFill>
                  <a:srgbClr val="D9D9D9"/>
                </a:solidFill>
                <a:latin typeface="Calibri"/>
                <a:cs typeface="Calibri"/>
              </a:rPr>
              <a:t>by</a:t>
            </a:r>
            <a:r>
              <a:rPr spc="-20" dirty="0">
                <a:solidFill>
                  <a:srgbClr val="D9D9D9"/>
                </a:solidFill>
                <a:latin typeface="Calibri"/>
                <a:cs typeface="Calibri"/>
              </a:rPr>
              <a:t> </a:t>
            </a:r>
            <a:r>
              <a:rPr dirty="0">
                <a:solidFill>
                  <a:srgbClr val="D9D9D9"/>
                </a:solidFill>
                <a:latin typeface="Calibri"/>
                <a:cs typeface="Calibri"/>
              </a:rPr>
              <a:t>Wes</a:t>
            </a:r>
            <a:r>
              <a:rPr spc="-10" dirty="0">
                <a:solidFill>
                  <a:srgbClr val="D9D9D9"/>
                </a:solidFill>
                <a:latin typeface="Calibri"/>
                <a:cs typeface="Calibri"/>
              </a:rPr>
              <a:t> </a:t>
            </a:r>
            <a:r>
              <a:rPr dirty="0">
                <a:solidFill>
                  <a:srgbClr val="D9D9D9"/>
                </a:solidFill>
                <a:latin typeface="Calibri"/>
                <a:cs typeface="Calibri"/>
              </a:rPr>
              <a:t>Breazell</a:t>
            </a:r>
            <a:r>
              <a:rPr spc="-30" dirty="0">
                <a:solidFill>
                  <a:srgbClr val="D9D9D9"/>
                </a:solidFill>
                <a:latin typeface="Calibri"/>
                <a:cs typeface="Calibri"/>
              </a:rPr>
              <a:t> </a:t>
            </a:r>
            <a:r>
              <a:rPr dirty="0">
                <a:solidFill>
                  <a:srgbClr val="D9D9D9"/>
                </a:solidFill>
                <a:latin typeface="Calibri"/>
                <a:cs typeface="Calibri"/>
              </a:rPr>
              <a:t>on</a:t>
            </a:r>
            <a:r>
              <a:rPr spc="-10" dirty="0">
                <a:solidFill>
                  <a:srgbClr val="D9D9D9"/>
                </a:solidFill>
                <a:latin typeface="Calibri"/>
                <a:cs typeface="Calibri"/>
              </a:rPr>
              <a:t> </a:t>
            </a:r>
            <a:r>
              <a:rPr dirty="0">
                <a:solidFill>
                  <a:srgbClr val="D9D9D9"/>
                </a:solidFill>
                <a:latin typeface="Calibri"/>
                <a:cs typeface="Calibri"/>
              </a:rPr>
              <a:t>the</a:t>
            </a:r>
            <a:r>
              <a:rPr spc="-10" dirty="0">
                <a:solidFill>
                  <a:srgbClr val="D9D9D9"/>
                </a:solidFill>
                <a:latin typeface="Calibri"/>
                <a:cs typeface="Calibri"/>
              </a:rPr>
              <a:t> </a:t>
            </a:r>
            <a:r>
              <a:rPr dirty="0">
                <a:solidFill>
                  <a:srgbClr val="D9D9D9"/>
                </a:solidFill>
                <a:latin typeface="Calibri"/>
                <a:cs typeface="Calibri"/>
              </a:rPr>
              <a:t>Noun</a:t>
            </a:r>
            <a:r>
              <a:rPr spc="-10" dirty="0">
                <a:solidFill>
                  <a:srgbClr val="D9D9D9"/>
                </a:solidFill>
                <a:latin typeface="Calibri"/>
                <a:cs typeface="Calibri"/>
              </a:rPr>
              <a:t> Project</a:t>
            </a:r>
            <a:endParaRPr dirty="0">
              <a:latin typeface="Calibri"/>
              <a:cs typeface="Calibri"/>
            </a:endParaRPr>
          </a:p>
        </p:txBody>
      </p:sp>
      <p:sp>
        <p:nvSpPr>
          <p:cNvPr id="7" name="object 7"/>
          <p:cNvSpPr txBox="1"/>
          <p:nvPr/>
        </p:nvSpPr>
        <p:spPr>
          <a:xfrm>
            <a:off x="9902443" y="6392976"/>
            <a:ext cx="229870" cy="258404"/>
          </a:xfrm>
          <a:prstGeom prst="rect">
            <a:avLst/>
          </a:prstGeom>
        </p:spPr>
        <p:txBody>
          <a:bodyPr vert="horz" wrap="square" lIns="0" tIns="12065" rIns="0" bIns="0" rtlCol="0">
            <a:spAutoFit/>
          </a:bodyPr>
          <a:lstStyle/>
          <a:p>
            <a:pPr marL="12700">
              <a:spcBef>
                <a:spcPts val="95"/>
              </a:spcBef>
            </a:pPr>
            <a:r>
              <a:rPr sz="1600" spc="-25" dirty="0">
                <a:solidFill>
                  <a:srgbClr val="888888"/>
                </a:solidFill>
                <a:latin typeface="Calibri"/>
                <a:cs typeface="Calibri"/>
              </a:rPr>
              <a:t>61</a:t>
            </a:r>
            <a:endParaRPr sz="16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5420995" cy="391160"/>
          </a:xfrm>
          <a:prstGeom prst="rect">
            <a:avLst/>
          </a:prstGeom>
        </p:spPr>
        <p:txBody>
          <a:bodyPr vert="horz" wrap="square" lIns="0" tIns="12700" rIns="0" bIns="0" rtlCol="0">
            <a:spAutoFit/>
          </a:bodyPr>
          <a:lstStyle/>
          <a:p>
            <a:pPr marL="12700">
              <a:spcBef>
                <a:spcPts val="100"/>
              </a:spcBef>
            </a:pPr>
            <a:r>
              <a:rPr sz="2400" dirty="0">
                <a:solidFill>
                  <a:srgbClr val="243F60"/>
                </a:solidFill>
                <a:latin typeface="Arial"/>
                <a:cs typeface="Arial"/>
              </a:rPr>
              <a:t>Users</a:t>
            </a:r>
            <a:r>
              <a:rPr sz="2400" spc="-30" dirty="0">
                <a:solidFill>
                  <a:srgbClr val="243F60"/>
                </a:solidFill>
                <a:latin typeface="Arial"/>
                <a:cs typeface="Arial"/>
              </a:rPr>
              <a:t> </a:t>
            </a:r>
            <a:r>
              <a:rPr sz="2400" dirty="0">
                <a:solidFill>
                  <a:srgbClr val="243F60"/>
                </a:solidFill>
                <a:latin typeface="Arial"/>
                <a:cs typeface="Arial"/>
              </a:rPr>
              <a:t>love</a:t>
            </a:r>
            <a:r>
              <a:rPr sz="2400" spc="-10" dirty="0">
                <a:solidFill>
                  <a:srgbClr val="243F60"/>
                </a:solidFill>
                <a:latin typeface="Arial"/>
                <a:cs typeface="Arial"/>
              </a:rPr>
              <a:t> </a:t>
            </a:r>
            <a:r>
              <a:rPr sz="2400" dirty="0">
                <a:solidFill>
                  <a:srgbClr val="243F60"/>
                </a:solidFill>
                <a:latin typeface="Arial"/>
                <a:cs typeface="Arial"/>
              </a:rPr>
              <a:t>using</a:t>
            </a:r>
            <a:r>
              <a:rPr sz="2400" spc="-25" dirty="0">
                <a:solidFill>
                  <a:srgbClr val="243F60"/>
                </a:solidFill>
                <a:latin typeface="Arial"/>
                <a:cs typeface="Arial"/>
              </a:rPr>
              <a:t> </a:t>
            </a:r>
            <a:r>
              <a:rPr sz="2400" dirty="0">
                <a:solidFill>
                  <a:srgbClr val="243F60"/>
                </a:solidFill>
                <a:latin typeface="Arial"/>
                <a:cs typeface="Arial"/>
              </a:rPr>
              <a:t>'123'</a:t>
            </a:r>
            <a:r>
              <a:rPr sz="2400" spc="-15" dirty="0">
                <a:solidFill>
                  <a:srgbClr val="243F60"/>
                </a:solidFill>
                <a:latin typeface="Arial"/>
                <a:cs typeface="Arial"/>
              </a:rPr>
              <a:t> </a:t>
            </a:r>
            <a:r>
              <a:rPr sz="2400" dirty="0">
                <a:solidFill>
                  <a:srgbClr val="243F60"/>
                </a:solidFill>
                <a:latin typeface="Arial"/>
                <a:cs typeface="Arial"/>
              </a:rPr>
              <a:t>as</a:t>
            </a:r>
            <a:r>
              <a:rPr sz="2400" spc="-20" dirty="0">
                <a:solidFill>
                  <a:srgbClr val="243F60"/>
                </a:solidFill>
                <a:latin typeface="Arial"/>
                <a:cs typeface="Arial"/>
              </a:rPr>
              <a:t> </a:t>
            </a:r>
            <a:r>
              <a:rPr sz="2400" dirty="0">
                <a:solidFill>
                  <a:srgbClr val="243F60"/>
                </a:solidFill>
                <a:latin typeface="Arial"/>
                <a:cs typeface="Arial"/>
              </a:rPr>
              <a:t>their</a:t>
            </a:r>
            <a:r>
              <a:rPr sz="2400" spc="-5" dirty="0">
                <a:solidFill>
                  <a:srgbClr val="243F60"/>
                </a:solidFill>
                <a:latin typeface="Arial"/>
                <a:cs typeface="Arial"/>
              </a:rPr>
              <a:t> </a:t>
            </a:r>
            <a:r>
              <a:rPr sz="2400" spc="-10" dirty="0">
                <a:solidFill>
                  <a:srgbClr val="243F60"/>
                </a:solidFill>
                <a:latin typeface="Arial"/>
                <a:cs typeface="Arial"/>
              </a:rPr>
              <a:t>numbers:</a:t>
            </a:r>
            <a:endParaRPr sz="2400">
              <a:latin typeface="Arial"/>
              <a:cs typeface="Arial"/>
            </a:endParaRPr>
          </a:p>
        </p:txBody>
      </p:sp>
      <p:graphicFrame>
        <p:nvGraphicFramePr>
          <p:cNvPr id="3" name="object 3"/>
          <p:cNvGraphicFramePr>
            <a:graphicFrameLocks noGrp="1"/>
          </p:cNvGraphicFramePr>
          <p:nvPr/>
        </p:nvGraphicFramePr>
        <p:xfrm>
          <a:off x="1734820" y="1968162"/>
          <a:ext cx="7786370" cy="1360170"/>
        </p:xfrm>
        <a:graphic>
          <a:graphicData uri="http://schemas.openxmlformats.org/drawingml/2006/table">
            <a:tbl>
              <a:tblPr firstRow="1" bandRow="1">
                <a:tableStyleId>{2D5ABB26-0587-4C30-8999-92F81FD0307C}</a:tableStyleId>
              </a:tblPr>
              <a:tblGrid>
                <a:gridCol w="1757680">
                  <a:extLst>
                    <a:ext uri="{9D8B030D-6E8A-4147-A177-3AD203B41FA5}">
                      <a16:colId xmlns:a16="http://schemas.microsoft.com/office/drawing/2014/main" val="20000"/>
                    </a:ext>
                  </a:extLst>
                </a:gridCol>
                <a:gridCol w="2100580">
                  <a:extLst>
                    <a:ext uri="{9D8B030D-6E8A-4147-A177-3AD203B41FA5}">
                      <a16:colId xmlns:a16="http://schemas.microsoft.com/office/drawing/2014/main" val="20001"/>
                    </a:ext>
                  </a:extLst>
                </a:gridCol>
                <a:gridCol w="2013585">
                  <a:extLst>
                    <a:ext uri="{9D8B030D-6E8A-4147-A177-3AD203B41FA5}">
                      <a16:colId xmlns:a16="http://schemas.microsoft.com/office/drawing/2014/main" val="20002"/>
                    </a:ext>
                  </a:extLst>
                </a:gridCol>
                <a:gridCol w="1914525">
                  <a:extLst>
                    <a:ext uri="{9D8B030D-6E8A-4147-A177-3AD203B41FA5}">
                      <a16:colId xmlns:a16="http://schemas.microsoft.com/office/drawing/2014/main" val="20003"/>
                    </a:ext>
                  </a:extLst>
                </a:gridCol>
              </a:tblGrid>
              <a:tr h="340360">
                <a:tc>
                  <a:txBody>
                    <a:bodyPr/>
                    <a:lstStyle/>
                    <a:p>
                      <a:pPr marL="31750">
                        <a:lnSpc>
                          <a:spcPts val="2580"/>
                        </a:lnSpc>
                      </a:pPr>
                      <a:r>
                        <a:rPr sz="2400" spc="-10" dirty="0">
                          <a:solidFill>
                            <a:srgbClr val="243F60"/>
                          </a:solidFill>
                          <a:latin typeface="Arial"/>
                          <a:cs typeface="Arial"/>
                        </a:rPr>
                        <a:t>!Austin123</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(summer123</a:t>
                      </a:r>
                      <a:endParaRPr sz="2400">
                        <a:latin typeface="Arial"/>
                        <a:cs typeface="Arial"/>
                      </a:endParaRPr>
                    </a:p>
                  </a:txBody>
                  <a:tcPr marL="0" marR="0" marT="0" marB="0"/>
                </a:tc>
                <a:tc>
                  <a:txBody>
                    <a:bodyPr/>
                    <a:lstStyle/>
                    <a:p>
                      <a:pPr marL="287655">
                        <a:lnSpc>
                          <a:spcPts val="2580"/>
                        </a:lnSpc>
                      </a:pPr>
                      <a:r>
                        <a:rPr sz="2400" spc="-10" dirty="0">
                          <a:solidFill>
                            <a:srgbClr val="243F60"/>
                          </a:solidFill>
                          <a:latin typeface="Arial"/>
                          <a:cs typeface="Arial"/>
                        </a:rPr>
                        <a:t>123bali</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1234Wipro@</a:t>
                      </a:r>
                      <a:endParaRPr sz="2400">
                        <a:latin typeface="Arial"/>
                        <a:cs typeface="Arial"/>
                      </a:endParaRPr>
                    </a:p>
                  </a:txBody>
                  <a:tcPr marL="0" marR="0" marT="0" marB="0"/>
                </a:tc>
                <a:extLst>
                  <a:ext uri="{0D108BD9-81ED-4DB2-BD59-A6C34878D82A}">
                    <a16:rowId xmlns:a16="http://schemas.microsoft.com/office/drawing/2014/main" val="10000"/>
                  </a:ext>
                </a:extLst>
              </a:tr>
              <a:tr h="339725">
                <a:tc>
                  <a:txBody>
                    <a:bodyPr/>
                    <a:lstStyle/>
                    <a:p>
                      <a:pPr marL="31750">
                        <a:lnSpc>
                          <a:spcPts val="2575"/>
                        </a:lnSpc>
                      </a:pPr>
                      <a:r>
                        <a:rPr sz="2400" spc="-10" dirty="0">
                          <a:solidFill>
                            <a:srgbClr val="243F60"/>
                          </a:solidFill>
                          <a:latin typeface="Arial"/>
                          <a:cs typeface="Arial"/>
                        </a:rPr>
                        <a:t>123Austin$</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123!Saints</a:t>
                      </a:r>
                      <a:endParaRPr sz="2400">
                        <a:latin typeface="Arial"/>
                        <a:cs typeface="Arial"/>
                      </a:endParaRPr>
                    </a:p>
                  </a:txBody>
                  <a:tcPr marL="0" marR="0" marT="0" marB="0"/>
                </a:tc>
                <a:tc>
                  <a:txBody>
                    <a:bodyPr/>
                    <a:lstStyle/>
                    <a:p>
                      <a:pPr marL="287655">
                        <a:lnSpc>
                          <a:spcPts val="2575"/>
                        </a:lnSpc>
                      </a:pPr>
                      <a:r>
                        <a:rPr sz="2400" spc="-10" dirty="0">
                          <a:solidFill>
                            <a:srgbClr val="243F60"/>
                          </a:solidFill>
                          <a:latin typeface="Arial"/>
                          <a:cs typeface="Arial"/>
                        </a:rPr>
                        <a:t>123-Saints</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123dani</a:t>
                      </a:r>
                      <a:endParaRPr sz="2400">
                        <a:latin typeface="Arial"/>
                        <a:cs typeface="Arial"/>
                      </a:endParaRPr>
                    </a:p>
                  </a:txBody>
                  <a:tcPr marL="0" marR="0" marT="0" marB="0"/>
                </a:tc>
                <a:extLst>
                  <a:ext uri="{0D108BD9-81ED-4DB2-BD59-A6C34878D82A}">
                    <a16:rowId xmlns:a16="http://schemas.microsoft.com/office/drawing/2014/main" val="10001"/>
                  </a:ext>
                </a:extLst>
              </a:tr>
              <a:tr h="339725">
                <a:tc>
                  <a:txBody>
                    <a:bodyPr/>
                    <a:lstStyle/>
                    <a:p>
                      <a:pPr marL="31750">
                        <a:lnSpc>
                          <a:spcPts val="2575"/>
                        </a:lnSpc>
                      </a:pPr>
                      <a:r>
                        <a:rPr sz="2400" spc="-10" dirty="0">
                          <a:solidFill>
                            <a:srgbClr val="243F60"/>
                          </a:solidFill>
                          <a:latin typeface="Arial"/>
                          <a:cs typeface="Arial"/>
                        </a:rPr>
                        <a:t>123August$</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!Elaine123</a:t>
                      </a:r>
                      <a:endParaRPr sz="2400">
                        <a:latin typeface="Arial"/>
                        <a:cs typeface="Arial"/>
                      </a:endParaRPr>
                    </a:p>
                  </a:txBody>
                  <a:tcPr marL="0" marR="0" marT="0" marB="0"/>
                </a:tc>
                <a:tc>
                  <a:txBody>
                    <a:bodyPr/>
                    <a:lstStyle/>
                    <a:p>
                      <a:pPr marL="287655">
                        <a:lnSpc>
                          <a:spcPts val="2575"/>
                        </a:lnSpc>
                      </a:pPr>
                      <a:r>
                        <a:rPr sz="2400" spc="-10" dirty="0">
                          <a:solidFill>
                            <a:srgbClr val="243F60"/>
                          </a:solidFill>
                          <a:latin typeface="Arial"/>
                          <a:cs typeface="Arial"/>
                        </a:rPr>
                        <a:t>1!Brawn123</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123dini</a:t>
                      </a:r>
                      <a:endParaRPr sz="2400">
                        <a:latin typeface="Arial"/>
                        <a:cs typeface="Arial"/>
                      </a:endParaRPr>
                    </a:p>
                  </a:txBody>
                  <a:tcPr marL="0" marR="0" marT="0" marB="0"/>
                </a:tc>
                <a:extLst>
                  <a:ext uri="{0D108BD9-81ED-4DB2-BD59-A6C34878D82A}">
                    <a16:rowId xmlns:a16="http://schemas.microsoft.com/office/drawing/2014/main" val="10002"/>
                  </a:ext>
                </a:extLst>
              </a:tr>
              <a:tr h="340360">
                <a:tc>
                  <a:txBody>
                    <a:bodyPr/>
                    <a:lstStyle/>
                    <a:p>
                      <a:pPr marL="31750">
                        <a:lnSpc>
                          <a:spcPts val="2580"/>
                        </a:lnSpc>
                      </a:pPr>
                      <a:r>
                        <a:rPr sz="2400" spc="-10" dirty="0">
                          <a:solidFill>
                            <a:srgbClr val="243F60"/>
                          </a:solidFill>
                          <a:latin typeface="Arial"/>
                          <a:cs typeface="Arial"/>
                        </a:rPr>
                        <a:t>123August/</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123Clipper!</a:t>
                      </a:r>
                      <a:endParaRPr sz="2400">
                        <a:latin typeface="Arial"/>
                        <a:cs typeface="Arial"/>
                      </a:endParaRPr>
                    </a:p>
                  </a:txBody>
                  <a:tcPr marL="0" marR="0" marT="0" marB="0"/>
                </a:tc>
                <a:tc>
                  <a:txBody>
                    <a:bodyPr/>
                    <a:lstStyle/>
                    <a:p>
                      <a:pPr marL="287655">
                        <a:lnSpc>
                          <a:spcPts val="2580"/>
                        </a:lnSpc>
                      </a:pPr>
                      <a:r>
                        <a:rPr sz="2400" spc="-10" dirty="0">
                          <a:solidFill>
                            <a:srgbClr val="243F60"/>
                          </a:solidFill>
                          <a:latin typeface="Arial"/>
                          <a:cs typeface="Arial"/>
                        </a:rPr>
                        <a:t>123$$$</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Photon1231!</a:t>
                      </a:r>
                      <a:endParaRPr sz="24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1753870" y="3285491"/>
            <a:ext cx="1546860" cy="1084271"/>
          </a:xfrm>
          <a:prstGeom prst="rect">
            <a:avLst/>
          </a:prstGeom>
        </p:spPr>
        <p:txBody>
          <a:bodyPr vert="horz" wrap="square" lIns="0" tIns="45085" rIns="0" bIns="0" rtlCol="0">
            <a:spAutoFit/>
          </a:bodyPr>
          <a:lstStyle/>
          <a:p>
            <a:pPr marL="12700" marR="5080" algn="just">
              <a:lnSpc>
                <a:spcPts val="2680"/>
              </a:lnSpc>
              <a:spcBef>
                <a:spcPts val="355"/>
              </a:spcBef>
            </a:pPr>
            <a:r>
              <a:rPr sz="2400" spc="-10" dirty="0">
                <a:solidFill>
                  <a:srgbClr val="243F60"/>
                </a:solidFill>
                <a:latin typeface="Arial"/>
                <a:cs typeface="Arial"/>
              </a:rPr>
              <a:t>Ferrari123 Jordan123 Austin#123</a:t>
            </a:r>
            <a:endParaRPr sz="2400">
              <a:latin typeface="Arial"/>
              <a:cs typeface="Arial"/>
            </a:endParaRPr>
          </a:p>
        </p:txBody>
      </p:sp>
      <p:sp>
        <p:nvSpPr>
          <p:cNvPr id="5" name="object 5"/>
          <p:cNvSpPr txBox="1"/>
          <p:nvPr/>
        </p:nvSpPr>
        <p:spPr>
          <a:xfrm>
            <a:off x="3582671" y="3285491"/>
            <a:ext cx="2296795" cy="1084271"/>
          </a:xfrm>
          <a:prstGeom prst="rect">
            <a:avLst/>
          </a:prstGeom>
        </p:spPr>
        <p:txBody>
          <a:bodyPr vert="horz" wrap="square" lIns="0" tIns="45085" rIns="0" bIns="0" rtlCol="0">
            <a:spAutoFit/>
          </a:bodyPr>
          <a:lstStyle/>
          <a:p>
            <a:pPr marL="12700" marR="5080">
              <a:lnSpc>
                <a:spcPts val="2680"/>
              </a:lnSpc>
              <a:spcBef>
                <a:spcPts val="355"/>
              </a:spcBef>
            </a:pPr>
            <a:r>
              <a:rPr sz="2400" spc="-10" dirty="0">
                <a:solidFill>
                  <a:srgbClr val="243F60"/>
                </a:solidFill>
                <a:latin typeface="Arial"/>
                <a:cs typeface="Arial"/>
              </a:rPr>
              <a:t>123roka123 1samuel$123 whatuwant@123</a:t>
            </a:r>
            <a:endParaRPr sz="2400">
              <a:latin typeface="Arial"/>
              <a:cs typeface="Arial"/>
            </a:endParaRPr>
          </a:p>
        </p:txBody>
      </p:sp>
      <p:sp>
        <p:nvSpPr>
          <p:cNvPr id="6" name="object 6"/>
          <p:cNvSpPr txBox="1"/>
          <p:nvPr/>
        </p:nvSpPr>
        <p:spPr>
          <a:xfrm>
            <a:off x="5868670" y="3285490"/>
            <a:ext cx="3888104" cy="1071880"/>
          </a:xfrm>
          <a:prstGeom prst="rect">
            <a:avLst/>
          </a:prstGeom>
        </p:spPr>
        <p:txBody>
          <a:bodyPr vert="horz" wrap="square" lIns="0" tIns="45085" rIns="0" bIns="0" rtlCol="0">
            <a:spAutoFit/>
          </a:bodyPr>
          <a:lstStyle/>
          <a:p>
            <a:pPr marL="12700" marR="247015">
              <a:lnSpc>
                <a:spcPts val="2680"/>
              </a:lnSpc>
              <a:spcBef>
                <a:spcPts val="355"/>
              </a:spcBef>
              <a:tabLst>
                <a:tab pos="1840864" algn="l"/>
              </a:tabLst>
            </a:pPr>
            <a:r>
              <a:rPr sz="2400" spc="-10" dirty="0">
                <a:solidFill>
                  <a:srgbClr val="243F60"/>
                </a:solidFill>
                <a:latin typeface="Arial"/>
                <a:cs typeface="Arial"/>
              </a:rPr>
              <a:t>August@123</a:t>
            </a:r>
            <a:r>
              <a:rPr sz="2400" spc="-120" dirty="0">
                <a:solidFill>
                  <a:srgbClr val="243F60"/>
                </a:solidFill>
                <a:latin typeface="Arial"/>
                <a:cs typeface="Arial"/>
              </a:rPr>
              <a:t> </a:t>
            </a:r>
            <a:r>
              <a:rPr sz="2400" spc="-10" dirty="0">
                <a:solidFill>
                  <a:srgbClr val="243F60"/>
                </a:solidFill>
                <a:latin typeface="Arial"/>
                <a:cs typeface="Arial"/>
              </a:rPr>
              <a:t>Clippers#123 August_123</a:t>
            </a:r>
            <a:r>
              <a:rPr sz="2400" dirty="0">
                <a:solidFill>
                  <a:srgbClr val="243F60"/>
                </a:solidFill>
                <a:latin typeface="Arial"/>
                <a:cs typeface="Arial"/>
              </a:rPr>
              <a:t>	</a:t>
            </a:r>
            <a:r>
              <a:rPr sz="2400" spc="-10" dirty="0">
                <a:solidFill>
                  <a:srgbClr val="243F60"/>
                </a:solidFill>
                <a:latin typeface="Arial"/>
                <a:cs typeface="Arial"/>
              </a:rPr>
              <a:t>$Dipesh123</a:t>
            </a:r>
            <a:endParaRPr sz="2400">
              <a:latin typeface="Arial"/>
              <a:cs typeface="Arial"/>
            </a:endParaRPr>
          </a:p>
          <a:p>
            <a:pPr marL="1384300">
              <a:lnSpc>
                <a:spcPts val="2625"/>
              </a:lnSpc>
            </a:pPr>
            <a:r>
              <a:rPr sz="2400" spc="-10" dirty="0">
                <a:solidFill>
                  <a:srgbClr val="243F60"/>
                </a:solidFill>
                <a:latin typeface="Arial"/>
                <a:cs typeface="Arial"/>
              </a:rPr>
              <a:t>whatwewant@123</a:t>
            </a:r>
            <a:endParaRPr sz="2400">
              <a:latin typeface="Arial"/>
              <a:cs typeface="Arial"/>
            </a:endParaRPr>
          </a:p>
        </p:txBody>
      </p:sp>
      <p:sp>
        <p:nvSpPr>
          <p:cNvPr id="7" name="object 7"/>
          <p:cNvSpPr txBox="1"/>
          <p:nvPr/>
        </p:nvSpPr>
        <p:spPr>
          <a:xfrm>
            <a:off x="1753871" y="4645659"/>
            <a:ext cx="7691755" cy="391160"/>
          </a:xfrm>
          <a:prstGeom prst="rect">
            <a:avLst/>
          </a:prstGeom>
        </p:spPr>
        <p:txBody>
          <a:bodyPr vert="horz" wrap="square" lIns="0" tIns="12700" rIns="0" bIns="0" rtlCol="0">
            <a:spAutoFit/>
          </a:bodyPr>
          <a:lstStyle/>
          <a:p>
            <a:pPr marL="12700">
              <a:spcBef>
                <a:spcPts val="100"/>
              </a:spcBef>
            </a:pPr>
            <a:r>
              <a:rPr sz="2400" dirty="0">
                <a:solidFill>
                  <a:srgbClr val="243F60"/>
                </a:solidFill>
                <a:latin typeface="Arial"/>
                <a:cs typeface="Arial"/>
              </a:rPr>
              <a:t>In</a:t>
            </a:r>
            <a:r>
              <a:rPr sz="2400" spc="-30" dirty="0">
                <a:solidFill>
                  <a:srgbClr val="243F60"/>
                </a:solidFill>
                <a:latin typeface="Arial"/>
                <a:cs typeface="Arial"/>
              </a:rPr>
              <a:t> </a:t>
            </a:r>
            <a:r>
              <a:rPr sz="2400" dirty="0">
                <a:solidFill>
                  <a:srgbClr val="243F60"/>
                </a:solidFill>
                <a:latin typeface="Arial"/>
                <a:cs typeface="Arial"/>
              </a:rPr>
              <a:t>[List.Rules:Wordlist]</a:t>
            </a:r>
            <a:r>
              <a:rPr sz="2400" spc="-10" dirty="0">
                <a:solidFill>
                  <a:srgbClr val="243F60"/>
                </a:solidFill>
                <a:latin typeface="Arial"/>
                <a:cs typeface="Arial"/>
              </a:rPr>
              <a:t> </a:t>
            </a:r>
            <a:r>
              <a:rPr sz="2400" dirty="0">
                <a:solidFill>
                  <a:srgbClr val="243F60"/>
                </a:solidFill>
                <a:latin typeface="Arial"/>
                <a:cs typeface="Arial"/>
              </a:rPr>
              <a:t>-</a:t>
            </a:r>
            <a:r>
              <a:rPr sz="2400" spc="-5" dirty="0">
                <a:solidFill>
                  <a:srgbClr val="243F60"/>
                </a:solidFill>
                <a:latin typeface="Arial"/>
                <a:cs typeface="Arial"/>
              </a:rPr>
              <a:t> </a:t>
            </a:r>
            <a:r>
              <a:rPr sz="2400" dirty="0">
                <a:solidFill>
                  <a:srgbClr val="243F60"/>
                </a:solidFill>
                <a:latin typeface="Arial"/>
                <a:cs typeface="Arial"/>
              </a:rPr>
              <a:t>just</a:t>
            </a:r>
            <a:r>
              <a:rPr sz="2400" spc="-15" dirty="0">
                <a:solidFill>
                  <a:srgbClr val="243F60"/>
                </a:solidFill>
                <a:latin typeface="Arial"/>
                <a:cs typeface="Arial"/>
              </a:rPr>
              <a:t> </a:t>
            </a:r>
            <a:r>
              <a:rPr sz="2400" dirty="0">
                <a:solidFill>
                  <a:srgbClr val="243F60"/>
                </a:solidFill>
                <a:latin typeface="Arial"/>
                <a:cs typeface="Arial"/>
              </a:rPr>
              <a:t>add</a:t>
            </a:r>
            <a:r>
              <a:rPr sz="2400" spc="-20" dirty="0">
                <a:solidFill>
                  <a:srgbClr val="243F60"/>
                </a:solidFill>
                <a:latin typeface="Arial"/>
                <a:cs typeface="Arial"/>
              </a:rPr>
              <a:t> </a:t>
            </a:r>
            <a:r>
              <a:rPr sz="2400" dirty="0">
                <a:solidFill>
                  <a:srgbClr val="243F60"/>
                </a:solidFill>
                <a:latin typeface="Arial"/>
                <a:cs typeface="Arial"/>
              </a:rPr>
              <a:t>a</a:t>
            </a:r>
            <a:r>
              <a:rPr sz="2400" spc="-20" dirty="0">
                <a:solidFill>
                  <a:srgbClr val="243F60"/>
                </a:solidFill>
                <a:latin typeface="Arial"/>
                <a:cs typeface="Arial"/>
              </a:rPr>
              <a:t> </a:t>
            </a:r>
            <a:r>
              <a:rPr sz="2400" dirty="0">
                <a:solidFill>
                  <a:srgbClr val="243F60"/>
                </a:solidFill>
                <a:latin typeface="Arial"/>
                <a:cs typeface="Arial"/>
              </a:rPr>
              <a:t>line</a:t>
            </a:r>
            <a:r>
              <a:rPr sz="2400" spc="-15" dirty="0">
                <a:solidFill>
                  <a:srgbClr val="243F60"/>
                </a:solidFill>
                <a:latin typeface="Arial"/>
                <a:cs typeface="Arial"/>
              </a:rPr>
              <a:t> </a:t>
            </a:r>
            <a:r>
              <a:rPr sz="2400" dirty="0">
                <a:solidFill>
                  <a:srgbClr val="243F60"/>
                </a:solidFill>
                <a:latin typeface="Arial"/>
                <a:cs typeface="Arial"/>
              </a:rPr>
              <a:t>that</a:t>
            </a:r>
            <a:r>
              <a:rPr sz="2400" spc="-15" dirty="0">
                <a:solidFill>
                  <a:srgbClr val="243F60"/>
                </a:solidFill>
                <a:latin typeface="Arial"/>
                <a:cs typeface="Arial"/>
              </a:rPr>
              <a:t> </a:t>
            </a:r>
            <a:r>
              <a:rPr sz="2400" dirty="0">
                <a:solidFill>
                  <a:srgbClr val="243F60"/>
                </a:solidFill>
                <a:latin typeface="Arial"/>
                <a:cs typeface="Arial"/>
              </a:rPr>
              <a:t>says:</a:t>
            </a:r>
            <a:r>
              <a:rPr sz="2400" spc="-15" dirty="0">
                <a:solidFill>
                  <a:srgbClr val="243F60"/>
                </a:solidFill>
                <a:latin typeface="Arial"/>
                <a:cs typeface="Arial"/>
              </a:rPr>
              <a:t> </a:t>
            </a:r>
            <a:r>
              <a:rPr sz="2400" spc="-10" dirty="0">
                <a:solidFill>
                  <a:srgbClr val="243F60"/>
                </a:solidFill>
                <a:latin typeface="Arial"/>
                <a:cs typeface="Arial"/>
              </a:rPr>
              <a:t>$1$2$3</a:t>
            </a:r>
            <a:endParaRPr sz="2400">
              <a:latin typeface="Arial"/>
              <a:cs typeface="Arial"/>
            </a:endParaRPr>
          </a:p>
        </p:txBody>
      </p:sp>
      <p:sp>
        <p:nvSpPr>
          <p:cNvPr id="8" name="object 8"/>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574290">
              <a:lnSpc>
                <a:spcPct val="100000"/>
              </a:lnSpc>
              <a:spcBef>
                <a:spcPts val="100"/>
              </a:spcBef>
            </a:pPr>
            <a:r>
              <a:rPr spc="125" dirty="0"/>
              <a:t>Pattern</a:t>
            </a:r>
            <a:r>
              <a:rPr spc="50" dirty="0"/>
              <a:t> </a:t>
            </a:r>
            <a:r>
              <a:rPr spc="325" dirty="0"/>
              <a:t>123</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70</a:t>
            </a:fld>
            <a:endParaRPr spc="-25" dirty="0"/>
          </a:p>
        </p:txBody>
      </p:sp>
    </p:spTree>
  </p:cSld>
  <p:clrMapOvr>
    <a:masterClrMapping/>
  </p:clrMapOvr>
  <p:transition>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7140"/>
            <a:ext cx="8107680"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Current</a:t>
            </a:r>
            <a:r>
              <a:rPr sz="2100" spc="-25" dirty="0">
                <a:solidFill>
                  <a:srgbClr val="243F60"/>
                </a:solidFill>
                <a:latin typeface="Arial"/>
                <a:cs typeface="Arial"/>
              </a:rPr>
              <a:t> </a:t>
            </a:r>
            <a:r>
              <a:rPr sz="2100" dirty="0">
                <a:solidFill>
                  <a:srgbClr val="243F60"/>
                </a:solidFill>
                <a:latin typeface="Arial"/>
                <a:cs typeface="Arial"/>
              </a:rPr>
              <a:t>Year:</a:t>
            </a:r>
            <a:r>
              <a:rPr sz="2100" spc="-15" dirty="0">
                <a:solidFill>
                  <a:srgbClr val="243F60"/>
                </a:solidFill>
                <a:latin typeface="Arial"/>
                <a:cs typeface="Arial"/>
              </a:rPr>
              <a:t> </a:t>
            </a:r>
            <a:r>
              <a:rPr sz="2100" dirty="0">
                <a:solidFill>
                  <a:srgbClr val="243F60"/>
                </a:solidFill>
                <a:latin typeface="Arial"/>
                <a:cs typeface="Arial"/>
              </a:rPr>
              <a:t>Lots</a:t>
            </a:r>
            <a:r>
              <a:rPr sz="2100" spc="-15" dirty="0">
                <a:solidFill>
                  <a:srgbClr val="243F60"/>
                </a:solidFill>
                <a:latin typeface="Arial"/>
                <a:cs typeface="Arial"/>
              </a:rPr>
              <a:t> </a:t>
            </a:r>
            <a:r>
              <a:rPr sz="2100" dirty="0">
                <a:solidFill>
                  <a:srgbClr val="243F60"/>
                </a:solidFill>
                <a:latin typeface="Arial"/>
                <a:cs typeface="Arial"/>
              </a:rPr>
              <a:t>of</a:t>
            </a:r>
            <a:r>
              <a:rPr sz="2100" spc="-15" dirty="0">
                <a:solidFill>
                  <a:srgbClr val="243F60"/>
                </a:solidFill>
                <a:latin typeface="Arial"/>
                <a:cs typeface="Arial"/>
              </a:rPr>
              <a:t> </a:t>
            </a:r>
            <a:r>
              <a:rPr sz="2100" dirty="0">
                <a:solidFill>
                  <a:srgbClr val="243F60"/>
                </a:solidFill>
                <a:latin typeface="Arial"/>
                <a:cs typeface="Arial"/>
              </a:rPr>
              <a:t>users</a:t>
            </a:r>
            <a:r>
              <a:rPr sz="2100" spc="-10" dirty="0">
                <a:solidFill>
                  <a:srgbClr val="243F60"/>
                </a:solidFill>
                <a:latin typeface="Arial"/>
                <a:cs typeface="Arial"/>
              </a:rPr>
              <a:t> </a:t>
            </a:r>
            <a:r>
              <a:rPr sz="2100" dirty="0">
                <a:solidFill>
                  <a:srgbClr val="243F60"/>
                </a:solidFill>
                <a:latin typeface="Arial"/>
                <a:cs typeface="Arial"/>
              </a:rPr>
              <a:t>will</a:t>
            </a:r>
            <a:r>
              <a:rPr sz="2100" spc="-10" dirty="0">
                <a:solidFill>
                  <a:srgbClr val="243F60"/>
                </a:solidFill>
                <a:latin typeface="Arial"/>
                <a:cs typeface="Arial"/>
              </a:rPr>
              <a:t> </a:t>
            </a:r>
            <a:r>
              <a:rPr sz="2100" dirty="0">
                <a:solidFill>
                  <a:srgbClr val="243F60"/>
                </a:solidFill>
                <a:latin typeface="Arial"/>
                <a:cs typeface="Arial"/>
              </a:rPr>
              <a:t>use</a:t>
            </a:r>
            <a:r>
              <a:rPr sz="2100" spc="-20" dirty="0">
                <a:solidFill>
                  <a:srgbClr val="243F60"/>
                </a:solidFill>
                <a:latin typeface="Arial"/>
                <a:cs typeface="Arial"/>
              </a:rPr>
              <a:t> </a:t>
            </a:r>
            <a:r>
              <a:rPr sz="2100" dirty="0">
                <a:solidFill>
                  <a:srgbClr val="243F60"/>
                </a:solidFill>
                <a:latin typeface="Arial"/>
                <a:cs typeface="Arial"/>
              </a:rPr>
              <a:t>the</a:t>
            </a:r>
            <a:r>
              <a:rPr sz="2100" spc="-25" dirty="0">
                <a:solidFill>
                  <a:srgbClr val="243F60"/>
                </a:solidFill>
                <a:latin typeface="Arial"/>
                <a:cs typeface="Arial"/>
              </a:rPr>
              <a:t> </a:t>
            </a:r>
            <a:r>
              <a:rPr sz="2100" dirty="0">
                <a:solidFill>
                  <a:srgbClr val="243F60"/>
                </a:solidFill>
                <a:latin typeface="Arial"/>
                <a:cs typeface="Arial"/>
              </a:rPr>
              <a:t>current</a:t>
            </a:r>
            <a:r>
              <a:rPr sz="2100" spc="-10" dirty="0">
                <a:solidFill>
                  <a:srgbClr val="243F60"/>
                </a:solidFill>
                <a:latin typeface="Arial"/>
                <a:cs typeface="Arial"/>
              </a:rPr>
              <a:t> </a:t>
            </a:r>
            <a:r>
              <a:rPr sz="2100" dirty="0">
                <a:solidFill>
                  <a:srgbClr val="243F60"/>
                </a:solidFill>
                <a:latin typeface="Arial"/>
                <a:cs typeface="Arial"/>
              </a:rPr>
              <a:t>year</a:t>
            </a:r>
            <a:r>
              <a:rPr sz="2100" spc="-20"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dirty="0">
                <a:solidFill>
                  <a:srgbClr val="243F60"/>
                </a:solidFill>
                <a:latin typeface="Arial"/>
                <a:cs typeface="Arial"/>
              </a:rPr>
              <a:t>their</a:t>
            </a:r>
            <a:r>
              <a:rPr sz="2100" spc="-15" dirty="0">
                <a:solidFill>
                  <a:srgbClr val="243F60"/>
                </a:solidFill>
                <a:latin typeface="Arial"/>
                <a:cs typeface="Arial"/>
              </a:rPr>
              <a:t> </a:t>
            </a:r>
            <a:r>
              <a:rPr sz="2100" spc="-10" dirty="0">
                <a:solidFill>
                  <a:srgbClr val="243F60"/>
                </a:solidFill>
                <a:latin typeface="Arial"/>
                <a:cs typeface="Arial"/>
              </a:rPr>
              <a:t>number:</a:t>
            </a:r>
            <a:endParaRPr sz="2100">
              <a:latin typeface="Arial"/>
              <a:cs typeface="Arial"/>
            </a:endParaRPr>
          </a:p>
        </p:txBody>
      </p:sp>
      <p:graphicFrame>
        <p:nvGraphicFramePr>
          <p:cNvPr id="3" name="object 3"/>
          <p:cNvGraphicFramePr>
            <a:graphicFrameLocks noGrp="1"/>
          </p:cNvGraphicFramePr>
          <p:nvPr/>
        </p:nvGraphicFramePr>
        <p:xfrm>
          <a:off x="1734821" y="1879464"/>
          <a:ext cx="8016875" cy="1188085"/>
        </p:xfrm>
        <a:graphic>
          <a:graphicData uri="http://schemas.openxmlformats.org/drawingml/2006/table">
            <a:tbl>
              <a:tblPr firstRow="1" bandRow="1">
                <a:tableStyleId>{2D5ABB26-0587-4C30-8999-92F81FD0307C}</a:tableStyleId>
              </a:tblPr>
              <a:tblGrid>
                <a:gridCol w="4517390">
                  <a:extLst>
                    <a:ext uri="{9D8B030D-6E8A-4147-A177-3AD203B41FA5}">
                      <a16:colId xmlns:a16="http://schemas.microsoft.com/office/drawing/2014/main" val="20000"/>
                    </a:ext>
                  </a:extLst>
                </a:gridCol>
                <a:gridCol w="1755775">
                  <a:extLst>
                    <a:ext uri="{9D8B030D-6E8A-4147-A177-3AD203B41FA5}">
                      <a16:colId xmlns:a16="http://schemas.microsoft.com/office/drawing/2014/main" val="20001"/>
                    </a:ext>
                  </a:extLst>
                </a:gridCol>
                <a:gridCol w="1743710">
                  <a:extLst>
                    <a:ext uri="{9D8B030D-6E8A-4147-A177-3AD203B41FA5}">
                      <a16:colId xmlns:a16="http://schemas.microsoft.com/office/drawing/2014/main" val="20002"/>
                    </a:ext>
                  </a:extLst>
                </a:gridCol>
              </a:tblGrid>
              <a:tr h="297180">
                <a:tc>
                  <a:txBody>
                    <a:bodyPr/>
                    <a:lstStyle/>
                    <a:p>
                      <a:pPr marL="31750">
                        <a:lnSpc>
                          <a:spcPts val="2245"/>
                        </a:lnSpc>
                        <a:tabLst>
                          <a:tab pos="1402715" algn="l"/>
                          <a:tab pos="2774315" algn="l"/>
                        </a:tabLst>
                      </a:pPr>
                      <a:r>
                        <a:rPr sz="2100" spc="-10" dirty="0">
                          <a:solidFill>
                            <a:srgbClr val="243F60"/>
                          </a:solidFill>
                          <a:latin typeface="Arial"/>
                          <a:cs typeface="Arial"/>
                        </a:rPr>
                        <a:t>!Jan2010</a:t>
                      </a:r>
                      <a:r>
                        <a:rPr sz="2100" dirty="0">
                          <a:solidFill>
                            <a:srgbClr val="243F60"/>
                          </a:solidFill>
                          <a:latin typeface="Arial"/>
                          <a:cs typeface="Arial"/>
                        </a:rPr>
                        <a:t>	</a:t>
                      </a:r>
                      <a:r>
                        <a:rPr sz="2100" spc="-10" dirty="0">
                          <a:solidFill>
                            <a:srgbClr val="243F60"/>
                          </a:solidFill>
                          <a:latin typeface="Arial"/>
                          <a:cs typeface="Arial"/>
                        </a:rPr>
                        <a:t>2010!!</a:t>
                      </a:r>
                      <a:r>
                        <a:rPr sz="2100" dirty="0">
                          <a:solidFill>
                            <a:srgbClr val="243F60"/>
                          </a:solidFill>
                          <a:latin typeface="Arial"/>
                          <a:cs typeface="Arial"/>
                        </a:rPr>
                        <a:t>	</a:t>
                      </a:r>
                      <a:r>
                        <a:rPr sz="2100" spc="-10" dirty="0">
                          <a:solidFill>
                            <a:srgbClr val="243F60"/>
                          </a:solidFill>
                          <a:latin typeface="Arial"/>
                          <a:cs typeface="Arial"/>
                        </a:rPr>
                        <a:t>Work2010aha</a:t>
                      </a:r>
                      <a:endParaRPr sz="2100">
                        <a:latin typeface="Arial"/>
                        <a:cs typeface="Arial"/>
                      </a:endParaRPr>
                    </a:p>
                  </a:txBody>
                  <a:tcPr marL="0" marR="0" marT="0" marB="0"/>
                </a:tc>
                <a:tc>
                  <a:txBody>
                    <a:bodyPr/>
                    <a:lstStyle/>
                    <a:p>
                      <a:pPr marL="86360">
                        <a:lnSpc>
                          <a:spcPts val="2245"/>
                        </a:lnSpc>
                      </a:pPr>
                      <a:r>
                        <a:rPr sz="2100" spc="-10" dirty="0">
                          <a:solidFill>
                            <a:srgbClr val="243F60"/>
                          </a:solidFill>
                          <a:latin typeface="Arial"/>
                          <a:cs typeface="Arial"/>
                        </a:rPr>
                        <a:t>May2010mjk</a:t>
                      </a:r>
                      <a:endParaRPr sz="2100">
                        <a:latin typeface="Arial"/>
                        <a:cs typeface="Arial"/>
                      </a:endParaRPr>
                    </a:p>
                  </a:txBody>
                  <a:tcPr marL="0" marR="0" marT="0" marB="0"/>
                </a:tc>
                <a:tc>
                  <a:txBody>
                    <a:bodyPr/>
                    <a:lstStyle/>
                    <a:p>
                      <a:pPr marL="159385">
                        <a:lnSpc>
                          <a:spcPts val="2245"/>
                        </a:lnSpc>
                      </a:pPr>
                      <a:r>
                        <a:rPr sz="2100" spc="-10" dirty="0">
                          <a:solidFill>
                            <a:srgbClr val="243F60"/>
                          </a:solidFill>
                          <a:latin typeface="Arial"/>
                          <a:cs typeface="Arial"/>
                        </a:rPr>
                        <a:t>Sep2010mjk</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0"/>
                        </a:lnSpc>
                        <a:tabLst>
                          <a:tab pos="1421765" algn="l"/>
                          <a:tab pos="2774315" algn="l"/>
                        </a:tabLst>
                      </a:pPr>
                      <a:r>
                        <a:rPr sz="2100" spc="-10" dirty="0">
                          <a:solidFill>
                            <a:srgbClr val="243F60"/>
                          </a:solidFill>
                          <a:latin typeface="Arial"/>
                          <a:cs typeface="Arial"/>
                        </a:rPr>
                        <a:t>020102mc</a:t>
                      </a:r>
                      <a:r>
                        <a:rPr sz="2100" dirty="0">
                          <a:solidFill>
                            <a:srgbClr val="243F60"/>
                          </a:solidFill>
                          <a:latin typeface="Arial"/>
                          <a:cs typeface="Arial"/>
                        </a:rPr>
                        <a:t>	</a:t>
                      </a:r>
                      <a:r>
                        <a:rPr sz="2100" spc="-10" dirty="0">
                          <a:solidFill>
                            <a:srgbClr val="243F60"/>
                          </a:solidFill>
                          <a:latin typeface="Arial"/>
                          <a:cs typeface="Arial"/>
                        </a:rPr>
                        <a:t>Alps2010!</a:t>
                      </a:r>
                      <a:r>
                        <a:rPr sz="2100" dirty="0">
                          <a:solidFill>
                            <a:srgbClr val="243F60"/>
                          </a:solidFill>
                          <a:latin typeface="Arial"/>
                          <a:cs typeface="Arial"/>
                        </a:rPr>
                        <a:t>	</a:t>
                      </a:r>
                      <a:r>
                        <a:rPr sz="2100" spc="-10" dirty="0">
                          <a:solidFill>
                            <a:srgbClr val="243F60"/>
                          </a:solidFill>
                          <a:latin typeface="Arial"/>
                          <a:cs typeface="Arial"/>
                        </a:rPr>
                        <a:t>ck2010ck</a:t>
                      </a:r>
                      <a:endParaRPr sz="2100">
                        <a:latin typeface="Arial"/>
                        <a:cs typeface="Arial"/>
                      </a:endParaRPr>
                    </a:p>
                  </a:txBody>
                  <a:tcPr marL="0" marR="0" marT="0" marB="0"/>
                </a:tc>
                <a:tc>
                  <a:txBody>
                    <a:bodyPr/>
                    <a:lstStyle/>
                    <a:p>
                      <a:pPr marL="86360">
                        <a:lnSpc>
                          <a:spcPts val="2240"/>
                        </a:lnSpc>
                      </a:pPr>
                      <a:r>
                        <a:rPr sz="2100" spc="-10" dirty="0">
                          <a:solidFill>
                            <a:srgbClr val="243F60"/>
                          </a:solidFill>
                          <a:latin typeface="Arial"/>
                          <a:cs typeface="Arial"/>
                        </a:rPr>
                        <a:t>cl2010qt</a:t>
                      </a:r>
                      <a:endParaRPr sz="2100">
                        <a:latin typeface="Arial"/>
                        <a:cs typeface="Arial"/>
                      </a:endParaRPr>
                    </a:p>
                  </a:txBody>
                  <a:tcPr marL="0" marR="0" marT="0" marB="0"/>
                </a:tc>
                <a:tc>
                  <a:txBody>
                    <a:bodyPr/>
                    <a:lstStyle/>
                    <a:p>
                      <a:pPr marL="159385">
                        <a:lnSpc>
                          <a:spcPts val="2240"/>
                        </a:lnSpc>
                      </a:pPr>
                      <a:r>
                        <a:rPr sz="2100" spc="-10" dirty="0">
                          <a:solidFill>
                            <a:srgbClr val="243F60"/>
                          </a:solidFill>
                          <a:latin typeface="Arial"/>
                          <a:cs typeface="Arial"/>
                        </a:rPr>
                        <a:t>Sept2010x</a:t>
                      </a:r>
                      <a:endParaRPr sz="2100">
                        <a:latin typeface="Arial"/>
                        <a:cs typeface="Arial"/>
                      </a:endParaRPr>
                    </a:p>
                  </a:txBody>
                  <a:tcPr marL="0" marR="0" marT="0" marB="0"/>
                </a:tc>
                <a:extLst>
                  <a:ext uri="{0D108BD9-81ED-4DB2-BD59-A6C34878D82A}">
                    <a16:rowId xmlns:a16="http://schemas.microsoft.com/office/drawing/2014/main" val="10001"/>
                  </a:ext>
                </a:extLst>
              </a:tr>
              <a:tr h="296545">
                <a:tc>
                  <a:txBody>
                    <a:bodyPr/>
                    <a:lstStyle/>
                    <a:p>
                      <a:pPr marL="31750">
                        <a:lnSpc>
                          <a:spcPts val="2240"/>
                        </a:lnSpc>
                        <a:tabLst>
                          <a:tab pos="1402715" algn="l"/>
                        </a:tabLst>
                      </a:pPr>
                      <a:r>
                        <a:rPr sz="2100" spc="-10" dirty="0">
                          <a:solidFill>
                            <a:srgbClr val="243F60"/>
                          </a:solidFill>
                          <a:latin typeface="Arial"/>
                          <a:cs typeface="Arial"/>
                        </a:rPr>
                        <a:t>020104jo</a:t>
                      </a:r>
                      <a:r>
                        <a:rPr sz="2100" dirty="0">
                          <a:solidFill>
                            <a:srgbClr val="243F60"/>
                          </a:solidFill>
                          <a:latin typeface="Arial"/>
                          <a:cs typeface="Arial"/>
                        </a:rPr>
                        <a:t>	</a:t>
                      </a:r>
                      <a:r>
                        <a:rPr sz="2100" spc="-10" dirty="0">
                          <a:solidFill>
                            <a:srgbClr val="243F60"/>
                          </a:solidFill>
                          <a:latin typeface="Arial"/>
                          <a:cs typeface="Arial"/>
                        </a:rPr>
                        <a:t>Augu2010$</a:t>
                      </a:r>
                      <a:endParaRPr sz="2100">
                        <a:latin typeface="Arial"/>
                        <a:cs typeface="Arial"/>
                      </a:endParaRPr>
                    </a:p>
                  </a:txBody>
                  <a:tcPr marL="0" marR="0" marT="0" marB="0"/>
                </a:tc>
                <a:tc>
                  <a:txBody>
                    <a:bodyPr/>
                    <a:lstStyle/>
                    <a:p>
                      <a:pPr marL="86360">
                        <a:lnSpc>
                          <a:spcPts val="2240"/>
                        </a:lnSpc>
                      </a:pPr>
                      <a:r>
                        <a:rPr sz="2100" spc="-10" dirty="0">
                          <a:solidFill>
                            <a:srgbClr val="243F60"/>
                          </a:solidFill>
                          <a:latin typeface="Arial"/>
                          <a:cs typeface="Arial"/>
                        </a:rPr>
                        <a:t>slm2010md</a:t>
                      </a:r>
                      <a:endParaRPr sz="2100">
                        <a:latin typeface="Arial"/>
                        <a:cs typeface="Arial"/>
                      </a:endParaRPr>
                    </a:p>
                  </a:txBody>
                  <a:tcPr marL="0" marR="0" marT="0" marB="0"/>
                </a:tc>
                <a:tc>
                  <a:txBody>
                    <a:bodyPr/>
                    <a:lstStyle/>
                    <a:p>
                      <a:pPr marL="159385">
                        <a:lnSpc>
                          <a:spcPts val="2240"/>
                        </a:lnSpc>
                      </a:pPr>
                      <a:r>
                        <a:rPr sz="2100" spc="-10" dirty="0">
                          <a:solidFill>
                            <a:srgbClr val="243F60"/>
                          </a:solidFill>
                          <a:latin typeface="Arial"/>
                          <a:cs typeface="Arial"/>
                        </a:rPr>
                        <a:t>co2010je</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5"/>
                        </a:lnSpc>
                        <a:tabLst>
                          <a:tab pos="1402715" algn="l"/>
                        </a:tabLst>
                      </a:pPr>
                      <a:r>
                        <a:rPr sz="2100" spc="-10" dirty="0">
                          <a:solidFill>
                            <a:srgbClr val="243F60"/>
                          </a:solidFill>
                          <a:latin typeface="Arial"/>
                          <a:cs typeface="Arial"/>
                        </a:rPr>
                        <a:t>2010!</a:t>
                      </a:r>
                      <a:r>
                        <a:rPr sz="2100" dirty="0">
                          <a:solidFill>
                            <a:srgbClr val="243F60"/>
                          </a:solidFill>
                          <a:latin typeface="Arial"/>
                          <a:cs typeface="Arial"/>
                        </a:rPr>
                        <a:t>	</a:t>
                      </a:r>
                      <a:r>
                        <a:rPr sz="2100" spc="-10" dirty="0">
                          <a:solidFill>
                            <a:srgbClr val="243F60"/>
                          </a:solidFill>
                          <a:latin typeface="Arial"/>
                          <a:cs typeface="Arial"/>
                        </a:rPr>
                        <a:t>Winter2010a</a:t>
                      </a:r>
                      <a:endParaRPr sz="2100">
                        <a:latin typeface="Arial"/>
                        <a:cs typeface="Arial"/>
                      </a:endParaRPr>
                    </a:p>
                  </a:txBody>
                  <a:tcPr marL="0" marR="0" marT="0" marB="0"/>
                </a:tc>
                <a:tc>
                  <a:txBody>
                    <a:bodyPr/>
                    <a:lstStyle/>
                    <a:p>
                      <a:pPr marL="86360">
                        <a:lnSpc>
                          <a:spcPts val="2245"/>
                        </a:lnSpc>
                      </a:pPr>
                      <a:r>
                        <a:rPr sz="2100" spc="-10" dirty="0">
                          <a:solidFill>
                            <a:srgbClr val="243F60"/>
                          </a:solidFill>
                          <a:latin typeface="Arial"/>
                          <a:cs typeface="Arial"/>
                        </a:rPr>
                        <a:t>Jam2010sic</a:t>
                      </a:r>
                      <a:endParaRPr sz="2100">
                        <a:latin typeface="Arial"/>
                        <a:cs typeface="Arial"/>
                      </a:endParaRPr>
                    </a:p>
                  </a:txBody>
                  <a:tcPr marL="0" marR="0" marT="0" marB="0"/>
                </a:tc>
                <a:tc>
                  <a:txBody>
                    <a:bodyPr/>
                    <a:lstStyle/>
                    <a:p>
                      <a:pPr marL="159385">
                        <a:lnSpc>
                          <a:spcPts val="2245"/>
                        </a:lnSpc>
                      </a:pPr>
                      <a:r>
                        <a:rPr sz="2100" spc="-10" dirty="0">
                          <a:solidFill>
                            <a:srgbClr val="243F60"/>
                          </a:solidFill>
                          <a:latin typeface="Arial"/>
                          <a:cs typeface="Arial"/>
                        </a:rPr>
                        <a:t>Pal2010mine</a:t>
                      </a:r>
                      <a:endParaRPr sz="21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1753870" y="3328670"/>
            <a:ext cx="8268970" cy="302133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Same</a:t>
            </a:r>
            <a:r>
              <a:rPr sz="2100" spc="-40" dirty="0">
                <a:solidFill>
                  <a:srgbClr val="243F60"/>
                </a:solidFill>
                <a:latin typeface="Arial"/>
                <a:cs typeface="Arial"/>
              </a:rPr>
              <a:t> </a:t>
            </a:r>
            <a:r>
              <a:rPr sz="2100" dirty="0">
                <a:solidFill>
                  <a:srgbClr val="243F60"/>
                </a:solidFill>
                <a:latin typeface="Arial"/>
                <a:cs typeface="Arial"/>
              </a:rPr>
              <a:t>idea</a:t>
            </a:r>
            <a:r>
              <a:rPr sz="2100" spc="-25"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dirty="0">
                <a:solidFill>
                  <a:srgbClr val="243F60"/>
                </a:solidFill>
                <a:latin typeface="Arial"/>
                <a:cs typeface="Arial"/>
              </a:rPr>
              <a:t>previous</a:t>
            </a:r>
            <a:r>
              <a:rPr sz="2100" spc="-15" dirty="0">
                <a:solidFill>
                  <a:srgbClr val="243F60"/>
                </a:solidFill>
                <a:latin typeface="Arial"/>
                <a:cs typeface="Arial"/>
              </a:rPr>
              <a:t> </a:t>
            </a:r>
            <a:r>
              <a:rPr sz="2100" dirty="0">
                <a:solidFill>
                  <a:srgbClr val="243F60"/>
                </a:solidFill>
                <a:latin typeface="Arial"/>
                <a:cs typeface="Arial"/>
              </a:rPr>
              <a:t>rule,</a:t>
            </a:r>
            <a:r>
              <a:rPr sz="2100" spc="-20" dirty="0">
                <a:solidFill>
                  <a:srgbClr val="243F60"/>
                </a:solidFill>
                <a:latin typeface="Arial"/>
                <a:cs typeface="Arial"/>
              </a:rPr>
              <a:t> </a:t>
            </a:r>
            <a:r>
              <a:rPr sz="2100" dirty="0">
                <a:solidFill>
                  <a:srgbClr val="243F60"/>
                </a:solidFill>
                <a:latin typeface="Arial"/>
                <a:cs typeface="Arial"/>
              </a:rPr>
              <a:t>place</a:t>
            </a:r>
            <a:r>
              <a:rPr sz="2100" spc="-25" dirty="0">
                <a:solidFill>
                  <a:srgbClr val="243F60"/>
                </a:solidFill>
                <a:latin typeface="Arial"/>
                <a:cs typeface="Arial"/>
              </a:rPr>
              <a:t> </a:t>
            </a:r>
            <a:r>
              <a:rPr sz="2100" dirty="0">
                <a:solidFill>
                  <a:srgbClr val="243F60"/>
                </a:solidFill>
                <a:latin typeface="Arial"/>
                <a:cs typeface="Arial"/>
              </a:rPr>
              <a:t>2010</a:t>
            </a:r>
            <a:r>
              <a:rPr sz="2100" spc="-30" dirty="0">
                <a:solidFill>
                  <a:srgbClr val="243F60"/>
                </a:solidFill>
                <a:latin typeface="Arial"/>
                <a:cs typeface="Arial"/>
              </a:rPr>
              <a:t> </a:t>
            </a:r>
            <a:r>
              <a:rPr sz="2100" dirty="0">
                <a:solidFill>
                  <a:srgbClr val="243F60"/>
                </a:solidFill>
                <a:latin typeface="Arial"/>
                <a:cs typeface="Arial"/>
              </a:rPr>
              <a:t>at</a:t>
            </a:r>
            <a:r>
              <a:rPr sz="2100" spc="-25" dirty="0">
                <a:solidFill>
                  <a:srgbClr val="243F60"/>
                </a:solidFill>
                <a:latin typeface="Arial"/>
                <a:cs typeface="Arial"/>
              </a:rPr>
              <a:t> </a:t>
            </a:r>
            <a:r>
              <a:rPr sz="2100" dirty="0">
                <a:solidFill>
                  <a:srgbClr val="243F60"/>
                </a:solidFill>
                <a:latin typeface="Arial"/>
                <a:cs typeface="Arial"/>
              </a:rPr>
              <a:t>the</a:t>
            </a:r>
            <a:r>
              <a:rPr sz="2100" spc="-25" dirty="0">
                <a:solidFill>
                  <a:srgbClr val="243F60"/>
                </a:solidFill>
                <a:latin typeface="Arial"/>
                <a:cs typeface="Arial"/>
              </a:rPr>
              <a:t> </a:t>
            </a:r>
            <a:r>
              <a:rPr sz="2100" dirty="0">
                <a:solidFill>
                  <a:srgbClr val="243F60"/>
                </a:solidFill>
                <a:latin typeface="Arial"/>
                <a:cs typeface="Arial"/>
              </a:rPr>
              <a:t>beginning,</a:t>
            </a:r>
            <a:r>
              <a:rPr sz="2100" spc="-20" dirty="0">
                <a:solidFill>
                  <a:srgbClr val="243F60"/>
                </a:solidFill>
                <a:latin typeface="Arial"/>
                <a:cs typeface="Arial"/>
              </a:rPr>
              <a:t> </a:t>
            </a:r>
            <a:r>
              <a:rPr sz="2100" dirty="0">
                <a:solidFill>
                  <a:srgbClr val="243F60"/>
                </a:solidFill>
                <a:latin typeface="Arial"/>
                <a:cs typeface="Arial"/>
              </a:rPr>
              <a:t>middle,</a:t>
            </a:r>
            <a:r>
              <a:rPr sz="2100" spc="-20" dirty="0">
                <a:solidFill>
                  <a:srgbClr val="243F60"/>
                </a:solidFill>
                <a:latin typeface="Arial"/>
                <a:cs typeface="Arial"/>
              </a:rPr>
              <a:t> end.</a:t>
            </a:r>
            <a:endParaRPr sz="2100">
              <a:latin typeface="Arial"/>
              <a:cs typeface="Arial"/>
            </a:endParaRPr>
          </a:p>
          <a:p>
            <a:pPr>
              <a:spcBef>
                <a:spcPts val="30"/>
              </a:spcBef>
            </a:pPr>
            <a:endParaRPr sz="2050">
              <a:latin typeface="Arial"/>
              <a:cs typeface="Arial"/>
            </a:endParaRPr>
          </a:p>
          <a:p>
            <a:pPr marL="12700" marR="2507615">
              <a:lnSpc>
                <a:spcPts val="2340"/>
              </a:lnSpc>
            </a:pPr>
            <a:r>
              <a:rPr sz="2100" spc="-10" dirty="0">
                <a:solidFill>
                  <a:srgbClr val="243F60"/>
                </a:solidFill>
                <a:latin typeface="Arial"/>
                <a:cs typeface="Arial"/>
              </a:rPr>
              <a:t>[List.Rules:KoreLogicRulesAdd2010Everywhere] i0[</a:t>
            </a:r>
            <a:r>
              <a:rPr sz="2100" spc="-10" dirty="0">
                <a:solidFill>
                  <a:srgbClr val="FF0000"/>
                </a:solidFill>
                <a:latin typeface="Arial"/>
                <a:cs typeface="Arial"/>
              </a:rPr>
              <a:t>2</a:t>
            </a:r>
            <a:r>
              <a:rPr sz="2100" spc="-10" dirty="0">
                <a:solidFill>
                  <a:srgbClr val="243F60"/>
                </a:solidFill>
                <a:latin typeface="Arial"/>
                <a:cs typeface="Arial"/>
              </a:rPr>
              <a:t>]i1[</a:t>
            </a:r>
            <a:r>
              <a:rPr sz="2100" spc="-10" dirty="0">
                <a:solidFill>
                  <a:srgbClr val="FF0000"/>
                </a:solidFill>
                <a:latin typeface="Arial"/>
                <a:cs typeface="Arial"/>
              </a:rPr>
              <a:t>0</a:t>
            </a:r>
            <a:r>
              <a:rPr sz="2100" spc="-10" dirty="0">
                <a:solidFill>
                  <a:srgbClr val="243F60"/>
                </a:solidFill>
                <a:latin typeface="Arial"/>
                <a:cs typeface="Arial"/>
              </a:rPr>
              <a:t>]i2[</a:t>
            </a:r>
            <a:r>
              <a:rPr sz="2100" spc="-10" dirty="0">
                <a:solidFill>
                  <a:srgbClr val="FF0000"/>
                </a:solidFill>
                <a:latin typeface="Arial"/>
                <a:cs typeface="Arial"/>
              </a:rPr>
              <a:t>1</a:t>
            </a:r>
            <a:r>
              <a:rPr sz="2100" spc="-10" dirty="0">
                <a:solidFill>
                  <a:srgbClr val="243F60"/>
                </a:solidFill>
                <a:latin typeface="Arial"/>
                <a:cs typeface="Arial"/>
              </a:rPr>
              <a:t>]i3[</a:t>
            </a:r>
            <a:r>
              <a:rPr sz="2100" spc="-10" dirty="0">
                <a:solidFill>
                  <a:srgbClr val="FF0000"/>
                </a:solidFill>
                <a:latin typeface="Arial"/>
                <a:cs typeface="Arial"/>
              </a:rPr>
              <a:t>0</a:t>
            </a:r>
            <a:r>
              <a:rPr sz="2100" spc="-10" dirty="0">
                <a:solidFill>
                  <a:srgbClr val="243F60"/>
                </a:solidFill>
                <a:latin typeface="Arial"/>
                <a:cs typeface="Arial"/>
              </a:rPr>
              <a:t>]</a:t>
            </a:r>
            <a:endParaRPr sz="2100">
              <a:latin typeface="Arial"/>
              <a:cs typeface="Arial"/>
            </a:endParaRPr>
          </a:p>
          <a:p>
            <a:pPr marL="12700">
              <a:lnSpc>
                <a:spcPts val="2200"/>
              </a:lnSpc>
            </a:pPr>
            <a:r>
              <a:rPr sz="2100" spc="-10" dirty="0">
                <a:solidFill>
                  <a:srgbClr val="243F60"/>
                </a:solidFill>
                <a:latin typeface="Arial"/>
                <a:cs typeface="Arial"/>
              </a:rPr>
              <a:t>i1[</a:t>
            </a:r>
            <a:r>
              <a:rPr sz="2100" spc="-10" dirty="0">
                <a:solidFill>
                  <a:srgbClr val="FF0000"/>
                </a:solidFill>
                <a:latin typeface="Arial"/>
                <a:cs typeface="Arial"/>
              </a:rPr>
              <a:t>2</a:t>
            </a:r>
            <a:r>
              <a:rPr sz="2100" spc="-10" dirty="0">
                <a:solidFill>
                  <a:srgbClr val="243F60"/>
                </a:solidFill>
                <a:latin typeface="Arial"/>
                <a:cs typeface="Arial"/>
              </a:rPr>
              <a:t>]i2[</a:t>
            </a:r>
            <a:r>
              <a:rPr sz="2100" spc="-10" dirty="0">
                <a:solidFill>
                  <a:srgbClr val="FF0000"/>
                </a:solidFill>
                <a:latin typeface="Arial"/>
                <a:cs typeface="Arial"/>
              </a:rPr>
              <a:t>0</a:t>
            </a:r>
            <a:r>
              <a:rPr sz="2100" spc="-10" dirty="0">
                <a:solidFill>
                  <a:srgbClr val="243F60"/>
                </a:solidFill>
                <a:latin typeface="Arial"/>
                <a:cs typeface="Arial"/>
              </a:rPr>
              <a:t>]i3[</a:t>
            </a:r>
            <a:r>
              <a:rPr sz="2100" spc="-10" dirty="0">
                <a:solidFill>
                  <a:srgbClr val="FF0000"/>
                </a:solidFill>
                <a:latin typeface="Arial"/>
                <a:cs typeface="Arial"/>
              </a:rPr>
              <a:t>1</a:t>
            </a:r>
            <a:r>
              <a:rPr sz="2100" spc="-10" dirty="0">
                <a:solidFill>
                  <a:srgbClr val="243F60"/>
                </a:solidFill>
                <a:latin typeface="Arial"/>
                <a:cs typeface="Arial"/>
              </a:rPr>
              <a:t>]i4[</a:t>
            </a:r>
            <a:r>
              <a:rPr sz="2100" spc="-10" dirty="0">
                <a:solidFill>
                  <a:srgbClr val="FF0000"/>
                </a:solidFill>
                <a:latin typeface="Arial"/>
                <a:cs typeface="Arial"/>
              </a:rPr>
              <a:t>0</a:t>
            </a:r>
            <a:r>
              <a:rPr sz="2100" spc="-10" dirty="0">
                <a:solidFill>
                  <a:srgbClr val="243F60"/>
                </a:solidFill>
                <a:latin typeface="Arial"/>
                <a:cs typeface="Arial"/>
              </a:rPr>
              <a:t>]</a:t>
            </a:r>
            <a:endParaRPr sz="2100">
              <a:latin typeface="Arial"/>
              <a:cs typeface="Arial"/>
            </a:endParaRPr>
          </a:p>
          <a:p>
            <a:pPr marL="12700">
              <a:lnSpc>
                <a:spcPts val="2340"/>
              </a:lnSpc>
            </a:pPr>
            <a:r>
              <a:rPr sz="2100" spc="-10" dirty="0">
                <a:solidFill>
                  <a:srgbClr val="243F60"/>
                </a:solidFill>
                <a:latin typeface="Arial"/>
                <a:cs typeface="Arial"/>
              </a:rPr>
              <a:t>i2[2]i3[0]i4[1]i5[0]</a:t>
            </a:r>
            <a:endParaRPr sz="2100">
              <a:latin typeface="Arial"/>
              <a:cs typeface="Arial"/>
            </a:endParaRPr>
          </a:p>
          <a:p>
            <a:pPr marL="12700">
              <a:lnSpc>
                <a:spcPts val="2345"/>
              </a:lnSpc>
            </a:pPr>
            <a:r>
              <a:rPr sz="2100" spc="-10" dirty="0">
                <a:solidFill>
                  <a:srgbClr val="243F60"/>
                </a:solidFill>
                <a:latin typeface="Arial"/>
                <a:cs typeface="Arial"/>
              </a:rPr>
              <a:t>i3[2]i4[0]i5[1]i6[0]</a:t>
            </a:r>
            <a:endParaRPr sz="2100">
              <a:latin typeface="Arial"/>
              <a:cs typeface="Arial"/>
            </a:endParaRPr>
          </a:p>
          <a:p>
            <a:pPr marL="12700">
              <a:lnSpc>
                <a:spcPts val="2345"/>
              </a:lnSpc>
            </a:pPr>
            <a:r>
              <a:rPr sz="2100" spc="-10" dirty="0">
                <a:solidFill>
                  <a:srgbClr val="243F60"/>
                </a:solidFill>
                <a:latin typeface="Arial"/>
                <a:cs typeface="Arial"/>
              </a:rPr>
              <a:t>i4[2]i5[0]i6[1]i7[0]</a:t>
            </a:r>
            <a:endParaRPr sz="2100">
              <a:latin typeface="Arial"/>
              <a:cs typeface="Arial"/>
            </a:endParaRPr>
          </a:p>
          <a:p>
            <a:pPr marL="12700">
              <a:lnSpc>
                <a:spcPts val="2340"/>
              </a:lnSpc>
            </a:pPr>
            <a:r>
              <a:rPr sz="2100" spc="-10" dirty="0">
                <a:solidFill>
                  <a:srgbClr val="243F60"/>
                </a:solidFill>
                <a:latin typeface="Arial"/>
                <a:cs typeface="Arial"/>
              </a:rPr>
              <a:t>i5[2]i6[0]i7[1]i8[0]</a:t>
            </a:r>
            <a:endParaRPr sz="2100">
              <a:latin typeface="Arial"/>
              <a:cs typeface="Arial"/>
            </a:endParaRPr>
          </a:p>
          <a:p>
            <a:pPr marL="12700">
              <a:lnSpc>
                <a:spcPts val="2430"/>
              </a:lnSpc>
            </a:pPr>
            <a:r>
              <a:rPr sz="2100" spc="-10" dirty="0">
                <a:solidFill>
                  <a:srgbClr val="243F60"/>
                </a:solidFill>
                <a:latin typeface="Arial"/>
                <a:cs typeface="Arial"/>
              </a:rPr>
              <a:t>i6[2]i7[0]i8[1]i9[0]</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477135">
              <a:lnSpc>
                <a:spcPct val="100000"/>
              </a:lnSpc>
              <a:spcBef>
                <a:spcPts val="100"/>
              </a:spcBef>
            </a:pPr>
            <a:r>
              <a:rPr spc="155" dirty="0"/>
              <a:t>Current</a:t>
            </a:r>
            <a:r>
              <a:rPr spc="85" dirty="0"/>
              <a:t> </a:t>
            </a:r>
            <a:r>
              <a:rPr spc="140" dirty="0"/>
              <a:t>Year</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71</a:t>
            </a:fld>
            <a:endParaRPr spc="-25" dirty="0"/>
          </a:p>
        </p:txBody>
      </p:sp>
    </p:spTree>
  </p:cSld>
  <p:clrMapOvr>
    <a:masterClrMapping/>
  </p:clrMapOvr>
  <p:transition>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8183245" cy="3318510"/>
          </a:xfrm>
          <a:prstGeom prst="rect">
            <a:avLst/>
          </a:prstGeom>
        </p:spPr>
        <p:txBody>
          <a:bodyPr vert="horz" wrap="square" lIns="0" tIns="41275" rIns="0" bIns="0" rtlCol="0">
            <a:spAutoFit/>
          </a:bodyPr>
          <a:lstStyle/>
          <a:p>
            <a:pPr marL="12700" marR="6475730">
              <a:lnSpc>
                <a:spcPts val="2340"/>
              </a:lnSpc>
              <a:spcBef>
                <a:spcPts val="325"/>
              </a:spcBef>
            </a:pPr>
            <a:r>
              <a:rPr sz="2100" dirty="0">
                <a:solidFill>
                  <a:srgbClr val="243F60"/>
                </a:solidFill>
                <a:latin typeface="Arial"/>
                <a:cs typeface="Arial"/>
              </a:rPr>
              <a:t>#</a:t>
            </a:r>
            <a:r>
              <a:rPr sz="2100" spc="-10" dirty="0">
                <a:solidFill>
                  <a:srgbClr val="243F60"/>
                </a:solidFill>
                <a:latin typeface="Arial"/>
                <a:cs typeface="Arial"/>
              </a:rPr>
              <a:t> </a:t>
            </a:r>
            <a:r>
              <a:rPr sz="2100" dirty="0">
                <a:solidFill>
                  <a:srgbClr val="243F60"/>
                </a:solidFill>
                <a:latin typeface="Arial"/>
                <a:cs typeface="Arial"/>
              </a:rPr>
              <a:t>more</a:t>
            </a:r>
            <a:r>
              <a:rPr sz="2100" spc="-10" dirty="0">
                <a:solidFill>
                  <a:srgbClr val="243F60"/>
                </a:solidFill>
                <a:latin typeface="Arial"/>
                <a:cs typeface="Arial"/>
              </a:rPr>
              <a:t> foo.dic </a:t>
            </a:r>
            <a:r>
              <a:rPr sz="2100" spc="-20" dirty="0">
                <a:solidFill>
                  <a:srgbClr val="243F60"/>
                </a:solidFill>
                <a:latin typeface="Arial"/>
                <a:cs typeface="Arial"/>
              </a:rPr>
              <a:t>abcd</a:t>
            </a:r>
            <a:endParaRPr sz="2100">
              <a:latin typeface="Arial"/>
              <a:cs typeface="Arial"/>
            </a:endParaRPr>
          </a:p>
          <a:p>
            <a:pPr>
              <a:spcBef>
                <a:spcPts val="40"/>
              </a:spcBef>
            </a:pPr>
            <a:endParaRPr sz="2000">
              <a:latin typeface="Arial"/>
              <a:cs typeface="Arial"/>
            </a:endParaRPr>
          </a:p>
          <a:p>
            <a:pPr marL="12700" marR="5080">
              <a:lnSpc>
                <a:spcPts val="2340"/>
              </a:lnSpc>
              <a:tabLst>
                <a:tab pos="885825" algn="l"/>
              </a:tabLst>
            </a:pPr>
            <a:r>
              <a:rPr sz="2100" dirty="0">
                <a:solidFill>
                  <a:srgbClr val="243F60"/>
                </a:solidFill>
                <a:latin typeface="Arial"/>
                <a:cs typeface="Arial"/>
              </a:rPr>
              <a:t>#</a:t>
            </a:r>
            <a:r>
              <a:rPr sz="2100" spc="-5" dirty="0">
                <a:solidFill>
                  <a:srgbClr val="243F60"/>
                </a:solidFill>
                <a:latin typeface="Arial"/>
                <a:cs typeface="Arial"/>
              </a:rPr>
              <a:t> </a:t>
            </a:r>
            <a:r>
              <a:rPr sz="2100" spc="-20" dirty="0">
                <a:solidFill>
                  <a:srgbClr val="243F60"/>
                </a:solidFill>
                <a:latin typeface="Arial"/>
                <a:cs typeface="Arial"/>
              </a:rPr>
              <a:t>john</a:t>
            </a:r>
            <a:r>
              <a:rPr sz="2100" dirty="0">
                <a:solidFill>
                  <a:srgbClr val="243F60"/>
                </a:solidFill>
                <a:latin typeface="Arial"/>
                <a:cs typeface="Arial"/>
              </a:rPr>
              <a:t>	</a:t>
            </a:r>
            <a:r>
              <a:rPr sz="2100" spc="-10" dirty="0">
                <a:solidFill>
                  <a:srgbClr val="243F60"/>
                </a:solidFill>
                <a:latin typeface="Arial"/>
                <a:cs typeface="Arial"/>
              </a:rPr>
              <a:t>-</a:t>
            </a:r>
            <a:r>
              <a:rPr sz="2100" dirty="0">
                <a:solidFill>
                  <a:srgbClr val="243F60"/>
                </a:solidFill>
                <a:latin typeface="Arial"/>
                <a:cs typeface="Arial"/>
              </a:rPr>
              <a:t>w:foo.dic</a:t>
            </a:r>
            <a:r>
              <a:rPr sz="2100" spc="-40" dirty="0">
                <a:solidFill>
                  <a:srgbClr val="243F60"/>
                </a:solidFill>
                <a:latin typeface="Arial"/>
                <a:cs typeface="Arial"/>
              </a:rPr>
              <a:t> </a:t>
            </a:r>
            <a:r>
              <a:rPr sz="2100" dirty="0">
                <a:solidFill>
                  <a:srgbClr val="243F60"/>
                </a:solidFill>
                <a:latin typeface="Arial"/>
                <a:cs typeface="Arial"/>
              </a:rPr>
              <a:t>-stdout</a:t>
            </a:r>
            <a:r>
              <a:rPr sz="2100" spc="10" dirty="0">
                <a:solidFill>
                  <a:srgbClr val="243F60"/>
                </a:solidFill>
                <a:latin typeface="Arial"/>
                <a:cs typeface="Arial"/>
              </a:rPr>
              <a:t> </a:t>
            </a:r>
            <a:r>
              <a:rPr sz="2100" dirty="0">
                <a:solidFill>
                  <a:srgbClr val="FF0000"/>
                </a:solidFill>
                <a:latin typeface="Arial"/>
                <a:cs typeface="Arial"/>
              </a:rPr>
              <a:t>-</a:t>
            </a:r>
            <a:r>
              <a:rPr sz="2100" spc="-10" dirty="0">
                <a:solidFill>
                  <a:srgbClr val="FF0000"/>
                </a:solidFill>
                <a:latin typeface="Arial"/>
                <a:cs typeface="Arial"/>
              </a:rPr>
              <a:t>-rules:KoreLogicRulesAdd2010Everywhere </a:t>
            </a:r>
            <a:r>
              <a:rPr sz="2100" spc="-10" dirty="0">
                <a:solidFill>
                  <a:srgbClr val="243F60"/>
                </a:solidFill>
                <a:latin typeface="Arial"/>
                <a:cs typeface="Arial"/>
              </a:rPr>
              <a:t>2010abcd</a:t>
            </a:r>
            <a:endParaRPr sz="2100">
              <a:latin typeface="Arial"/>
              <a:cs typeface="Arial"/>
            </a:endParaRPr>
          </a:p>
          <a:p>
            <a:pPr marL="12700" marR="6994525">
              <a:lnSpc>
                <a:spcPts val="2340"/>
              </a:lnSpc>
            </a:pPr>
            <a:r>
              <a:rPr sz="2100" spc="-10" dirty="0">
                <a:solidFill>
                  <a:srgbClr val="243F60"/>
                </a:solidFill>
                <a:latin typeface="Arial"/>
                <a:cs typeface="Arial"/>
              </a:rPr>
              <a:t>a2010bcd ab2010cd</a:t>
            </a:r>
            <a:endParaRPr sz="2100">
              <a:latin typeface="Arial"/>
              <a:cs typeface="Arial"/>
            </a:endParaRPr>
          </a:p>
          <a:p>
            <a:pPr marL="12700" marR="6994525">
              <a:lnSpc>
                <a:spcPts val="2340"/>
              </a:lnSpc>
              <a:spcBef>
                <a:spcPts val="10"/>
              </a:spcBef>
            </a:pPr>
            <a:r>
              <a:rPr sz="2100" spc="-10" dirty="0">
                <a:solidFill>
                  <a:srgbClr val="243F60"/>
                </a:solidFill>
                <a:latin typeface="Arial"/>
                <a:cs typeface="Arial"/>
              </a:rPr>
              <a:t>abc2010d abcd2010</a:t>
            </a:r>
            <a:endParaRPr sz="2100">
              <a:latin typeface="Arial"/>
              <a:cs typeface="Arial"/>
            </a:endParaRPr>
          </a:p>
          <a:p>
            <a:pPr>
              <a:spcBef>
                <a:spcPts val="45"/>
              </a:spcBef>
            </a:pPr>
            <a:endParaRPr>
              <a:latin typeface="Arial"/>
              <a:cs typeface="Arial"/>
            </a:endParaRPr>
          </a:p>
          <a:p>
            <a:pPr marL="12700"/>
            <a:r>
              <a:rPr sz="2100" dirty="0">
                <a:solidFill>
                  <a:srgbClr val="243F60"/>
                </a:solidFill>
                <a:latin typeface="Arial"/>
                <a:cs typeface="Arial"/>
              </a:rPr>
              <a:t>Use</a:t>
            </a:r>
            <a:r>
              <a:rPr sz="2100" spc="-35" dirty="0">
                <a:solidFill>
                  <a:srgbClr val="243F60"/>
                </a:solidFill>
                <a:latin typeface="Arial"/>
                <a:cs typeface="Arial"/>
              </a:rPr>
              <a:t> </a:t>
            </a:r>
            <a:r>
              <a:rPr sz="2100" dirty="0">
                <a:solidFill>
                  <a:srgbClr val="243F60"/>
                </a:solidFill>
                <a:latin typeface="Arial"/>
                <a:cs typeface="Arial"/>
              </a:rPr>
              <a:t>with</a:t>
            </a:r>
            <a:r>
              <a:rPr sz="2100" spc="-25" dirty="0">
                <a:solidFill>
                  <a:srgbClr val="243F60"/>
                </a:solidFill>
                <a:latin typeface="Arial"/>
                <a:cs typeface="Arial"/>
              </a:rPr>
              <a:t> </a:t>
            </a:r>
            <a:r>
              <a:rPr sz="2100" dirty="0">
                <a:solidFill>
                  <a:srgbClr val="243F60"/>
                </a:solidFill>
                <a:latin typeface="Arial"/>
                <a:cs typeface="Arial"/>
              </a:rPr>
              <a:t>wordlists</a:t>
            </a:r>
            <a:r>
              <a:rPr sz="2100" spc="15" dirty="0">
                <a:solidFill>
                  <a:srgbClr val="243F60"/>
                </a:solidFill>
                <a:latin typeface="Arial"/>
                <a:cs typeface="Arial"/>
              </a:rPr>
              <a:t> </a:t>
            </a:r>
            <a:r>
              <a:rPr sz="2100" u="sng" dirty="0">
                <a:solidFill>
                  <a:srgbClr val="243F60"/>
                </a:solidFill>
                <a:uFill>
                  <a:solidFill>
                    <a:srgbClr val="243F60"/>
                  </a:solidFill>
                </a:uFill>
                <a:latin typeface="Arial"/>
                <a:cs typeface="Arial"/>
              </a:rPr>
              <a:t>not</a:t>
            </a:r>
            <a:r>
              <a:rPr sz="2100" spc="-5" dirty="0">
                <a:solidFill>
                  <a:srgbClr val="243F60"/>
                </a:solidFill>
                <a:latin typeface="Arial"/>
                <a:cs typeface="Arial"/>
              </a:rPr>
              <a:t> </a:t>
            </a:r>
            <a:r>
              <a:rPr sz="2100" dirty="0">
                <a:solidFill>
                  <a:srgbClr val="243F60"/>
                </a:solidFill>
                <a:latin typeface="Arial"/>
                <a:cs typeface="Arial"/>
              </a:rPr>
              <a:t>containing</a:t>
            </a:r>
            <a:r>
              <a:rPr sz="2100" spc="-25" dirty="0">
                <a:solidFill>
                  <a:srgbClr val="243F60"/>
                </a:solidFill>
                <a:latin typeface="Arial"/>
                <a:cs typeface="Arial"/>
              </a:rPr>
              <a:t> </a:t>
            </a:r>
            <a:r>
              <a:rPr sz="2100" dirty="0">
                <a:solidFill>
                  <a:srgbClr val="243F60"/>
                </a:solidFill>
                <a:latin typeface="Arial"/>
                <a:cs typeface="Arial"/>
              </a:rPr>
              <a:t>numbers.</a:t>
            </a:r>
            <a:r>
              <a:rPr sz="2100" spc="-20" dirty="0">
                <a:solidFill>
                  <a:srgbClr val="243F60"/>
                </a:solidFill>
                <a:latin typeface="Arial"/>
                <a:cs typeface="Arial"/>
              </a:rPr>
              <a:t> </a:t>
            </a:r>
            <a:r>
              <a:rPr sz="2100" dirty="0">
                <a:solidFill>
                  <a:srgbClr val="243F60"/>
                </a:solidFill>
                <a:latin typeface="Arial"/>
                <a:cs typeface="Arial"/>
              </a:rPr>
              <a:t>Just</a:t>
            </a:r>
            <a:r>
              <a:rPr sz="2100" spc="-15" dirty="0">
                <a:solidFill>
                  <a:srgbClr val="243F60"/>
                </a:solidFill>
                <a:latin typeface="Arial"/>
                <a:cs typeface="Arial"/>
              </a:rPr>
              <a:t> </a:t>
            </a:r>
            <a:r>
              <a:rPr sz="2100" dirty="0">
                <a:solidFill>
                  <a:srgbClr val="243F60"/>
                </a:solidFill>
                <a:latin typeface="Arial"/>
                <a:cs typeface="Arial"/>
              </a:rPr>
              <a:t>letters</a:t>
            </a:r>
            <a:r>
              <a:rPr sz="2100" spc="-20" dirty="0">
                <a:solidFill>
                  <a:srgbClr val="243F60"/>
                </a:solidFill>
                <a:latin typeface="Arial"/>
                <a:cs typeface="Arial"/>
              </a:rPr>
              <a:t> </a:t>
            </a:r>
            <a:r>
              <a:rPr sz="2100" dirty="0">
                <a:solidFill>
                  <a:srgbClr val="243F60"/>
                </a:solidFill>
                <a:latin typeface="Arial"/>
                <a:cs typeface="Arial"/>
              </a:rPr>
              <a:t>and</a:t>
            </a:r>
            <a:r>
              <a:rPr sz="2100" spc="-20" dirty="0">
                <a:solidFill>
                  <a:srgbClr val="243F60"/>
                </a:solidFill>
                <a:latin typeface="Arial"/>
                <a:cs typeface="Arial"/>
              </a:rPr>
              <a:t> </a:t>
            </a:r>
            <a:r>
              <a:rPr sz="2100" spc="-10" dirty="0">
                <a:solidFill>
                  <a:srgbClr val="243F60"/>
                </a:solidFill>
                <a:latin typeface="Arial"/>
                <a:cs typeface="Arial"/>
              </a:rPr>
              <a:t>specials.</a:t>
            </a:r>
            <a:endParaRPr sz="2100">
              <a:latin typeface="Arial"/>
              <a:cs typeface="Arial"/>
            </a:endParaRPr>
          </a:p>
        </p:txBody>
      </p:sp>
      <p:sp>
        <p:nvSpPr>
          <p:cNvPr id="3" name="object 3"/>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477135">
              <a:lnSpc>
                <a:spcPct val="100000"/>
              </a:lnSpc>
              <a:spcBef>
                <a:spcPts val="100"/>
              </a:spcBef>
            </a:pPr>
            <a:r>
              <a:rPr spc="155" dirty="0"/>
              <a:t>Current</a:t>
            </a:r>
            <a:r>
              <a:rPr spc="85" dirty="0"/>
              <a:t> </a:t>
            </a:r>
            <a:r>
              <a:rPr spc="140" dirty="0"/>
              <a:t>Year</a:t>
            </a:r>
          </a:p>
        </p:txBody>
      </p:sp>
      <p:pic>
        <p:nvPicPr>
          <p:cNvPr id="4" name="object 4"/>
          <p:cNvPicPr/>
          <p:nvPr/>
        </p:nvPicPr>
        <p:blipFill>
          <a:blip r:embed="rId2" cstate="print"/>
          <a:stretch>
            <a:fillRect/>
          </a:stretch>
        </p:blipFill>
        <p:spPr>
          <a:xfrm>
            <a:off x="1768475" y="6418067"/>
            <a:ext cx="1123413" cy="298463"/>
          </a:xfrm>
          <a:prstGeom prst="rect">
            <a:avLst/>
          </a:prstGeom>
        </p:spPr>
      </p:pic>
      <p:sp>
        <p:nvSpPr>
          <p:cNvPr id="5" name="object 5"/>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72</a:t>
            </a:fld>
            <a:endParaRPr spc="-25" dirty="0"/>
          </a:p>
        </p:txBody>
      </p:sp>
    </p:spTree>
  </p:cSld>
  <p:clrMapOvr>
    <a:masterClrMapping/>
  </p:clrMapOvr>
  <p:transition>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8409"/>
            <a:ext cx="7268209"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Lets</a:t>
            </a:r>
            <a:r>
              <a:rPr sz="2100" spc="-25" dirty="0">
                <a:solidFill>
                  <a:srgbClr val="243F60"/>
                </a:solidFill>
                <a:latin typeface="Arial"/>
                <a:cs typeface="Arial"/>
              </a:rPr>
              <a:t> </a:t>
            </a:r>
            <a:r>
              <a:rPr sz="2100" dirty="0">
                <a:solidFill>
                  <a:srgbClr val="243F60"/>
                </a:solidFill>
                <a:latin typeface="Arial"/>
                <a:cs typeface="Arial"/>
              </a:rPr>
              <a:t>extrapolate</a:t>
            </a:r>
            <a:r>
              <a:rPr sz="2100" spc="-20" dirty="0">
                <a:solidFill>
                  <a:srgbClr val="243F60"/>
                </a:solidFill>
                <a:latin typeface="Arial"/>
                <a:cs typeface="Arial"/>
              </a:rPr>
              <a:t> </a:t>
            </a:r>
            <a:r>
              <a:rPr sz="2100" dirty="0">
                <a:solidFill>
                  <a:srgbClr val="243F60"/>
                </a:solidFill>
                <a:latin typeface="Arial"/>
                <a:cs typeface="Arial"/>
              </a:rPr>
              <a:t>this</a:t>
            </a:r>
            <a:r>
              <a:rPr sz="2100" spc="-20" dirty="0">
                <a:solidFill>
                  <a:srgbClr val="243F60"/>
                </a:solidFill>
                <a:latin typeface="Arial"/>
                <a:cs typeface="Arial"/>
              </a:rPr>
              <a:t> </a:t>
            </a:r>
            <a:r>
              <a:rPr sz="2100" dirty="0">
                <a:solidFill>
                  <a:srgbClr val="243F60"/>
                </a:solidFill>
                <a:latin typeface="Arial"/>
                <a:cs typeface="Arial"/>
              </a:rPr>
              <a:t>further,</a:t>
            </a:r>
            <a:r>
              <a:rPr sz="2100" spc="-15" dirty="0">
                <a:solidFill>
                  <a:srgbClr val="243F60"/>
                </a:solidFill>
                <a:latin typeface="Arial"/>
                <a:cs typeface="Arial"/>
              </a:rPr>
              <a:t> </a:t>
            </a:r>
            <a:r>
              <a:rPr sz="2100" dirty="0">
                <a:solidFill>
                  <a:srgbClr val="243F60"/>
                </a:solidFill>
                <a:latin typeface="Arial"/>
                <a:cs typeface="Arial"/>
              </a:rPr>
              <a:t>look</a:t>
            </a:r>
            <a:r>
              <a:rPr sz="2100" spc="-10" dirty="0">
                <a:solidFill>
                  <a:srgbClr val="243F60"/>
                </a:solidFill>
                <a:latin typeface="Arial"/>
                <a:cs typeface="Arial"/>
              </a:rPr>
              <a:t> </a:t>
            </a:r>
            <a:r>
              <a:rPr sz="2100" dirty="0">
                <a:solidFill>
                  <a:srgbClr val="243F60"/>
                </a:solidFill>
                <a:latin typeface="Arial"/>
                <a:cs typeface="Arial"/>
              </a:rPr>
              <a:t>at</a:t>
            </a:r>
            <a:r>
              <a:rPr sz="2100" spc="-15" dirty="0">
                <a:solidFill>
                  <a:srgbClr val="243F60"/>
                </a:solidFill>
                <a:latin typeface="Arial"/>
                <a:cs typeface="Arial"/>
              </a:rPr>
              <a:t> </a:t>
            </a:r>
            <a:r>
              <a:rPr sz="2100" dirty="0">
                <a:solidFill>
                  <a:srgbClr val="243F60"/>
                </a:solidFill>
                <a:latin typeface="Arial"/>
                <a:cs typeface="Arial"/>
              </a:rPr>
              <a:t>these</a:t>
            </a:r>
            <a:r>
              <a:rPr sz="2100" spc="-25" dirty="0">
                <a:solidFill>
                  <a:srgbClr val="243F60"/>
                </a:solidFill>
                <a:latin typeface="Arial"/>
                <a:cs typeface="Arial"/>
              </a:rPr>
              <a:t> </a:t>
            </a:r>
            <a:r>
              <a:rPr sz="2100" dirty="0">
                <a:solidFill>
                  <a:srgbClr val="243F60"/>
                </a:solidFill>
                <a:latin typeface="Arial"/>
                <a:cs typeface="Arial"/>
              </a:rPr>
              <a:t>sample</a:t>
            </a:r>
            <a:r>
              <a:rPr sz="2100" spc="-20" dirty="0">
                <a:solidFill>
                  <a:srgbClr val="243F60"/>
                </a:solidFill>
                <a:latin typeface="Arial"/>
                <a:cs typeface="Arial"/>
              </a:rPr>
              <a:t> </a:t>
            </a:r>
            <a:r>
              <a:rPr sz="2100" spc="-10" dirty="0">
                <a:solidFill>
                  <a:srgbClr val="243F60"/>
                </a:solidFill>
                <a:latin typeface="Arial"/>
                <a:cs typeface="Arial"/>
              </a:rPr>
              <a:t>passwords:</a:t>
            </a:r>
            <a:endParaRPr sz="2100">
              <a:latin typeface="Arial"/>
              <a:cs typeface="Arial"/>
            </a:endParaRPr>
          </a:p>
        </p:txBody>
      </p:sp>
      <p:graphicFrame>
        <p:nvGraphicFramePr>
          <p:cNvPr id="3" name="object 3"/>
          <p:cNvGraphicFramePr>
            <a:graphicFrameLocks noGrp="1"/>
          </p:cNvGraphicFramePr>
          <p:nvPr/>
        </p:nvGraphicFramePr>
        <p:xfrm>
          <a:off x="1734821" y="1880734"/>
          <a:ext cx="8140699" cy="1782445"/>
        </p:xfrm>
        <a:graphic>
          <a:graphicData uri="http://schemas.openxmlformats.org/drawingml/2006/table">
            <a:tbl>
              <a:tblPr firstRow="1" bandRow="1">
                <a:tableStyleId>{2D5ABB26-0587-4C30-8999-92F81FD0307C}</a:tableStyleId>
              </a:tblPr>
              <a:tblGrid>
                <a:gridCol w="1316355">
                  <a:extLst>
                    <a:ext uri="{9D8B030D-6E8A-4147-A177-3AD203B41FA5}">
                      <a16:colId xmlns:a16="http://schemas.microsoft.com/office/drawing/2014/main" val="20000"/>
                    </a:ext>
                  </a:extLst>
                </a:gridCol>
                <a:gridCol w="1423670">
                  <a:extLst>
                    <a:ext uri="{9D8B030D-6E8A-4147-A177-3AD203B41FA5}">
                      <a16:colId xmlns:a16="http://schemas.microsoft.com/office/drawing/2014/main" val="20001"/>
                    </a:ext>
                  </a:extLst>
                </a:gridCol>
                <a:gridCol w="1388745">
                  <a:extLst>
                    <a:ext uri="{9D8B030D-6E8A-4147-A177-3AD203B41FA5}">
                      <a16:colId xmlns:a16="http://schemas.microsoft.com/office/drawing/2014/main" val="20002"/>
                    </a:ext>
                  </a:extLst>
                </a:gridCol>
                <a:gridCol w="4011929">
                  <a:extLst>
                    <a:ext uri="{9D8B030D-6E8A-4147-A177-3AD203B41FA5}">
                      <a16:colId xmlns:a16="http://schemas.microsoft.com/office/drawing/2014/main" val="20003"/>
                    </a:ext>
                  </a:extLst>
                </a:gridCol>
              </a:tblGrid>
              <a:tr h="297180">
                <a:tc>
                  <a:txBody>
                    <a:bodyPr/>
                    <a:lstStyle/>
                    <a:p>
                      <a:pPr marL="31750">
                        <a:lnSpc>
                          <a:spcPts val="2245"/>
                        </a:lnSpc>
                      </a:pPr>
                      <a:r>
                        <a:rPr sz="2100" spc="-10" dirty="0">
                          <a:solidFill>
                            <a:srgbClr val="243F60"/>
                          </a:solidFill>
                          <a:latin typeface="Arial"/>
                          <a:cs typeface="Arial"/>
                        </a:rPr>
                        <a:t>!Mar2010</a:t>
                      </a:r>
                      <a:endParaRPr sz="2100">
                        <a:latin typeface="Arial"/>
                        <a:cs typeface="Arial"/>
                      </a:endParaRPr>
                    </a:p>
                  </a:txBody>
                  <a:tcPr marL="0" marR="0" marT="0" marB="0"/>
                </a:tc>
                <a:tc>
                  <a:txBody>
                    <a:bodyPr/>
                    <a:lstStyle/>
                    <a:p>
                      <a:pPr marL="86995">
                        <a:lnSpc>
                          <a:spcPts val="2245"/>
                        </a:lnSpc>
                      </a:pPr>
                      <a:r>
                        <a:rPr sz="2100" spc="-10" dirty="0">
                          <a:solidFill>
                            <a:srgbClr val="243F60"/>
                          </a:solidFill>
                          <a:latin typeface="Arial"/>
                          <a:cs typeface="Arial"/>
                        </a:rPr>
                        <a:t>$Aug2010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aug2010</a:t>
                      </a:r>
                      <a:endParaRPr sz="2100">
                        <a:latin typeface="Arial"/>
                        <a:cs typeface="Arial"/>
                      </a:endParaRPr>
                    </a:p>
                  </a:txBody>
                  <a:tcPr marL="0" marR="0" marT="0" marB="0"/>
                </a:tc>
                <a:tc>
                  <a:txBody>
                    <a:bodyPr/>
                    <a:lstStyle/>
                    <a:p>
                      <a:pPr marR="27305" algn="ctr">
                        <a:lnSpc>
                          <a:spcPts val="2245"/>
                        </a:lnSpc>
                        <a:tabLst>
                          <a:tab pos="1370965" algn="l"/>
                        </a:tabLst>
                      </a:pPr>
                      <a:r>
                        <a:rPr sz="2100" spc="-10" dirty="0">
                          <a:solidFill>
                            <a:srgbClr val="243F60"/>
                          </a:solidFill>
                          <a:latin typeface="Arial"/>
                          <a:cs typeface="Arial"/>
                        </a:rPr>
                        <a:t>1dec2010</a:t>
                      </a:r>
                      <a:r>
                        <a:rPr sz="2100" dirty="0">
                          <a:solidFill>
                            <a:srgbClr val="243F60"/>
                          </a:solidFill>
                          <a:latin typeface="Arial"/>
                          <a:cs typeface="Arial"/>
                        </a:rPr>
                        <a:t>	@nov2010 </a:t>
                      </a:r>
                      <a:r>
                        <a:rPr sz="2100" spc="-10" dirty="0">
                          <a:solidFill>
                            <a:srgbClr val="243F60"/>
                          </a:solidFill>
                          <a:latin typeface="Arial"/>
                          <a:cs typeface="Arial"/>
                        </a:rPr>
                        <a:t>$Mar2010</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.Aug2010</a:t>
                      </a:r>
                      <a:endParaRPr sz="2100">
                        <a:latin typeface="Arial"/>
                        <a:cs typeface="Arial"/>
                      </a:endParaRPr>
                    </a:p>
                  </a:txBody>
                  <a:tcPr marL="0" marR="0" marT="0" marB="0"/>
                </a:tc>
                <a:tc>
                  <a:txBody>
                    <a:bodyPr/>
                    <a:lstStyle/>
                    <a:p>
                      <a:pPr marL="86995">
                        <a:lnSpc>
                          <a:spcPts val="2245"/>
                        </a:lnSpc>
                      </a:pPr>
                      <a:r>
                        <a:rPr sz="2100" spc="-10" dirty="0">
                          <a:solidFill>
                            <a:srgbClr val="243F60"/>
                          </a:solidFill>
                          <a:latin typeface="Arial"/>
                          <a:cs typeface="Arial"/>
                        </a:rPr>
                        <a:t>!Jun2010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5dec2010</a:t>
                      </a:r>
                      <a:endParaRPr sz="2100">
                        <a:latin typeface="Arial"/>
                        <a:cs typeface="Arial"/>
                      </a:endParaRPr>
                    </a:p>
                  </a:txBody>
                  <a:tcPr marL="0" marR="0" marT="0" marB="0"/>
                </a:tc>
                <a:tc>
                  <a:txBody>
                    <a:bodyPr/>
                    <a:lstStyle/>
                    <a:p>
                      <a:pPr marR="5715" algn="ctr">
                        <a:lnSpc>
                          <a:spcPts val="2245"/>
                        </a:lnSpc>
                        <a:tabLst>
                          <a:tab pos="1370965" algn="l"/>
                          <a:tab pos="2742565" algn="l"/>
                        </a:tabLst>
                      </a:pPr>
                      <a:r>
                        <a:rPr sz="2100" spc="-10" dirty="0">
                          <a:solidFill>
                            <a:srgbClr val="243F60"/>
                          </a:solidFill>
                          <a:latin typeface="Arial"/>
                          <a:cs typeface="Arial"/>
                        </a:rPr>
                        <a:t>#nov2010</a:t>
                      </a:r>
                      <a:r>
                        <a:rPr sz="2100" dirty="0">
                          <a:solidFill>
                            <a:srgbClr val="243F60"/>
                          </a:solidFill>
                          <a:latin typeface="Arial"/>
                          <a:cs typeface="Arial"/>
                        </a:rPr>
                        <a:t>	</a:t>
                      </a:r>
                      <a:r>
                        <a:rPr sz="2100" spc="-10" dirty="0">
                          <a:solidFill>
                            <a:srgbClr val="243F60"/>
                          </a:solidFill>
                          <a:latin typeface="Arial"/>
                          <a:cs typeface="Arial"/>
                        </a:rPr>
                        <a:t>Jmar2010</a:t>
                      </a:r>
                      <a:r>
                        <a:rPr sz="2100" dirty="0">
                          <a:solidFill>
                            <a:srgbClr val="243F60"/>
                          </a:solidFill>
                          <a:latin typeface="Arial"/>
                          <a:cs typeface="Arial"/>
                        </a:rPr>
                        <a:t>	</a:t>
                      </a:r>
                      <a:r>
                        <a:rPr sz="2100" spc="-10" dirty="0">
                          <a:solidFill>
                            <a:srgbClr val="243F60"/>
                          </a:solidFill>
                          <a:latin typeface="Arial"/>
                          <a:cs typeface="Arial"/>
                        </a:rPr>
                        <a:t>=Aug2010</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pPr>
                      <a:r>
                        <a:rPr sz="2100" spc="-10" dirty="0">
                          <a:solidFill>
                            <a:srgbClr val="243F60"/>
                          </a:solidFill>
                          <a:latin typeface="Arial"/>
                          <a:cs typeface="Arial"/>
                        </a:rPr>
                        <a:t>$Jun2010</a:t>
                      </a:r>
                      <a:endParaRPr sz="2100">
                        <a:latin typeface="Arial"/>
                        <a:cs typeface="Arial"/>
                      </a:endParaRPr>
                    </a:p>
                  </a:txBody>
                  <a:tcPr marL="0" marR="0" marT="0" marB="0"/>
                </a:tc>
                <a:tc>
                  <a:txBody>
                    <a:bodyPr/>
                    <a:lstStyle/>
                    <a:p>
                      <a:pPr marL="86995">
                        <a:lnSpc>
                          <a:spcPts val="2245"/>
                        </a:lnSpc>
                      </a:pPr>
                      <a:r>
                        <a:rPr sz="2100" spc="-10" dirty="0">
                          <a:solidFill>
                            <a:srgbClr val="243F60"/>
                          </a:solidFill>
                          <a:latin typeface="Arial"/>
                          <a:cs typeface="Arial"/>
                        </a:rPr>
                        <a:t>DEC2010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$Nov2010</a:t>
                      </a:r>
                      <a:endParaRPr sz="2100">
                        <a:latin typeface="Arial"/>
                        <a:cs typeface="Arial"/>
                      </a:endParaRPr>
                    </a:p>
                  </a:txBody>
                  <a:tcPr marL="0" marR="0" marT="0" marB="0"/>
                </a:tc>
                <a:tc>
                  <a:txBody>
                    <a:bodyPr/>
                    <a:lstStyle/>
                    <a:p>
                      <a:pPr marR="130810" algn="ctr">
                        <a:lnSpc>
                          <a:spcPts val="2245"/>
                        </a:lnSpc>
                        <a:tabLst>
                          <a:tab pos="1370965" algn="l"/>
                          <a:tab pos="2742565" algn="l"/>
                        </a:tabLst>
                      </a:pPr>
                      <a:r>
                        <a:rPr sz="2100" spc="-10" dirty="0">
                          <a:solidFill>
                            <a:srgbClr val="243F60"/>
                          </a:solidFill>
                          <a:latin typeface="Arial"/>
                          <a:cs typeface="Arial"/>
                        </a:rPr>
                        <a:t>MAR2010</a:t>
                      </a:r>
                      <a:r>
                        <a:rPr sz="2100" dirty="0">
                          <a:solidFill>
                            <a:srgbClr val="243F60"/>
                          </a:solidFill>
                          <a:latin typeface="Arial"/>
                          <a:cs typeface="Arial"/>
                        </a:rPr>
                        <a:t>	</a:t>
                      </a:r>
                      <a:r>
                        <a:rPr sz="2100" spc="-10" dirty="0">
                          <a:solidFill>
                            <a:srgbClr val="243F60"/>
                          </a:solidFill>
                          <a:latin typeface="Arial"/>
                          <a:cs typeface="Arial"/>
                        </a:rPr>
                        <a:t>AUG2010</a:t>
                      </a:r>
                      <a:r>
                        <a:rPr sz="2100" dirty="0">
                          <a:solidFill>
                            <a:srgbClr val="243F60"/>
                          </a:solidFill>
                          <a:latin typeface="Arial"/>
                          <a:cs typeface="Arial"/>
                        </a:rPr>
                        <a:t>	</a:t>
                      </a:r>
                      <a:r>
                        <a:rPr sz="2100" spc="-10" dirty="0">
                          <a:solidFill>
                            <a:srgbClr val="243F60"/>
                          </a:solidFill>
                          <a:latin typeface="Arial"/>
                          <a:cs typeface="Arial"/>
                        </a:rPr>
                        <a:t>.Jun2010</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0"/>
                        </a:lnSpc>
                      </a:pPr>
                      <a:r>
                        <a:rPr sz="2100" spc="-10" dirty="0">
                          <a:solidFill>
                            <a:srgbClr val="243F60"/>
                          </a:solidFill>
                          <a:latin typeface="Arial"/>
                          <a:cs typeface="Arial"/>
                        </a:rPr>
                        <a:t>Dec2010</a:t>
                      </a:r>
                      <a:endParaRPr sz="2100">
                        <a:latin typeface="Arial"/>
                        <a:cs typeface="Arial"/>
                      </a:endParaRPr>
                    </a:p>
                  </a:txBody>
                  <a:tcPr marL="0" marR="0" marT="0" marB="0"/>
                </a:tc>
                <a:tc>
                  <a:txBody>
                    <a:bodyPr/>
                    <a:lstStyle/>
                    <a:p>
                      <a:pPr marL="86995">
                        <a:lnSpc>
                          <a:spcPts val="2240"/>
                        </a:lnSpc>
                      </a:pPr>
                      <a:r>
                        <a:rPr sz="2100" spc="-10" dirty="0">
                          <a:solidFill>
                            <a:srgbClr val="243F60"/>
                          </a:solidFill>
                          <a:latin typeface="Arial"/>
                          <a:cs typeface="Arial"/>
                        </a:rPr>
                        <a:t>%Nov2010</a:t>
                      </a:r>
                      <a:endParaRPr sz="2100">
                        <a:latin typeface="Arial"/>
                        <a:cs typeface="Arial"/>
                      </a:endParaRPr>
                    </a:p>
                  </a:txBody>
                  <a:tcPr marL="0" marR="0" marT="0" marB="0"/>
                </a:tc>
                <a:tc>
                  <a:txBody>
                    <a:bodyPr/>
                    <a:lstStyle/>
                    <a:p>
                      <a:pPr marL="34925">
                        <a:lnSpc>
                          <a:spcPts val="2240"/>
                        </a:lnSpc>
                      </a:pPr>
                      <a:r>
                        <a:rPr sz="2100" spc="-10" dirty="0">
                          <a:solidFill>
                            <a:srgbClr val="243F60"/>
                          </a:solidFill>
                          <a:latin typeface="Arial"/>
                          <a:cs typeface="Arial"/>
                        </a:rPr>
                        <a:t>Mar2010</a:t>
                      </a:r>
                      <a:endParaRPr sz="2100">
                        <a:latin typeface="Arial"/>
                        <a:cs typeface="Arial"/>
                      </a:endParaRPr>
                    </a:p>
                  </a:txBody>
                  <a:tcPr marL="0" marR="0" marT="0" marB="0"/>
                </a:tc>
                <a:tc>
                  <a:txBody>
                    <a:bodyPr/>
                    <a:lstStyle/>
                    <a:p>
                      <a:pPr marR="57150" algn="ctr">
                        <a:lnSpc>
                          <a:spcPts val="2240"/>
                        </a:lnSpc>
                        <a:tabLst>
                          <a:tab pos="1370965" algn="l"/>
                          <a:tab pos="2742565" algn="l"/>
                        </a:tabLst>
                      </a:pPr>
                      <a:r>
                        <a:rPr sz="2100" spc="-10" dirty="0">
                          <a:solidFill>
                            <a:srgbClr val="243F60"/>
                          </a:solidFill>
                          <a:latin typeface="Arial"/>
                          <a:cs typeface="Arial"/>
                        </a:rPr>
                        <a:t>Aug2010</a:t>
                      </a:r>
                      <a:r>
                        <a:rPr sz="2100" dirty="0">
                          <a:solidFill>
                            <a:srgbClr val="243F60"/>
                          </a:solidFill>
                          <a:latin typeface="Arial"/>
                          <a:cs typeface="Arial"/>
                        </a:rPr>
                        <a:t>	</a:t>
                      </a:r>
                      <a:r>
                        <a:rPr sz="2100" spc="-10" dirty="0">
                          <a:solidFill>
                            <a:srgbClr val="243F60"/>
                          </a:solidFill>
                          <a:latin typeface="Arial"/>
                          <a:cs typeface="Arial"/>
                        </a:rPr>
                        <a:t>JUN2010</a:t>
                      </a:r>
                      <a:r>
                        <a:rPr sz="2100" dirty="0">
                          <a:solidFill>
                            <a:srgbClr val="243F60"/>
                          </a:solidFill>
                          <a:latin typeface="Arial"/>
                          <a:cs typeface="Arial"/>
                        </a:rPr>
                        <a:t>	</a:t>
                      </a:r>
                      <a:r>
                        <a:rPr sz="2100" spc="-10" dirty="0">
                          <a:solidFill>
                            <a:srgbClr val="243F60"/>
                          </a:solidFill>
                          <a:latin typeface="Arial"/>
                          <a:cs typeface="Arial"/>
                        </a:rPr>
                        <a:t>3nov2010</a:t>
                      </a:r>
                      <a:endParaRPr sz="2100">
                        <a:latin typeface="Arial"/>
                        <a:cs typeface="Arial"/>
                      </a:endParaRPr>
                    </a:p>
                  </a:txBody>
                  <a:tcPr marL="0" marR="0" marT="0" marB="0"/>
                </a:tc>
                <a:extLst>
                  <a:ext uri="{0D108BD9-81ED-4DB2-BD59-A6C34878D82A}">
                    <a16:rowId xmlns:a16="http://schemas.microsoft.com/office/drawing/2014/main" val="10003"/>
                  </a:ext>
                </a:extLst>
              </a:tr>
              <a:tr h="296545">
                <a:tc>
                  <a:txBody>
                    <a:bodyPr/>
                    <a:lstStyle/>
                    <a:p>
                      <a:pPr marL="31750">
                        <a:lnSpc>
                          <a:spcPts val="2240"/>
                        </a:lnSpc>
                      </a:pPr>
                      <a:r>
                        <a:rPr sz="2100" spc="-10" dirty="0">
                          <a:solidFill>
                            <a:srgbClr val="243F60"/>
                          </a:solidFill>
                          <a:latin typeface="Arial"/>
                          <a:cs typeface="Arial"/>
                        </a:rPr>
                        <a:t>amar2010</a:t>
                      </a:r>
                      <a:endParaRPr sz="2100">
                        <a:latin typeface="Arial"/>
                        <a:cs typeface="Arial"/>
                      </a:endParaRPr>
                    </a:p>
                  </a:txBody>
                  <a:tcPr marL="0" marR="0" marT="0" marB="0"/>
                </a:tc>
                <a:tc>
                  <a:txBody>
                    <a:bodyPr/>
                    <a:lstStyle/>
                    <a:p>
                      <a:pPr marL="86995">
                        <a:lnSpc>
                          <a:spcPts val="2240"/>
                        </a:lnSpc>
                      </a:pPr>
                      <a:r>
                        <a:rPr sz="2100" spc="-10" dirty="0">
                          <a:solidFill>
                            <a:srgbClr val="243F60"/>
                          </a:solidFill>
                          <a:latin typeface="Arial"/>
                          <a:cs typeface="Arial"/>
                        </a:rPr>
                        <a:t>Kaug2010</a:t>
                      </a:r>
                      <a:endParaRPr sz="2100">
                        <a:latin typeface="Arial"/>
                        <a:cs typeface="Arial"/>
                      </a:endParaRPr>
                    </a:p>
                  </a:txBody>
                  <a:tcPr marL="0" marR="0" marT="0" marB="0"/>
                </a:tc>
                <a:tc>
                  <a:txBody>
                    <a:bodyPr/>
                    <a:lstStyle/>
                    <a:p>
                      <a:pPr marL="34925">
                        <a:lnSpc>
                          <a:spcPts val="2240"/>
                        </a:lnSpc>
                      </a:pPr>
                      <a:r>
                        <a:rPr sz="2100" spc="-10" dirty="0">
                          <a:solidFill>
                            <a:srgbClr val="243F60"/>
                          </a:solidFill>
                          <a:latin typeface="Arial"/>
                          <a:cs typeface="Arial"/>
                        </a:rPr>
                        <a:t>Jun2010</a:t>
                      </a:r>
                      <a:endParaRPr sz="2100">
                        <a:latin typeface="Arial"/>
                        <a:cs typeface="Arial"/>
                      </a:endParaRPr>
                    </a:p>
                  </a:txBody>
                  <a:tcPr marL="0" marR="0" marT="0" marB="0"/>
                </a:tc>
                <a:tc>
                  <a:txBody>
                    <a:bodyPr/>
                    <a:lstStyle/>
                    <a:p>
                      <a:pPr marR="24765" algn="ctr">
                        <a:lnSpc>
                          <a:spcPts val="2240"/>
                        </a:lnSpc>
                        <a:tabLst>
                          <a:tab pos="1370965" algn="l"/>
                        </a:tabLst>
                      </a:pPr>
                      <a:r>
                        <a:rPr sz="2100" spc="-10" dirty="0">
                          <a:solidFill>
                            <a:srgbClr val="243F60"/>
                          </a:solidFill>
                          <a:latin typeface="Arial"/>
                          <a:cs typeface="Arial"/>
                        </a:rPr>
                        <a:t>=Nov2010</a:t>
                      </a:r>
                      <a:r>
                        <a:rPr sz="2100" dirty="0">
                          <a:solidFill>
                            <a:srgbClr val="243F60"/>
                          </a:solidFill>
                          <a:latin typeface="Arial"/>
                          <a:cs typeface="Arial"/>
                        </a:rPr>
                        <a:t>	!Aug2010</a:t>
                      </a:r>
                      <a:r>
                        <a:rPr sz="2100" spc="-55" dirty="0">
                          <a:solidFill>
                            <a:srgbClr val="243F60"/>
                          </a:solidFill>
                          <a:latin typeface="Arial"/>
                          <a:cs typeface="Arial"/>
                        </a:rPr>
                        <a:t> </a:t>
                      </a:r>
                      <a:r>
                        <a:rPr sz="2100" spc="-10" dirty="0">
                          <a:solidFill>
                            <a:srgbClr val="243F60"/>
                          </a:solidFill>
                          <a:latin typeface="Arial"/>
                          <a:cs typeface="Arial"/>
                        </a:rPr>
                        <a:t>P_aug2010</a:t>
                      </a:r>
                      <a:endParaRPr sz="2100">
                        <a:latin typeface="Arial"/>
                        <a:cs typeface="Arial"/>
                      </a:endParaRPr>
                    </a:p>
                  </a:txBody>
                  <a:tcPr marL="0" marR="0" marT="0" marB="0"/>
                </a:tc>
                <a:extLst>
                  <a:ext uri="{0D108BD9-81ED-4DB2-BD59-A6C34878D82A}">
                    <a16:rowId xmlns:a16="http://schemas.microsoft.com/office/drawing/2014/main" val="10004"/>
                  </a:ext>
                </a:extLst>
              </a:tr>
              <a:tr h="297180">
                <a:tc>
                  <a:txBody>
                    <a:bodyPr/>
                    <a:lstStyle/>
                    <a:p>
                      <a:pPr>
                        <a:lnSpc>
                          <a:spcPct val="100000"/>
                        </a:lnSpc>
                      </a:pPr>
                      <a:endParaRPr sz="1800">
                        <a:latin typeface="Times New Roman"/>
                        <a:cs typeface="Times New Roman"/>
                      </a:endParaRPr>
                    </a:p>
                  </a:txBody>
                  <a:tcPr marL="0" marR="0" marT="0" marB="0"/>
                </a:tc>
                <a:tc>
                  <a:txBody>
                    <a:bodyPr/>
                    <a:lstStyle/>
                    <a:p>
                      <a:pPr marL="86995">
                        <a:lnSpc>
                          <a:spcPts val="2245"/>
                        </a:lnSpc>
                      </a:pPr>
                      <a:r>
                        <a:rPr sz="2100" spc="-10" dirty="0">
                          <a:solidFill>
                            <a:srgbClr val="243F60"/>
                          </a:solidFill>
                          <a:latin typeface="Arial"/>
                          <a:cs typeface="Arial"/>
                        </a:rPr>
                        <a:t>Ljun2010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@Nov2010</a:t>
                      </a:r>
                      <a:endParaRPr sz="2100">
                        <a:latin typeface="Arial"/>
                        <a:cs typeface="Arial"/>
                      </a:endParaRPr>
                    </a:p>
                  </a:txBody>
                  <a:tcPr marL="0" marR="0" marT="0" marB="0"/>
                </a:tc>
                <a:tc>
                  <a:txBody>
                    <a:bodyPr/>
                    <a:lstStyle/>
                    <a:p>
                      <a:pPr>
                        <a:lnSpc>
                          <a:spcPct val="100000"/>
                        </a:lnSpc>
                      </a:pPr>
                      <a:endParaRPr sz="1800">
                        <a:latin typeface="Times New Roman"/>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4" name="object 4"/>
          <p:cNvSpPr txBox="1"/>
          <p:nvPr/>
        </p:nvSpPr>
        <p:spPr>
          <a:xfrm>
            <a:off x="1753871" y="3924300"/>
            <a:ext cx="8336915" cy="123825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These</a:t>
            </a:r>
            <a:r>
              <a:rPr sz="2100" spc="-35" dirty="0">
                <a:solidFill>
                  <a:srgbClr val="243F60"/>
                </a:solidFill>
                <a:latin typeface="Arial"/>
                <a:cs typeface="Arial"/>
              </a:rPr>
              <a:t> </a:t>
            </a:r>
            <a:r>
              <a:rPr sz="2100" dirty="0">
                <a:solidFill>
                  <a:srgbClr val="243F60"/>
                </a:solidFill>
                <a:latin typeface="Arial"/>
                <a:cs typeface="Arial"/>
              </a:rPr>
              <a:t>are</a:t>
            </a:r>
            <a:r>
              <a:rPr sz="2100" spc="-25" dirty="0">
                <a:solidFill>
                  <a:srgbClr val="243F60"/>
                </a:solidFill>
                <a:latin typeface="Arial"/>
                <a:cs typeface="Arial"/>
              </a:rPr>
              <a:t> </a:t>
            </a:r>
            <a:r>
              <a:rPr sz="2100" dirty="0">
                <a:solidFill>
                  <a:srgbClr val="243F60"/>
                </a:solidFill>
                <a:latin typeface="Arial"/>
                <a:cs typeface="Arial"/>
              </a:rPr>
              <a:t>based</a:t>
            </a:r>
            <a:r>
              <a:rPr sz="2100" spc="-25" dirty="0">
                <a:solidFill>
                  <a:srgbClr val="243F60"/>
                </a:solidFill>
                <a:latin typeface="Arial"/>
                <a:cs typeface="Arial"/>
              </a:rPr>
              <a:t> </a:t>
            </a:r>
            <a:r>
              <a:rPr sz="2100" dirty="0">
                <a:solidFill>
                  <a:srgbClr val="243F60"/>
                </a:solidFill>
                <a:latin typeface="Arial"/>
                <a:cs typeface="Arial"/>
              </a:rPr>
              <a:t>on</a:t>
            </a:r>
            <a:r>
              <a:rPr sz="2100" spc="-25" dirty="0">
                <a:solidFill>
                  <a:srgbClr val="243F60"/>
                </a:solidFill>
                <a:latin typeface="Arial"/>
                <a:cs typeface="Arial"/>
              </a:rPr>
              <a:t> </a:t>
            </a:r>
            <a:r>
              <a:rPr sz="2100" dirty="0">
                <a:solidFill>
                  <a:srgbClr val="243F60"/>
                </a:solidFill>
                <a:latin typeface="Arial"/>
                <a:cs typeface="Arial"/>
              </a:rPr>
              <a:t>Month/Year</a:t>
            </a:r>
            <a:r>
              <a:rPr sz="2100" spc="-25" dirty="0">
                <a:solidFill>
                  <a:srgbClr val="243F60"/>
                </a:solidFill>
                <a:latin typeface="Arial"/>
                <a:cs typeface="Arial"/>
              </a:rPr>
              <a:t> </a:t>
            </a:r>
            <a:r>
              <a:rPr sz="2100" spc="-10" dirty="0">
                <a:solidFill>
                  <a:srgbClr val="243F60"/>
                </a:solidFill>
                <a:latin typeface="Arial"/>
                <a:cs typeface="Arial"/>
              </a:rPr>
              <a:t>combinations.</a:t>
            </a:r>
            <a:endParaRPr sz="2100">
              <a:latin typeface="Arial"/>
              <a:cs typeface="Arial"/>
            </a:endParaRPr>
          </a:p>
          <a:p>
            <a:pPr>
              <a:spcBef>
                <a:spcPts val="40"/>
              </a:spcBef>
            </a:pPr>
            <a:endParaRPr sz="2050">
              <a:latin typeface="Arial"/>
              <a:cs typeface="Arial"/>
            </a:endParaRPr>
          </a:p>
          <a:p>
            <a:pPr marL="12700" marR="5080">
              <a:lnSpc>
                <a:spcPts val="2340"/>
              </a:lnSpc>
            </a:pPr>
            <a:r>
              <a:rPr sz="2100" dirty="0">
                <a:solidFill>
                  <a:srgbClr val="243F60"/>
                </a:solidFill>
                <a:latin typeface="Arial"/>
                <a:cs typeface="Arial"/>
              </a:rPr>
              <a:t>If</a:t>
            </a:r>
            <a:r>
              <a:rPr sz="2100" spc="-20" dirty="0">
                <a:solidFill>
                  <a:srgbClr val="243F60"/>
                </a:solidFill>
                <a:latin typeface="Arial"/>
                <a:cs typeface="Arial"/>
              </a:rPr>
              <a:t> </a:t>
            </a:r>
            <a:r>
              <a:rPr sz="2100" dirty="0">
                <a:solidFill>
                  <a:srgbClr val="243F60"/>
                </a:solidFill>
                <a:latin typeface="Arial"/>
                <a:cs typeface="Arial"/>
              </a:rPr>
              <a:t>it</a:t>
            </a:r>
            <a:r>
              <a:rPr sz="2100" spc="-15" dirty="0">
                <a:solidFill>
                  <a:srgbClr val="243F60"/>
                </a:solidFill>
                <a:latin typeface="Arial"/>
                <a:cs typeface="Arial"/>
              </a:rPr>
              <a:t> </a:t>
            </a:r>
            <a:r>
              <a:rPr sz="2100" dirty="0">
                <a:solidFill>
                  <a:srgbClr val="243F60"/>
                </a:solidFill>
                <a:latin typeface="Arial"/>
                <a:cs typeface="Arial"/>
              </a:rPr>
              <a:t>is</a:t>
            </a:r>
            <a:r>
              <a:rPr sz="2100" spc="-5" dirty="0">
                <a:solidFill>
                  <a:srgbClr val="243F60"/>
                </a:solidFill>
                <a:latin typeface="Arial"/>
                <a:cs typeface="Arial"/>
              </a:rPr>
              <a:t> </a:t>
            </a:r>
            <a:r>
              <a:rPr sz="2100" dirty="0">
                <a:solidFill>
                  <a:srgbClr val="243F60"/>
                </a:solidFill>
                <a:latin typeface="Arial"/>
                <a:cs typeface="Arial"/>
              </a:rPr>
              <a:t>October</a:t>
            </a:r>
            <a:r>
              <a:rPr sz="2100" spc="-15" dirty="0">
                <a:solidFill>
                  <a:srgbClr val="243F60"/>
                </a:solidFill>
                <a:latin typeface="Arial"/>
                <a:cs typeface="Arial"/>
              </a:rPr>
              <a:t> </a:t>
            </a:r>
            <a:r>
              <a:rPr sz="2100" dirty="0">
                <a:solidFill>
                  <a:srgbClr val="243F60"/>
                </a:solidFill>
                <a:latin typeface="Arial"/>
                <a:cs typeface="Arial"/>
              </a:rPr>
              <a:t>of</a:t>
            </a:r>
            <a:r>
              <a:rPr sz="2100" spc="-15" dirty="0">
                <a:solidFill>
                  <a:srgbClr val="243F60"/>
                </a:solidFill>
                <a:latin typeface="Arial"/>
                <a:cs typeface="Arial"/>
              </a:rPr>
              <a:t> </a:t>
            </a:r>
            <a:r>
              <a:rPr sz="2100" dirty="0">
                <a:solidFill>
                  <a:srgbClr val="243F60"/>
                </a:solidFill>
                <a:latin typeface="Arial"/>
                <a:cs typeface="Arial"/>
              </a:rPr>
              <a:t>2010,</a:t>
            </a:r>
            <a:r>
              <a:rPr sz="2100" spc="-15" dirty="0">
                <a:solidFill>
                  <a:srgbClr val="243F60"/>
                </a:solidFill>
                <a:latin typeface="Arial"/>
                <a:cs typeface="Arial"/>
              </a:rPr>
              <a:t> </a:t>
            </a:r>
            <a:r>
              <a:rPr sz="2100" dirty="0">
                <a:solidFill>
                  <a:srgbClr val="243F60"/>
                </a:solidFill>
                <a:latin typeface="Arial"/>
                <a:cs typeface="Arial"/>
              </a:rPr>
              <a:t>what</a:t>
            </a:r>
            <a:r>
              <a:rPr sz="2100" spc="-10" dirty="0">
                <a:solidFill>
                  <a:srgbClr val="243F60"/>
                </a:solidFill>
                <a:latin typeface="Arial"/>
                <a:cs typeface="Arial"/>
              </a:rPr>
              <a:t> </a:t>
            </a:r>
            <a:r>
              <a:rPr sz="2100" dirty="0">
                <a:solidFill>
                  <a:srgbClr val="243F60"/>
                </a:solidFill>
                <a:latin typeface="Arial"/>
                <a:cs typeface="Arial"/>
              </a:rPr>
              <a:t>do</a:t>
            </a:r>
            <a:r>
              <a:rPr sz="2100" spc="-15" dirty="0">
                <a:solidFill>
                  <a:srgbClr val="243F60"/>
                </a:solidFill>
                <a:latin typeface="Arial"/>
                <a:cs typeface="Arial"/>
              </a:rPr>
              <a:t> </a:t>
            </a:r>
            <a:r>
              <a:rPr sz="2100" dirty="0">
                <a:solidFill>
                  <a:srgbClr val="243F60"/>
                </a:solidFill>
                <a:latin typeface="Arial"/>
                <a:cs typeface="Arial"/>
              </a:rPr>
              <a:t>you</a:t>
            </a:r>
            <a:r>
              <a:rPr sz="2100" spc="-20" dirty="0">
                <a:solidFill>
                  <a:srgbClr val="243F60"/>
                </a:solidFill>
                <a:latin typeface="Arial"/>
                <a:cs typeface="Arial"/>
              </a:rPr>
              <a:t> </a:t>
            </a:r>
            <a:r>
              <a:rPr sz="2100" dirty="0">
                <a:solidFill>
                  <a:srgbClr val="243F60"/>
                </a:solidFill>
                <a:latin typeface="Arial"/>
                <a:cs typeface="Arial"/>
              </a:rPr>
              <a:t>think</a:t>
            </a:r>
            <a:r>
              <a:rPr sz="2100" spc="-15" dirty="0">
                <a:solidFill>
                  <a:srgbClr val="243F60"/>
                </a:solidFill>
                <a:latin typeface="Arial"/>
                <a:cs typeface="Arial"/>
              </a:rPr>
              <a:t> </a:t>
            </a:r>
            <a:r>
              <a:rPr sz="2100" dirty="0">
                <a:solidFill>
                  <a:srgbClr val="243F60"/>
                </a:solidFill>
                <a:latin typeface="Arial"/>
                <a:cs typeface="Arial"/>
              </a:rPr>
              <a:t>most</a:t>
            </a:r>
            <a:r>
              <a:rPr sz="2100" spc="-5" dirty="0">
                <a:solidFill>
                  <a:srgbClr val="243F60"/>
                </a:solidFill>
                <a:latin typeface="Arial"/>
                <a:cs typeface="Arial"/>
              </a:rPr>
              <a:t> </a:t>
            </a:r>
            <a:r>
              <a:rPr sz="2100" dirty="0">
                <a:solidFill>
                  <a:srgbClr val="243F60"/>
                </a:solidFill>
                <a:latin typeface="Arial"/>
                <a:cs typeface="Arial"/>
              </a:rPr>
              <a:t>of</a:t>
            </a:r>
            <a:r>
              <a:rPr sz="2100" spc="-15" dirty="0">
                <a:solidFill>
                  <a:srgbClr val="243F60"/>
                </a:solidFill>
                <a:latin typeface="Arial"/>
                <a:cs typeface="Arial"/>
              </a:rPr>
              <a:t> </a:t>
            </a:r>
            <a:r>
              <a:rPr sz="2100" dirty="0">
                <a:solidFill>
                  <a:srgbClr val="243F60"/>
                </a:solidFill>
                <a:latin typeface="Arial"/>
                <a:cs typeface="Arial"/>
              </a:rPr>
              <a:t>these</a:t>
            </a:r>
            <a:r>
              <a:rPr sz="2100" spc="-15" dirty="0">
                <a:solidFill>
                  <a:srgbClr val="243F60"/>
                </a:solidFill>
                <a:latin typeface="Arial"/>
                <a:cs typeface="Arial"/>
              </a:rPr>
              <a:t> </a:t>
            </a:r>
            <a:r>
              <a:rPr sz="2100" dirty="0">
                <a:solidFill>
                  <a:srgbClr val="243F60"/>
                </a:solidFill>
                <a:latin typeface="Arial"/>
                <a:cs typeface="Arial"/>
              </a:rPr>
              <a:t>passwords</a:t>
            </a:r>
            <a:r>
              <a:rPr sz="2100" spc="-10" dirty="0">
                <a:solidFill>
                  <a:srgbClr val="243F60"/>
                </a:solidFill>
                <a:latin typeface="Arial"/>
                <a:cs typeface="Arial"/>
              </a:rPr>
              <a:t> </a:t>
            </a:r>
            <a:r>
              <a:rPr sz="2100" spc="-25" dirty="0">
                <a:solidFill>
                  <a:srgbClr val="243F60"/>
                </a:solidFill>
                <a:latin typeface="Arial"/>
                <a:cs typeface="Arial"/>
              </a:rPr>
              <a:t>are </a:t>
            </a:r>
            <a:r>
              <a:rPr sz="2100" dirty="0">
                <a:solidFill>
                  <a:srgbClr val="243F60"/>
                </a:solidFill>
                <a:latin typeface="Arial"/>
                <a:cs typeface="Arial"/>
              </a:rPr>
              <a:t>going</a:t>
            </a:r>
            <a:r>
              <a:rPr sz="2100" spc="-20" dirty="0">
                <a:solidFill>
                  <a:srgbClr val="243F60"/>
                </a:solidFill>
                <a:latin typeface="Arial"/>
                <a:cs typeface="Arial"/>
              </a:rPr>
              <a:t> </a:t>
            </a:r>
            <a:r>
              <a:rPr sz="2100" dirty="0">
                <a:solidFill>
                  <a:srgbClr val="243F60"/>
                </a:solidFill>
                <a:latin typeface="Arial"/>
                <a:cs typeface="Arial"/>
              </a:rPr>
              <a:t>to</a:t>
            </a:r>
            <a:r>
              <a:rPr sz="2100" spc="-15" dirty="0">
                <a:solidFill>
                  <a:srgbClr val="243F60"/>
                </a:solidFill>
                <a:latin typeface="Arial"/>
                <a:cs typeface="Arial"/>
              </a:rPr>
              <a:t> </a:t>
            </a:r>
            <a:r>
              <a:rPr sz="2100" spc="-25" dirty="0">
                <a:solidFill>
                  <a:srgbClr val="243F60"/>
                </a:solidFill>
                <a:latin typeface="Arial"/>
                <a:cs typeface="Arial"/>
              </a:rPr>
              <a:t>be?</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607945">
              <a:lnSpc>
                <a:spcPct val="100000"/>
              </a:lnSpc>
              <a:spcBef>
                <a:spcPts val="100"/>
              </a:spcBef>
            </a:pPr>
            <a:r>
              <a:rPr spc="114" dirty="0"/>
              <a:t>Month/Year</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73</a:t>
            </a:fld>
            <a:endParaRPr spc="-25" dirty="0"/>
          </a:p>
        </p:txBody>
      </p:sp>
    </p:spTree>
  </p:cSld>
  <p:clrMapOvr>
    <a:masterClrMapping/>
  </p:clrMapOvr>
  <p:transition>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734820" y="1285103"/>
          <a:ext cx="8163560" cy="891540"/>
        </p:xfrm>
        <a:graphic>
          <a:graphicData uri="http://schemas.openxmlformats.org/drawingml/2006/table">
            <a:tbl>
              <a:tblPr firstRow="1" bandRow="1">
                <a:tableStyleId>{2D5ABB26-0587-4C30-8999-92F81FD0307C}</a:tableStyleId>
              </a:tblPr>
              <a:tblGrid>
                <a:gridCol w="3068955">
                  <a:extLst>
                    <a:ext uri="{9D8B030D-6E8A-4147-A177-3AD203B41FA5}">
                      <a16:colId xmlns:a16="http://schemas.microsoft.com/office/drawing/2014/main" val="20000"/>
                    </a:ext>
                  </a:extLst>
                </a:gridCol>
                <a:gridCol w="1877060">
                  <a:extLst>
                    <a:ext uri="{9D8B030D-6E8A-4147-A177-3AD203B41FA5}">
                      <a16:colId xmlns:a16="http://schemas.microsoft.com/office/drawing/2014/main" val="20001"/>
                    </a:ext>
                  </a:extLst>
                </a:gridCol>
                <a:gridCol w="3217545">
                  <a:extLst>
                    <a:ext uri="{9D8B030D-6E8A-4147-A177-3AD203B41FA5}">
                      <a16:colId xmlns:a16="http://schemas.microsoft.com/office/drawing/2014/main" val="20002"/>
                    </a:ext>
                  </a:extLst>
                </a:gridCol>
              </a:tblGrid>
              <a:tr h="297180">
                <a:tc>
                  <a:txBody>
                    <a:bodyPr/>
                    <a:lstStyle/>
                    <a:p>
                      <a:pPr marL="31750">
                        <a:lnSpc>
                          <a:spcPts val="2245"/>
                        </a:lnSpc>
                      </a:pPr>
                      <a:r>
                        <a:rPr sz="2100" dirty="0">
                          <a:solidFill>
                            <a:srgbClr val="243F60"/>
                          </a:solidFill>
                          <a:latin typeface="Arial"/>
                          <a:cs typeface="Arial"/>
                        </a:rPr>
                        <a:t>What</a:t>
                      </a:r>
                      <a:r>
                        <a:rPr sz="2100" spc="-20" dirty="0">
                          <a:solidFill>
                            <a:srgbClr val="243F60"/>
                          </a:solidFill>
                          <a:latin typeface="Arial"/>
                          <a:cs typeface="Arial"/>
                        </a:rPr>
                        <a:t> </a:t>
                      </a:r>
                      <a:r>
                        <a:rPr sz="2100" spc="-10" dirty="0">
                          <a:solidFill>
                            <a:srgbClr val="243F60"/>
                          </a:solidFill>
                          <a:latin typeface="Arial"/>
                          <a:cs typeface="Arial"/>
                        </a:rPr>
                        <a:t>about:</a:t>
                      </a:r>
                      <a:endParaRPr sz="2100">
                        <a:latin typeface="Arial"/>
                        <a:cs typeface="Arial"/>
                      </a:endParaRPr>
                    </a:p>
                  </a:txBody>
                  <a:tcPr marL="0" marR="0" marT="0" marB="0"/>
                </a:tc>
                <a:tc gridSpan="2">
                  <a:txBody>
                    <a:bodyPr/>
                    <a:lstStyle/>
                    <a:p>
                      <a:pPr>
                        <a:lnSpc>
                          <a:spcPct val="100000"/>
                        </a:lnSpc>
                      </a:pPr>
                      <a:endParaRPr sz="180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97180">
                <a:tc>
                  <a:txBody>
                    <a:bodyPr/>
                    <a:lstStyle/>
                    <a:p>
                      <a:pPr marL="31750">
                        <a:lnSpc>
                          <a:spcPts val="2240"/>
                        </a:lnSpc>
                        <a:tabLst>
                          <a:tab pos="1274445" algn="l"/>
                        </a:tabLst>
                      </a:pPr>
                      <a:r>
                        <a:rPr sz="2100" spc="-10" dirty="0">
                          <a:solidFill>
                            <a:srgbClr val="243F60"/>
                          </a:solidFill>
                          <a:latin typeface="Arial"/>
                          <a:cs typeface="Arial"/>
                        </a:rPr>
                        <a:t>Jun2010!</a:t>
                      </a:r>
                      <a:r>
                        <a:rPr sz="2100" dirty="0">
                          <a:solidFill>
                            <a:srgbClr val="243F60"/>
                          </a:solidFill>
                          <a:latin typeface="Arial"/>
                          <a:cs typeface="Arial"/>
                        </a:rPr>
                        <a:t>	</a:t>
                      </a:r>
                      <a:r>
                        <a:rPr sz="2100" spc="-10" dirty="0">
                          <a:solidFill>
                            <a:srgbClr val="243F60"/>
                          </a:solidFill>
                          <a:latin typeface="Arial"/>
                          <a:cs typeface="Arial"/>
                        </a:rPr>
                        <a:t>Lato2010!</a:t>
                      </a:r>
                      <a:endParaRPr sz="2100">
                        <a:latin typeface="Arial"/>
                        <a:cs typeface="Arial"/>
                      </a:endParaRPr>
                    </a:p>
                  </a:txBody>
                  <a:tcPr marL="0" marR="0" marT="0" marB="0"/>
                </a:tc>
                <a:tc>
                  <a:txBody>
                    <a:bodyPr/>
                    <a:lstStyle/>
                    <a:p>
                      <a:pPr marL="163195">
                        <a:lnSpc>
                          <a:spcPts val="2240"/>
                        </a:lnSpc>
                      </a:pPr>
                      <a:r>
                        <a:rPr sz="2100" spc="-10" dirty="0">
                          <a:solidFill>
                            <a:srgbClr val="243F60"/>
                          </a:solidFill>
                          <a:latin typeface="Arial"/>
                          <a:cs typeface="Arial"/>
                        </a:rPr>
                        <a:t>Monkey2010!</a:t>
                      </a:r>
                      <a:endParaRPr sz="2100">
                        <a:latin typeface="Arial"/>
                        <a:cs typeface="Arial"/>
                      </a:endParaRPr>
                    </a:p>
                  </a:txBody>
                  <a:tcPr marL="0" marR="0" marT="0" marB="0"/>
                </a:tc>
                <a:tc>
                  <a:txBody>
                    <a:bodyPr/>
                    <a:lstStyle/>
                    <a:p>
                      <a:pPr marL="114935">
                        <a:lnSpc>
                          <a:spcPts val="2240"/>
                        </a:lnSpc>
                      </a:pPr>
                      <a:r>
                        <a:rPr sz="2100" dirty="0">
                          <a:solidFill>
                            <a:srgbClr val="243F60"/>
                          </a:solidFill>
                          <a:latin typeface="Arial"/>
                          <a:cs typeface="Arial"/>
                        </a:rPr>
                        <a:t>Newyear2010!</a:t>
                      </a:r>
                      <a:r>
                        <a:rPr sz="2100" spc="245" dirty="0">
                          <a:solidFill>
                            <a:srgbClr val="243F60"/>
                          </a:solidFill>
                          <a:latin typeface="Arial"/>
                          <a:cs typeface="Arial"/>
                        </a:rPr>
                        <a:t> </a:t>
                      </a:r>
                      <a:r>
                        <a:rPr sz="2100" spc="-10" dirty="0">
                          <a:solidFill>
                            <a:srgbClr val="243F60"/>
                          </a:solidFill>
                          <a:latin typeface="Arial"/>
                          <a:cs typeface="Arial"/>
                        </a:rPr>
                        <a:t>baby2010!</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tabLst>
                          <a:tab pos="1274445" algn="l"/>
                        </a:tabLst>
                      </a:pPr>
                      <a:r>
                        <a:rPr sz="2100" spc="-10" dirty="0">
                          <a:solidFill>
                            <a:srgbClr val="243F60"/>
                          </a:solidFill>
                          <a:latin typeface="Arial"/>
                          <a:cs typeface="Arial"/>
                        </a:rPr>
                        <a:t>evg2010!</a:t>
                      </a:r>
                      <a:r>
                        <a:rPr sz="2100" dirty="0">
                          <a:solidFill>
                            <a:srgbClr val="243F60"/>
                          </a:solidFill>
                          <a:latin typeface="Arial"/>
                          <a:cs typeface="Arial"/>
                        </a:rPr>
                        <a:t>	</a:t>
                      </a:r>
                      <a:r>
                        <a:rPr sz="2100" spc="-10" dirty="0">
                          <a:solidFill>
                            <a:srgbClr val="243F60"/>
                          </a:solidFill>
                          <a:latin typeface="Arial"/>
                          <a:cs typeface="Arial"/>
                        </a:rPr>
                        <a:t>Happy2010@</a:t>
                      </a:r>
                      <a:endParaRPr sz="2100">
                        <a:latin typeface="Arial"/>
                        <a:cs typeface="Arial"/>
                      </a:endParaRPr>
                    </a:p>
                  </a:txBody>
                  <a:tcPr marL="0" marR="0" marT="0" marB="0"/>
                </a:tc>
                <a:tc>
                  <a:txBody>
                    <a:bodyPr/>
                    <a:lstStyle/>
                    <a:p>
                      <a:pPr marL="163195">
                        <a:lnSpc>
                          <a:spcPts val="2245"/>
                        </a:lnSpc>
                      </a:pPr>
                      <a:r>
                        <a:rPr sz="2100" spc="-10" dirty="0">
                          <a:solidFill>
                            <a:srgbClr val="243F60"/>
                          </a:solidFill>
                          <a:latin typeface="Arial"/>
                          <a:cs typeface="Arial"/>
                        </a:rPr>
                        <a:t>Nove2010</a:t>
                      </a:r>
                      <a:endParaRPr sz="2100">
                        <a:latin typeface="Arial"/>
                        <a:cs typeface="Arial"/>
                      </a:endParaRPr>
                    </a:p>
                  </a:txBody>
                  <a:tcPr marL="0" marR="0" marT="0" marB="0"/>
                </a:tc>
                <a:tc>
                  <a:txBody>
                    <a:bodyPr/>
                    <a:lstStyle/>
                    <a:p>
                      <a:pPr marL="114935">
                        <a:lnSpc>
                          <a:spcPts val="2245"/>
                        </a:lnSpc>
                      </a:pPr>
                      <a:r>
                        <a:rPr sz="2100" spc="-10" dirty="0">
                          <a:solidFill>
                            <a:srgbClr val="243F60"/>
                          </a:solidFill>
                          <a:latin typeface="Arial"/>
                          <a:cs typeface="Arial"/>
                        </a:rPr>
                        <a:t>#password2010@</a:t>
                      </a:r>
                      <a:endParaRPr sz="2100">
                        <a:latin typeface="Arial"/>
                        <a:cs typeface="Arial"/>
                      </a:endParaRPr>
                    </a:p>
                  </a:txBody>
                  <a:tcPr marL="0" marR="0" marT="0" marB="0"/>
                </a:tc>
                <a:extLst>
                  <a:ext uri="{0D108BD9-81ED-4DB2-BD59-A6C34878D82A}">
                    <a16:rowId xmlns:a16="http://schemas.microsoft.com/office/drawing/2014/main" val="10002"/>
                  </a:ext>
                </a:extLst>
              </a:tr>
            </a:tbl>
          </a:graphicData>
        </a:graphic>
      </p:graphicFrame>
      <p:sp>
        <p:nvSpPr>
          <p:cNvPr id="3" name="object 3"/>
          <p:cNvSpPr txBox="1"/>
          <p:nvPr/>
        </p:nvSpPr>
        <p:spPr>
          <a:xfrm>
            <a:off x="1753870" y="2435859"/>
            <a:ext cx="8181340" cy="1832610"/>
          </a:xfrm>
          <a:prstGeom prst="rect">
            <a:avLst/>
          </a:prstGeom>
        </p:spPr>
        <p:txBody>
          <a:bodyPr vert="horz" wrap="square" lIns="0" tIns="41275" rIns="0" bIns="0" rtlCol="0">
            <a:spAutoFit/>
          </a:bodyPr>
          <a:lstStyle/>
          <a:p>
            <a:pPr marL="12700" marR="249554">
              <a:lnSpc>
                <a:spcPts val="2340"/>
              </a:lnSpc>
              <a:spcBef>
                <a:spcPts val="325"/>
              </a:spcBef>
            </a:pPr>
            <a:r>
              <a:rPr sz="2100" dirty="0">
                <a:solidFill>
                  <a:srgbClr val="243F60"/>
                </a:solidFill>
                <a:latin typeface="Arial"/>
                <a:cs typeface="Arial"/>
              </a:rPr>
              <a:t>Hint:</a:t>
            </a:r>
            <a:r>
              <a:rPr sz="2100" spc="-25" dirty="0">
                <a:solidFill>
                  <a:srgbClr val="243F60"/>
                </a:solidFill>
                <a:latin typeface="Arial"/>
                <a:cs typeface="Arial"/>
              </a:rPr>
              <a:t> </a:t>
            </a:r>
            <a:r>
              <a:rPr sz="2100" dirty="0">
                <a:solidFill>
                  <a:srgbClr val="243F60"/>
                </a:solidFill>
                <a:latin typeface="Arial"/>
                <a:cs typeface="Arial"/>
              </a:rPr>
              <a:t>Use</a:t>
            </a:r>
            <a:r>
              <a:rPr sz="2100" spc="-20" dirty="0">
                <a:solidFill>
                  <a:srgbClr val="243F60"/>
                </a:solidFill>
                <a:latin typeface="Arial"/>
                <a:cs typeface="Arial"/>
              </a:rPr>
              <a:t> </a:t>
            </a:r>
            <a:r>
              <a:rPr sz="2100" dirty="0">
                <a:solidFill>
                  <a:srgbClr val="243F60"/>
                </a:solidFill>
                <a:latin typeface="Arial"/>
                <a:cs typeface="Arial"/>
              </a:rPr>
              <a:t>this</a:t>
            </a:r>
            <a:r>
              <a:rPr sz="2100" spc="-15" dirty="0">
                <a:solidFill>
                  <a:srgbClr val="243F60"/>
                </a:solidFill>
                <a:latin typeface="Arial"/>
                <a:cs typeface="Arial"/>
              </a:rPr>
              <a:t> </a:t>
            </a:r>
            <a:r>
              <a:rPr sz="2100" dirty="0">
                <a:solidFill>
                  <a:srgbClr val="243F60"/>
                </a:solidFill>
                <a:latin typeface="Arial"/>
                <a:cs typeface="Arial"/>
              </a:rPr>
              <a:t>with</a:t>
            </a:r>
            <a:r>
              <a:rPr sz="2100" spc="-20" dirty="0">
                <a:solidFill>
                  <a:srgbClr val="243F60"/>
                </a:solidFill>
                <a:latin typeface="Arial"/>
                <a:cs typeface="Arial"/>
              </a:rPr>
              <a:t> </a:t>
            </a:r>
            <a:r>
              <a:rPr sz="2100" dirty="0">
                <a:solidFill>
                  <a:srgbClr val="243F60"/>
                </a:solidFill>
                <a:latin typeface="Arial"/>
                <a:cs typeface="Arial"/>
              </a:rPr>
              <a:t>wordlists</a:t>
            </a:r>
            <a:r>
              <a:rPr sz="2100" spc="-15" dirty="0">
                <a:solidFill>
                  <a:srgbClr val="243F60"/>
                </a:solidFill>
                <a:latin typeface="Arial"/>
                <a:cs typeface="Arial"/>
              </a:rPr>
              <a:t> </a:t>
            </a:r>
            <a:r>
              <a:rPr sz="2100" dirty="0">
                <a:solidFill>
                  <a:srgbClr val="243F60"/>
                </a:solidFill>
                <a:latin typeface="Arial"/>
                <a:cs typeface="Arial"/>
              </a:rPr>
              <a:t>of</a:t>
            </a:r>
            <a:r>
              <a:rPr sz="2100" spc="-10" dirty="0">
                <a:solidFill>
                  <a:srgbClr val="243F60"/>
                </a:solidFill>
                <a:latin typeface="Arial"/>
                <a:cs typeface="Arial"/>
              </a:rPr>
              <a:t> </a:t>
            </a:r>
            <a:r>
              <a:rPr sz="2100" dirty="0">
                <a:solidFill>
                  <a:srgbClr val="243F60"/>
                </a:solidFill>
                <a:latin typeface="Arial"/>
                <a:cs typeface="Arial"/>
              </a:rPr>
              <a:t>letters</a:t>
            </a:r>
            <a:r>
              <a:rPr sz="2100" spc="-15" dirty="0">
                <a:solidFill>
                  <a:srgbClr val="243F60"/>
                </a:solidFill>
                <a:latin typeface="Arial"/>
                <a:cs typeface="Arial"/>
              </a:rPr>
              <a:t> </a:t>
            </a:r>
            <a:r>
              <a:rPr sz="2100" dirty="0">
                <a:solidFill>
                  <a:srgbClr val="243F60"/>
                </a:solidFill>
                <a:latin typeface="Arial"/>
                <a:cs typeface="Arial"/>
              </a:rPr>
              <a:t>only.</a:t>
            </a:r>
            <a:r>
              <a:rPr sz="2100" spc="-10" dirty="0">
                <a:solidFill>
                  <a:srgbClr val="243F60"/>
                </a:solidFill>
                <a:latin typeface="Arial"/>
                <a:cs typeface="Arial"/>
              </a:rPr>
              <a:t> 1-</a:t>
            </a:r>
            <a:r>
              <a:rPr sz="2100" dirty="0">
                <a:solidFill>
                  <a:srgbClr val="243F60"/>
                </a:solidFill>
                <a:latin typeface="Arial"/>
                <a:cs typeface="Arial"/>
              </a:rPr>
              <a:t>5</a:t>
            </a:r>
            <a:r>
              <a:rPr sz="2100" spc="-20" dirty="0">
                <a:solidFill>
                  <a:srgbClr val="243F60"/>
                </a:solidFill>
                <a:latin typeface="Arial"/>
                <a:cs typeface="Arial"/>
              </a:rPr>
              <a:t> </a:t>
            </a:r>
            <a:r>
              <a:rPr sz="2100" dirty="0">
                <a:solidFill>
                  <a:srgbClr val="243F60"/>
                </a:solidFill>
                <a:latin typeface="Arial"/>
                <a:cs typeface="Arial"/>
              </a:rPr>
              <a:t>letters</a:t>
            </a:r>
            <a:r>
              <a:rPr sz="2100" spc="-15" dirty="0">
                <a:solidFill>
                  <a:srgbClr val="243F60"/>
                </a:solidFill>
                <a:latin typeface="Arial"/>
                <a:cs typeface="Arial"/>
              </a:rPr>
              <a:t> </a:t>
            </a:r>
            <a:r>
              <a:rPr sz="2100" dirty="0">
                <a:solidFill>
                  <a:srgbClr val="243F60"/>
                </a:solidFill>
                <a:latin typeface="Arial"/>
                <a:cs typeface="Arial"/>
              </a:rPr>
              <a:t>work</a:t>
            </a:r>
            <a:r>
              <a:rPr sz="2100" spc="-5" dirty="0">
                <a:solidFill>
                  <a:srgbClr val="243F60"/>
                </a:solidFill>
                <a:latin typeface="Arial"/>
                <a:cs typeface="Arial"/>
              </a:rPr>
              <a:t> </a:t>
            </a:r>
            <a:r>
              <a:rPr sz="2100" dirty="0">
                <a:solidFill>
                  <a:srgbClr val="243F60"/>
                </a:solidFill>
                <a:latin typeface="Arial"/>
                <a:cs typeface="Arial"/>
              </a:rPr>
              <a:t>best.</a:t>
            </a:r>
            <a:r>
              <a:rPr sz="2100" spc="-5" dirty="0">
                <a:solidFill>
                  <a:srgbClr val="243F60"/>
                </a:solidFill>
                <a:latin typeface="Arial"/>
                <a:cs typeface="Arial"/>
              </a:rPr>
              <a:t> </a:t>
            </a:r>
            <a:r>
              <a:rPr sz="2100" spc="-25" dirty="0">
                <a:solidFill>
                  <a:srgbClr val="243F60"/>
                </a:solidFill>
                <a:latin typeface="Arial"/>
                <a:cs typeface="Arial"/>
              </a:rPr>
              <a:t>(at </a:t>
            </a:r>
            <a:r>
              <a:rPr sz="2100" spc="-10" dirty="0">
                <a:solidFill>
                  <a:srgbClr val="243F60"/>
                </a:solidFill>
                <a:latin typeface="Arial"/>
                <a:cs typeface="Arial"/>
              </a:rPr>
              <a:t>first)</a:t>
            </a:r>
            <a:endParaRPr sz="2100">
              <a:latin typeface="Arial"/>
              <a:cs typeface="Arial"/>
            </a:endParaRPr>
          </a:p>
          <a:p>
            <a:pPr marL="12700">
              <a:lnSpc>
                <a:spcPts val="2205"/>
              </a:lnSpc>
            </a:pPr>
            <a:r>
              <a:rPr sz="2100" dirty="0">
                <a:solidFill>
                  <a:srgbClr val="243F60"/>
                </a:solidFill>
                <a:latin typeface="Arial"/>
                <a:cs typeface="Arial"/>
              </a:rPr>
              <a:t>Why?</a:t>
            </a:r>
            <a:r>
              <a:rPr sz="2100" spc="-35" dirty="0">
                <a:solidFill>
                  <a:srgbClr val="243F60"/>
                </a:solidFill>
                <a:latin typeface="Arial"/>
                <a:cs typeface="Arial"/>
              </a:rPr>
              <a:t> </a:t>
            </a:r>
            <a:r>
              <a:rPr sz="2100" dirty="0">
                <a:solidFill>
                  <a:srgbClr val="243F60"/>
                </a:solidFill>
                <a:latin typeface="Arial"/>
                <a:cs typeface="Arial"/>
              </a:rPr>
              <a:t>Because</a:t>
            </a:r>
            <a:r>
              <a:rPr sz="2100" spc="-25" dirty="0">
                <a:solidFill>
                  <a:srgbClr val="243F60"/>
                </a:solidFill>
                <a:latin typeface="Arial"/>
                <a:cs typeface="Arial"/>
              </a:rPr>
              <a:t> </a:t>
            </a:r>
            <a:r>
              <a:rPr sz="2100" dirty="0">
                <a:solidFill>
                  <a:srgbClr val="243F60"/>
                </a:solidFill>
                <a:latin typeface="Arial"/>
                <a:cs typeface="Arial"/>
              </a:rPr>
              <a:t>we</a:t>
            </a:r>
            <a:r>
              <a:rPr sz="2100" spc="-20" dirty="0">
                <a:solidFill>
                  <a:srgbClr val="243F60"/>
                </a:solidFill>
                <a:latin typeface="Arial"/>
                <a:cs typeface="Arial"/>
              </a:rPr>
              <a:t> </a:t>
            </a:r>
            <a:r>
              <a:rPr sz="2100" dirty="0">
                <a:solidFill>
                  <a:srgbClr val="243F60"/>
                </a:solidFill>
                <a:latin typeface="Arial"/>
                <a:cs typeface="Arial"/>
              </a:rPr>
              <a:t>are</a:t>
            </a:r>
            <a:r>
              <a:rPr sz="2100" spc="-20" dirty="0">
                <a:solidFill>
                  <a:srgbClr val="243F60"/>
                </a:solidFill>
                <a:latin typeface="Arial"/>
                <a:cs typeface="Arial"/>
              </a:rPr>
              <a:t> </a:t>
            </a:r>
            <a:r>
              <a:rPr sz="2100" dirty="0">
                <a:solidFill>
                  <a:srgbClr val="243F60"/>
                </a:solidFill>
                <a:latin typeface="Arial"/>
                <a:cs typeface="Arial"/>
              </a:rPr>
              <a:t>supplying</a:t>
            </a:r>
            <a:r>
              <a:rPr sz="2100" spc="-25" dirty="0">
                <a:solidFill>
                  <a:srgbClr val="243F60"/>
                </a:solidFill>
                <a:latin typeface="Arial"/>
                <a:cs typeface="Arial"/>
              </a:rPr>
              <a:t> </a:t>
            </a:r>
            <a:r>
              <a:rPr sz="2100" dirty="0">
                <a:solidFill>
                  <a:srgbClr val="243F60"/>
                </a:solidFill>
                <a:latin typeface="Arial"/>
                <a:cs typeface="Arial"/>
              </a:rPr>
              <a:t>the</a:t>
            </a:r>
            <a:r>
              <a:rPr sz="2100" spc="-20" dirty="0">
                <a:solidFill>
                  <a:srgbClr val="243F60"/>
                </a:solidFill>
                <a:latin typeface="Arial"/>
                <a:cs typeface="Arial"/>
              </a:rPr>
              <a:t> </a:t>
            </a:r>
            <a:r>
              <a:rPr sz="2100" dirty="0">
                <a:solidFill>
                  <a:srgbClr val="243F60"/>
                </a:solidFill>
                <a:latin typeface="Arial"/>
                <a:cs typeface="Arial"/>
              </a:rPr>
              <a:t>numbers</a:t>
            </a:r>
            <a:r>
              <a:rPr sz="2100" spc="-20" dirty="0">
                <a:solidFill>
                  <a:srgbClr val="243F60"/>
                </a:solidFill>
                <a:latin typeface="Arial"/>
                <a:cs typeface="Arial"/>
              </a:rPr>
              <a:t> </a:t>
            </a:r>
            <a:r>
              <a:rPr sz="2100" dirty="0">
                <a:solidFill>
                  <a:srgbClr val="243F60"/>
                </a:solidFill>
                <a:latin typeface="Arial"/>
                <a:cs typeface="Arial"/>
              </a:rPr>
              <a:t>and</a:t>
            </a:r>
            <a:r>
              <a:rPr sz="2100" spc="-25" dirty="0">
                <a:solidFill>
                  <a:srgbClr val="243F60"/>
                </a:solidFill>
                <a:latin typeface="Arial"/>
                <a:cs typeface="Arial"/>
              </a:rPr>
              <a:t> </a:t>
            </a:r>
            <a:r>
              <a:rPr sz="2100" dirty="0">
                <a:solidFill>
                  <a:srgbClr val="243F60"/>
                </a:solidFill>
                <a:latin typeface="Arial"/>
                <a:cs typeface="Arial"/>
              </a:rPr>
              <a:t>special</a:t>
            </a:r>
            <a:r>
              <a:rPr sz="2100" spc="-10" dirty="0">
                <a:solidFill>
                  <a:srgbClr val="243F60"/>
                </a:solidFill>
                <a:latin typeface="Arial"/>
                <a:cs typeface="Arial"/>
              </a:rPr>
              <a:t> characters</a:t>
            </a:r>
            <a:endParaRPr sz="2100">
              <a:latin typeface="Arial"/>
              <a:cs typeface="Arial"/>
            </a:endParaRPr>
          </a:p>
          <a:p>
            <a:pPr marL="12700">
              <a:lnSpc>
                <a:spcPts val="2435"/>
              </a:lnSpc>
            </a:pPr>
            <a:r>
              <a:rPr sz="2100" dirty="0">
                <a:solidFill>
                  <a:srgbClr val="243F60"/>
                </a:solidFill>
                <a:latin typeface="Arial"/>
                <a:cs typeface="Arial"/>
              </a:rPr>
              <a:t>for</a:t>
            </a:r>
            <a:r>
              <a:rPr sz="2100" spc="-25" dirty="0">
                <a:solidFill>
                  <a:srgbClr val="243F60"/>
                </a:solidFill>
                <a:latin typeface="Arial"/>
                <a:cs typeface="Arial"/>
              </a:rPr>
              <a:t> </a:t>
            </a:r>
            <a:r>
              <a:rPr sz="2100" spc="-20" dirty="0">
                <a:solidFill>
                  <a:srgbClr val="243F60"/>
                </a:solidFill>
                <a:latin typeface="Arial"/>
                <a:cs typeface="Arial"/>
              </a:rPr>
              <a:t>you.</a:t>
            </a:r>
            <a:endParaRPr sz="2100">
              <a:latin typeface="Arial"/>
              <a:cs typeface="Arial"/>
            </a:endParaRPr>
          </a:p>
          <a:p>
            <a:pPr>
              <a:spcBef>
                <a:spcPts val="35"/>
              </a:spcBef>
            </a:pPr>
            <a:endParaRPr sz="1850">
              <a:latin typeface="Arial"/>
              <a:cs typeface="Arial"/>
            </a:endParaRPr>
          </a:p>
          <a:p>
            <a:pPr marL="12700"/>
            <a:r>
              <a:rPr sz="2100" dirty="0">
                <a:solidFill>
                  <a:srgbClr val="243F60"/>
                </a:solidFill>
                <a:latin typeface="Arial"/>
                <a:cs typeface="Arial"/>
              </a:rPr>
              <a:t>Prepending</a:t>
            </a:r>
            <a:r>
              <a:rPr sz="2100" spc="-30" dirty="0">
                <a:solidFill>
                  <a:srgbClr val="243F60"/>
                </a:solidFill>
                <a:latin typeface="Arial"/>
                <a:cs typeface="Arial"/>
              </a:rPr>
              <a:t> </a:t>
            </a:r>
            <a:r>
              <a:rPr sz="2100" dirty="0">
                <a:solidFill>
                  <a:srgbClr val="243F60"/>
                </a:solidFill>
                <a:latin typeface="Arial"/>
                <a:cs typeface="Arial"/>
              </a:rPr>
              <a:t>Years</a:t>
            </a:r>
            <a:r>
              <a:rPr sz="2100" spc="-25" dirty="0">
                <a:solidFill>
                  <a:srgbClr val="243F60"/>
                </a:solidFill>
                <a:latin typeface="Arial"/>
                <a:cs typeface="Arial"/>
              </a:rPr>
              <a:t> </a:t>
            </a:r>
            <a:r>
              <a:rPr sz="2100" dirty="0">
                <a:solidFill>
                  <a:srgbClr val="243F60"/>
                </a:solidFill>
                <a:latin typeface="Arial"/>
                <a:cs typeface="Arial"/>
              </a:rPr>
              <a:t>works</a:t>
            </a:r>
            <a:r>
              <a:rPr sz="2100" spc="-15"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spc="-10" dirty="0">
                <a:solidFill>
                  <a:srgbClr val="243F60"/>
                </a:solidFill>
                <a:latin typeface="Arial"/>
                <a:cs typeface="Arial"/>
              </a:rPr>
              <a:t>well:</a:t>
            </a:r>
            <a:endParaRPr sz="2100">
              <a:latin typeface="Arial"/>
              <a:cs typeface="Arial"/>
            </a:endParaRPr>
          </a:p>
        </p:txBody>
      </p:sp>
      <p:graphicFrame>
        <p:nvGraphicFramePr>
          <p:cNvPr id="4" name="object 4"/>
          <p:cNvGraphicFramePr>
            <a:graphicFrameLocks noGrp="1"/>
          </p:cNvGraphicFramePr>
          <p:nvPr/>
        </p:nvGraphicFramePr>
        <p:xfrm>
          <a:off x="1734820" y="4555353"/>
          <a:ext cx="8135618" cy="1189990"/>
        </p:xfrm>
        <a:graphic>
          <a:graphicData uri="http://schemas.openxmlformats.org/drawingml/2006/table">
            <a:tbl>
              <a:tblPr firstRow="1" bandRow="1">
                <a:tableStyleId>{2D5ABB26-0587-4C30-8999-92F81FD0307C}</a:tableStyleId>
              </a:tblPr>
              <a:tblGrid>
                <a:gridCol w="1368425">
                  <a:extLst>
                    <a:ext uri="{9D8B030D-6E8A-4147-A177-3AD203B41FA5}">
                      <a16:colId xmlns:a16="http://schemas.microsoft.com/office/drawing/2014/main" val="20000"/>
                    </a:ext>
                  </a:extLst>
                </a:gridCol>
                <a:gridCol w="1290320">
                  <a:extLst>
                    <a:ext uri="{9D8B030D-6E8A-4147-A177-3AD203B41FA5}">
                      <a16:colId xmlns:a16="http://schemas.microsoft.com/office/drawing/2014/main" val="20001"/>
                    </a:ext>
                  </a:extLst>
                </a:gridCol>
                <a:gridCol w="1482725">
                  <a:extLst>
                    <a:ext uri="{9D8B030D-6E8A-4147-A177-3AD203B41FA5}">
                      <a16:colId xmlns:a16="http://schemas.microsoft.com/office/drawing/2014/main" val="20002"/>
                    </a:ext>
                  </a:extLst>
                </a:gridCol>
                <a:gridCol w="1275714">
                  <a:extLst>
                    <a:ext uri="{9D8B030D-6E8A-4147-A177-3AD203B41FA5}">
                      <a16:colId xmlns:a16="http://schemas.microsoft.com/office/drawing/2014/main" val="20003"/>
                    </a:ext>
                  </a:extLst>
                </a:gridCol>
                <a:gridCol w="1370964">
                  <a:extLst>
                    <a:ext uri="{9D8B030D-6E8A-4147-A177-3AD203B41FA5}">
                      <a16:colId xmlns:a16="http://schemas.microsoft.com/office/drawing/2014/main" val="20004"/>
                    </a:ext>
                  </a:extLst>
                </a:gridCol>
                <a:gridCol w="1347470">
                  <a:extLst>
                    <a:ext uri="{9D8B030D-6E8A-4147-A177-3AD203B41FA5}">
                      <a16:colId xmlns:a16="http://schemas.microsoft.com/office/drawing/2014/main" val="20005"/>
                    </a:ext>
                  </a:extLst>
                </a:gridCol>
              </a:tblGrid>
              <a:tr h="297180">
                <a:tc>
                  <a:txBody>
                    <a:bodyPr/>
                    <a:lstStyle/>
                    <a:p>
                      <a:pPr marL="31750">
                        <a:lnSpc>
                          <a:spcPts val="2245"/>
                        </a:lnSpc>
                      </a:pPr>
                      <a:r>
                        <a:rPr sz="2100" spc="-10" dirty="0">
                          <a:solidFill>
                            <a:srgbClr val="243F60"/>
                          </a:solidFill>
                          <a:latin typeface="Arial"/>
                          <a:cs typeface="Arial"/>
                        </a:rPr>
                        <a:t>2010!Sep</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2010,Aug</a:t>
                      </a:r>
                      <a:endParaRPr sz="2100">
                        <a:latin typeface="Arial"/>
                        <a:cs typeface="Arial"/>
                      </a:endParaRPr>
                    </a:p>
                  </a:txBody>
                  <a:tcPr marL="0" marR="0" marT="0" marB="0"/>
                </a:tc>
                <a:tc>
                  <a:txBody>
                    <a:bodyPr/>
                    <a:lstStyle/>
                    <a:p>
                      <a:pPr marL="116205">
                        <a:lnSpc>
                          <a:spcPts val="2245"/>
                        </a:lnSpc>
                      </a:pPr>
                      <a:r>
                        <a:rPr sz="2100" spc="-10" dirty="0">
                          <a:solidFill>
                            <a:srgbClr val="243F60"/>
                          </a:solidFill>
                          <a:latin typeface="Arial"/>
                          <a:cs typeface="Arial"/>
                        </a:rPr>
                        <a:t>2010octs*</a:t>
                      </a:r>
                      <a:endParaRPr sz="2100">
                        <a:latin typeface="Arial"/>
                        <a:cs typeface="Arial"/>
                      </a:endParaRPr>
                    </a:p>
                  </a:txBody>
                  <a:tcPr marL="0" marR="0" marT="0" marB="0"/>
                </a:tc>
                <a:tc>
                  <a:txBody>
                    <a:bodyPr/>
                    <a:lstStyle/>
                    <a:p>
                      <a:pPr marL="5080">
                        <a:lnSpc>
                          <a:spcPts val="2245"/>
                        </a:lnSpc>
                      </a:pPr>
                      <a:r>
                        <a:rPr sz="2100" spc="-10" dirty="0">
                          <a:solidFill>
                            <a:srgbClr val="243F60"/>
                          </a:solidFill>
                          <a:latin typeface="Arial"/>
                          <a:cs typeface="Arial"/>
                        </a:rPr>
                        <a:t>2001Jeep</a:t>
                      </a:r>
                      <a:endParaRPr sz="2100">
                        <a:latin typeface="Arial"/>
                        <a:cs typeface="Arial"/>
                      </a:endParaRPr>
                    </a:p>
                  </a:txBody>
                  <a:tcPr marL="0" marR="0" marT="0" marB="0"/>
                </a:tc>
                <a:tc>
                  <a:txBody>
                    <a:bodyPr/>
                    <a:lstStyle/>
                    <a:p>
                      <a:pPr marL="101600">
                        <a:lnSpc>
                          <a:spcPts val="2245"/>
                        </a:lnSpc>
                      </a:pPr>
                      <a:r>
                        <a:rPr sz="2100" spc="-10" dirty="0">
                          <a:solidFill>
                            <a:srgbClr val="243F60"/>
                          </a:solidFill>
                          <a:latin typeface="Arial"/>
                          <a:cs typeface="Arial"/>
                        </a:rPr>
                        <a:t>2010!</a:t>
                      </a:r>
                      <a:endParaRPr sz="2100">
                        <a:latin typeface="Arial"/>
                        <a:cs typeface="Arial"/>
                      </a:endParaRPr>
                    </a:p>
                  </a:txBody>
                  <a:tcPr marL="0" marR="0" marT="0" marB="0"/>
                </a:tc>
                <a:tc>
                  <a:txBody>
                    <a:bodyPr/>
                    <a:lstStyle/>
                    <a:p>
                      <a:pPr marL="102235">
                        <a:lnSpc>
                          <a:spcPts val="2245"/>
                        </a:lnSpc>
                      </a:pPr>
                      <a:r>
                        <a:rPr sz="2100" spc="-10" dirty="0">
                          <a:solidFill>
                            <a:srgbClr val="243F60"/>
                          </a:solidFill>
                          <a:latin typeface="Arial"/>
                          <a:cs typeface="Arial"/>
                        </a:rPr>
                        <a:t>2010#</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2010Jacob</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2010ly!!</a:t>
                      </a:r>
                      <a:endParaRPr sz="2100">
                        <a:latin typeface="Arial"/>
                        <a:cs typeface="Arial"/>
                      </a:endParaRPr>
                    </a:p>
                  </a:txBody>
                  <a:tcPr marL="0" marR="0" marT="0" marB="0"/>
                </a:tc>
                <a:tc>
                  <a:txBody>
                    <a:bodyPr/>
                    <a:lstStyle/>
                    <a:p>
                      <a:pPr marL="116205">
                        <a:lnSpc>
                          <a:spcPts val="2245"/>
                        </a:lnSpc>
                      </a:pPr>
                      <a:r>
                        <a:rPr sz="2100" spc="-10" dirty="0">
                          <a:solidFill>
                            <a:srgbClr val="243F60"/>
                          </a:solidFill>
                          <a:latin typeface="Arial"/>
                          <a:cs typeface="Arial"/>
                        </a:rPr>
                        <a:t>2001MARK</a:t>
                      </a:r>
                      <a:endParaRPr sz="2100">
                        <a:latin typeface="Arial"/>
                        <a:cs typeface="Arial"/>
                      </a:endParaRPr>
                    </a:p>
                  </a:txBody>
                  <a:tcPr marL="0" marR="0" marT="0" marB="0"/>
                </a:tc>
                <a:tc>
                  <a:txBody>
                    <a:bodyPr/>
                    <a:lstStyle/>
                    <a:p>
                      <a:pPr marL="5080">
                        <a:lnSpc>
                          <a:spcPts val="2245"/>
                        </a:lnSpc>
                      </a:pPr>
                      <a:r>
                        <a:rPr sz="2100" spc="-10" dirty="0">
                          <a:solidFill>
                            <a:srgbClr val="243F60"/>
                          </a:solidFill>
                          <a:latin typeface="Arial"/>
                          <a:cs typeface="Arial"/>
                        </a:rPr>
                        <a:t>2010!!</a:t>
                      </a:r>
                      <a:endParaRPr sz="2100">
                        <a:latin typeface="Arial"/>
                        <a:cs typeface="Arial"/>
                      </a:endParaRPr>
                    </a:p>
                  </a:txBody>
                  <a:tcPr marL="0" marR="0" marT="0" marB="0"/>
                </a:tc>
                <a:tc>
                  <a:txBody>
                    <a:bodyPr/>
                    <a:lstStyle/>
                    <a:p>
                      <a:pPr marL="101600">
                        <a:lnSpc>
                          <a:spcPts val="2245"/>
                        </a:lnSpc>
                      </a:pPr>
                      <a:r>
                        <a:rPr sz="2100" spc="-10" dirty="0">
                          <a:solidFill>
                            <a:srgbClr val="243F60"/>
                          </a:solidFill>
                          <a:latin typeface="Arial"/>
                          <a:cs typeface="Arial"/>
                        </a:rPr>
                        <a:t>2010#dec</a:t>
                      </a:r>
                      <a:endParaRPr sz="2100">
                        <a:latin typeface="Arial"/>
                        <a:cs typeface="Arial"/>
                      </a:endParaRPr>
                    </a:p>
                  </a:txBody>
                  <a:tcPr marL="0" marR="0" marT="0" marB="0"/>
                </a:tc>
                <a:tc>
                  <a:txBody>
                    <a:bodyPr/>
                    <a:lstStyle/>
                    <a:p>
                      <a:pPr marL="102235">
                        <a:lnSpc>
                          <a:spcPts val="2245"/>
                        </a:lnSpc>
                      </a:pPr>
                      <a:r>
                        <a:rPr sz="2100" spc="-10" dirty="0">
                          <a:solidFill>
                            <a:srgbClr val="243F60"/>
                          </a:solidFill>
                          <a:latin typeface="Arial"/>
                          <a:cs typeface="Arial"/>
                        </a:rPr>
                        <a:t>2001Papa</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pPr>
                      <a:r>
                        <a:rPr sz="2100" spc="-10" dirty="0">
                          <a:solidFill>
                            <a:srgbClr val="243F60"/>
                          </a:solidFill>
                          <a:latin typeface="Arial"/>
                          <a:cs typeface="Arial"/>
                        </a:rPr>
                        <a:t>2010!.!.</a:t>
                      </a:r>
                      <a:endParaRPr sz="2100">
                        <a:latin typeface="Arial"/>
                        <a:cs typeface="Arial"/>
                      </a:endParaRPr>
                    </a:p>
                  </a:txBody>
                  <a:tcPr marL="0" marR="0" marT="0" marB="0"/>
                </a:tc>
                <a:tc gridSpan="3">
                  <a:txBody>
                    <a:bodyPr/>
                    <a:lstStyle/>
                    <a:p>
                      <a:pPr marL="34925">
                        <a:lnSpc>
                          <a:spcPts val="2245"/>
                        </a:lnSpc>
                        <a:tabLst>
                          <a:tab pos="2778125" algn="l"/>
                        </a:tabLst>
                      </a:pPr>
                      <a:r>
                        <a:rPr sz="2100" spc="-10" dirty="0">
                          <a:solidFill>
                            <a:srgbClr val="243F60"/>
                          </a:solidFill>
                          <a:latin typeface="Arial"/>
                          <a:cs typeface="Arial"/>
                        </a:rPr>
                        <a:t>2010$Hello</a:t>
                      </a:r>
                      <a:r>
                        <a:rPr sz="2100" spc="-340" dirty="0">
                          <a:solidFill>
                            <a:srgbClr val="243F60"/>
                          </a:solidFill>
                          <a:latin typeface="Arial"/>
                          <a:cs typeface="Arial"/>
                        </a:rPr>
                        <a:t> </a:t>
                      </a:r>
                      <a:r>
                        <a:rPr sz="2100" spc="-10" dirty="0">
                          <a:solidFill>
                            <a:srgbClr val="243F60"/>
                          </a:solidFill>
                          <a:latin typeface="Arial"/>
                          <a:cs typeface="Arial"/>
                        </a:rPr>
                        <a:t>2010time</a:t>
                      </a:r>
                      <a:r>
                        <a:rPr sz="2100" dirty="0">
                          <a:solidFill>
                            <a:srgbClr val="243F60"/>
                          </a:solidFill>
                          <a:latin typeface="Arial"/>
                          <a:cs typeface="Arial"/>
                        </a:rPr>
                        <a:t>	</a:t>
                      </a:r>
                      <a:r>
                        <a:rPr sz="2100" spc="-10" dirty="0">
                          <a:solidFill>
                            <a:srgbClr val="243F60"/>
                          </a:solidFill>
                          <a:latin typeface="Arial"/>
                          <a:cs typeface="Arial"/>
                        </a:rPr>
                        <a:t>2001abcd</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101600">
                        <a:lnSpc>
                          <a:spcPts val="2245"/>
                        </a:lnSpc>
                      </a:pPr>
                      <a:r>
                        <a:rPr sz="2100" spc="-10" dirty="0">
                          <a:solidFill>
                            <a:srgbClr val="243F60"/>
                          </a:solidFill>
                          <a:latin typeface="Arial"/>
                          <a:cs typeface="Arial"/>
                        </a:rPr>
                        <a:t>2010!Nov</a:t>
                      </a:r>
                      <a:endParaRPr sz="2100">
                        <a:latin typeface="Arial"/>
                        <a:cs typeface="Arial"/>
                      </a:endParaRPr>
                    </a:p>
                  </a:txBody>
                  <a:tcPr marL="0" marR="0" marT="0" marB="0"/>
                </a:tc>
                <a:tc>
                  <a:txBody>
                    <a:bodyPr/>
                    <a:lstStyle/>
                    <a:p>
                      <a:pPr marL="102235">
                        <a:lnSpc>
                          <a:spcPts val="2245"/>
                        </a:lnSpc>
                      </a:pPr>
                      <a:r>
                        <a:rPr sz="2100" spc="-10" dirty="0">
                          <a:solidFill>
                            <a:srgbClr val="243F60"/>
                          </a:solidFill>
                          <a:latin typeface="Arial"/>
                          <a:cs typeface="Arial"/>
                        </a:rPr>
                        <a:t>2010$Oct</a:t>
                      </a:r>
                      <a:endParaRPr sz="2100">
                        <a:latin typeface="Arial"/>
                        <a:cs typeface="Arial"/>
                      </a:endParaRPr>
                    </a:p>
                  </a:txBody>
                  <a:tcPr marL="0" marR="0" marT="0" marB="0"/>
                </a:tc>
                <a:extLst>
                  <a:ext uri="{0D108BD9-81ED-4DB2-BD59-A6C34878D82A}">
                    <a16:rowId xmlns:a16="http://schemas.microsoft.com/office/drawing/2014/main" val="10002"/>
                  </a:ext>
                </a:extLst>
              </a:tr>
              <a:tr h="298450">
                <a:tc>
                  <a:txBody>
                    <a:bodyPr/>
                    <a:lstStyle/>
                    <a:p>
                      <a:pPr marL="31750">
                        <a:lnSpc>
                          <a:spcPts val="2245"/>
                        </a:lnSpc>
                      </a:pPr>
                      <a:r>
                        <a:rPr sz="2100" spc="-10" dirty="0">
                          <a:solidFill>
                            <a:srgbClr val="243F60"/>
                          </a:solidFill>
                          <a:latin typeface="Arial"/>
                          <a:cs typeface="Arial"/>
                        </a:rPr>
                        <a:t>2010tiny</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2001JUL</a:t>
                      </a:r>
                      <a:endParaRPr sz="2100">
                        <a:latin typeface="Arial"/>
                        <a:cs typeface="Arial"/>
                      </a:endParaRPr>
                    </a:p>
                  </a:txBody>
                  <a:tcPr marL="0" marR="0" marT="0" marB="0"/>
                </a:tc>
                <a:tc gridSpan="4">
                  <a:txBody>
                    <a:bodyPr/>
                    <a:lstStyle/>
                    <a:p>
                      <a:pPr marL="116205">
                        <a:lnSpc>
                          <a:spcPts val="2245"/>
                        </a:lnSpc>
                        <a:tabLst>
                          <a:tab pos="1487805" algn="l"/>
                        </a:tabLst>
                      </a:pPr>
                      <a:r>
                        <a:rPr sz="2100" spc="-10" dirty="0">
                          <a:solidFill>
                            <a:srgbClr val="243F60"/>
                          </a:solidFill>
                          <a:latin typeface="Arial"/>
                          <a:cs typeface="Arial"/>
                        </a:rPr>
                        <a:t>2001andy</a:t>
                      </a:r>
                      <a:r>
                        <a:rPr sz="2100" dirty="0">
                          <a:solidFill>
                            <a:srgbClr val="243F60"/>
                          </a:solidFill>
                          <a:latin typeface="Arial"/>
                          <a:cs typeface="Arial"/>
                        </a:rPr>
                        <a:t>	2010!Nove</a:t>
                      </a:r>
                      <a:r>
                        <a:rPr sz="2100" spc="-60" dirty="0">
                          <a:solidFill>
                            <a:srgbClr val="243F60"/>
                          </a:solidFill>
                          <a:latin typeface="Arial"/>
                          <a:cs typeface="Arial"/>
                        </a:rPr>
                        <a:t> </a:t>
                      </a:r>
                      <a:r>
                        <a:rPr sz="2100" spc="-10" dirty="0">
                          <a:solidFill>
                            <a:srgbClr val="243F60"/>
                          </a:solidFill>
                          <a:latin typeface="Arial"/>
                          <a:cs typeface="Arial"/>
                        </a:rPr>
                        <a:t>2010+november</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
        <p:nvSpPr>
          <p:cNvPr id="5" name="object 5"/>
          <p:cNvSpPr txBox="1"/>
          <p:nvPr/>
        </p:nvSpPr>
        <p:spPr>
          <a:xfrm>
            <a:off x="1753870" y="5707379"/>
            <a:ext cx="2505710" cy="345440"/>
          </a:xfrm>
          <a:prstGeom prst="rect">
            <a:avLst/>
          </a:prstGeom>
        </p:spPr>
        <p:txBody>
          <a:bodyPr vert="horz" wrap="square" lIns="0" tIns="12700" rIns="0" bIns="0" rtlCol="0">
            <a:spAutoFit/>
          </a:bodyPr>
          <a:lstStyle/>
          <a:p>
            <a:pPr marL="12700">
              <a:spcBef>
                <a:spcPts val="100"/>
              </a:spcBef>
              <a:tabLst>
                <a:tab pos="1383665" algn="l"/>
              </a:tabLst>
            </a:pPr>
            <a:r>
              <a:rPr sz="2100" spc="-10" dirty="0">
                <a:solidFill>
                  <a:srgbClr val="243F60"/>
                </a:solidFill>
                <a:latin typeface="Arial"/>
                <a:cs typeface="Arial"/>
              </a:rPr>
              <a:t>2010oct*T</a:t>
            </a:r>
            <a:r>
              <a:rPr sz="2100" dirty="0">
                <a:solidFill>
                  <a:srgbClr val="243F60"/>
                </a:solidFill>
                <a:latin typeface="Arial"/>
                <a:cs typeface="Arial"/>
              </a:rPr>
              <a:t>	</a:t>
            </a:r>
            <a:r>
              <a:rPr sz="2100" spc="-10" dirty="0">
                <a:solidFill>
                  <a:srgbClr val="243F60"/>
                </a:solidFill>
                <a:latin typeface="Arial"/>
                <a:cs typeface="Arial"/>
              </a:rPr>
              <a:t>2001JUN</a:t>
            </a:r>
            <a:endParaRPr sz="2100">
              <a:latin typeface="Arial"/>
              <a:cs typeface="Arial"/>
            </a:endParaRPr>
          </a:p>
        </p:txBody>
      </p:sp>
      <p:sp>
        <p:nvSpPr>
          <p:cNvPr id="6" name="object 6"/>
          <p:cNvSpPr txBox="1"/>
          <p:nvPr/>
        </p:nvSpPr>
        <p:spPr>
          <a:xfrm>
            <a:off x="4497071" y="5707379"/>
            <a:ext cx="191833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2010September</a:t>
            </a:r>
            <a:endParaRPr sz="2100">
              <a:latin typeface="Arial"/>
              <a:cs typeface="Arial"/>
            </a:endParaRPr>
          </a:p>
        </p:txBody>
      </p:sp>
      <p:sp>
        <p:nvSpPr>
          <p:cNvPr id="7" name="object 7"/>
          <p:cNvSpPr txBox="1"/>
          <p:nvPr/>
        </p:nvSpPr>
        <p:spPr>
          <a:xfrm>
            <a:off x="7240271" y="5707379"/>
            <a:ext cx="1431925" cy="345440"/>
          </a:xfrm>
          <a:prstGeom prst="rect">
            <a:avLst/>
          </a:prstGeom>
        </p:spPr>
        <p:txBody>
          <a:bodyPr vert="horz" wrap="square" lIns="0" tIns="12700" rIns="0" bIns="0" rtlCol="0">
            <a:spAutoFit/>
          </a:bodyPr>
          <a:lstStyle/>
          <a:p>
            <a:pPr marL="12700">
              <a:spcBef>
                <a:spcPts val="100"/>
              </a:spcBef>
            </a:pPr>
            <a:r>
              <a:rPr sz="2100" spc="-10" dirty="0">
                <a:latin typeface="Arial"/>
                <a:cs typeface="Arial"/>
              </a:rPr>
              <a:t>2010</a:t>
            </a:r>
            <a:r>
              <a:rPr sz="2100" spc="-10" dirty="0">
                <a:solidFill>
                  <a:srgbClr val="243F60"/>
                </a:solidFill>
                <a:latin typeface="Arial"/>
                <a:cs typeface="Arial"/>
              </a:rPr>
              <a:t>Toyota</a:t>
            </a:r>
            <a:endParaRPr sz="2100">
              <a:latin typeface="Arial"/>
              <a:cs typeface="Arial"/>
            </a:endParaRPr>
          </a:p>
        </p:txBody>
      </p:sp>
      <p:sp>
        <p:nvSpPr>
          <p:cNvPr id="8" name="object 8"/>
          <p:cNvSpPr txBox="1">
            <a:spLocks noGrp="1"/>
          </p:cNvSpPr>
          <p:nvPr>
            <p:ph type="title"/>
          </p:nvPr>
        </p:nvSpPr>
        <p:spPr>
          <a:xfrm>
            <a:off x="1950719" y="5681"/>
            <a:ext cx="8280400" cy="1037656"/>
          </a:xfrm>
          <a:prstGeom prst="rect">
            <a:avLst/>
          </a:prstGeom>
        </p:spPr>
        <p:txBody>
          <a:bodyPr vert="horz" wrap="square" lIns="0" tIns="35560" rIns="0" bIns="0" rtlCol="0" anchor="ctr">
            <a:spAutoFit/>
          </a:bodyPr>
          <a:lstStyle/>
          <a:p>
            <a:pPr marL="3581400" marR="5080" indent="-3568700">
              <a:lnSpc>
                <a:spcPts val="3760"/>
              </a:lnSpc>
              <a:spcBef>
                <a:spcPts val="280"/>
              </a:spcBef>
            </a:pPr>
            <a:r>
              <a:rPr spc="155" dirty="0"/>
              <a:t>Current</a:t>
            </a:r>
            <a:r>
              <a:rPr spc="65" dirty="0"/>
              <a:t> </a:t>
            </a:r>
            <a:r>
              <a:rPr spc="165" dirty="0"/>
              <a:t>Year</a:t>
            </a:r>
            <a:r>
              <a:rPr spc="65" dirty="0"/>
              <a:t> </a:t>
            </a:r>
            <a:r>
              <a:rPr spc="100" dirty="0"/>
              <a:t>with</a:t>
            </a:r>
            <a:r>
              <a:rPr spc="60" dirty="0"/>
              <a:t> </a:t>
            </a:r>
            <a:r>
              <a:rPr spc="265" dirty="0"/>
              <a:t>a</a:t>
            </a:r>
            <a:r>
              <a:rPr spc="70" dirty="0"/>
              <a:t> </a:t>
            </a:r>
            <a:r>
              <a:rPr spc="180" dirty="0"/>
              <a:t>Special</a:t>
            </a:r>
            <a:r>
              <a:rPr spc="60" dirty="0"/>
              <a:t> </a:t>
            </a:r>
            <a:r>
              <a:rPr spc="-605" dirty="0"/>
              <a:t>/</a:t>
            </a:r>
            <a:r>
              <a:rPr spc="65" dirty="0"/>
              <a:t> </a:t>
            </a:r>
            <a:r>
              <a:rPr spc="185" dirty="0"/>
              <a:t>Prepending </a:t>
            </a:r>
            <a:r>
              <a:rPr spc="190" dirty="0"/>
              <a:t>Years</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74</a:t>
            </a:fld>
            <a:endParaRPr spc="-25" dirty="0"/>
          </a:p>
        </p:txBody>
      </p:sp>
    </p:spTree>
  </p:cSld>
  <p:clrMapOvr>
    <a:masterClrMapping/>
  </p:clrMapOvr>
  <p:transition>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52220"/>
            <a:ext cx="7691755" cy="584200"/>
          </a:xfrm>
          <a:prstGeom prst="rect">
            <a:avLst/>
          </a:prstGeom>
        </p:spPr>
        <p:txBody>
          <a:bodyPr vert="horz" wrap="square" lIns="0" tIns="38735" rIns="0" bIns="0" rtlCol="0">
            <a:spAutoFit/>
          </a:bodyPr>
          <a:lstStyle/>
          <a:p>
            <a:pPr marL="12700" marR="5080">
              <a:lnSpc>
                <a:spcPts val="2120"/>
              </a:lnSpc>
              <a:spcBef>
                <a:spcPts val="305"/>
              </a:spcBef>
            </a:pPr>
            <a:r>
              <a:rPr sz="1900" dirty="0">
                <a:solidFill>
                  <a:srgbClr val="243F60"/>
                </a:solidFill>
                <a:latin typeface="Arial"/>
                <a:cs typeface="Arial"/>
              </a:rPr>
              <a:t>What</a:t>
            </a:r>
            <a:r>
              <a:rPr sz="1900" spc="-35" dirty="0">
                <a:solidFill>
                  <a:srgbClr val="243F60"/>
                </a:solidFill>
                <a:latin typeface="Arial"/>
                <a:cs typeface="Arial"/>
              </a:rPr>
              <a:t> </a:t>
            </a:r>
            <a:r>
              <a:rPr sz="1900" dirty="0">
                <a:solidFill>
                  <a:srgbClr val="243F60"/>
                </a:solidFill>
                <a:latin typeface="Arial"/>
                <a:cs typeface="Arial"/>
              </a:rPr>
              <a:t>about</a:t>
            </a:r>
            <a:r>
              <a:rPr sz="1900" spc="-20" dirty="0">
                <a:solidFill>
                  <a:srgbClr val="243F60"/>
                </a:solidFill>
                <a:latin typeface="Arial"/>
                <a:cs typeface="Arial"/>
              </a:rPr>
              <a:t> </a:t>
            </a:r>
            <a:r>
              <a:rPr sz="1900" dirty="0">
                <a:solidFill>
                  <a:srgbClr val="243F60"/>
                </a:solidFill>
                <a:latin typeface="Arial"/>
                <a:cs typeface="Arial"/>
              </a:rPr>
              <a:t>all</a:t>
            </a:r>
            <a:r>
              <a:rPr sz="1900" spc="-20" dirty="0">
                <a:solidFill>
                  <a:srgbClr val="243F60"/>
                </a:solidFill>
                <a:latin typeface="Arial"/>
                <a:cs typeface="Arial"/>
              </a:rPr>
              <a:t> </a:t>
            </a:r>
            <a:r>
              <a:rPr sz="1900" dirty="0">
                <a:solidFill>
                  <a:srgbClr val="243F60"/>
                </a:solidFill>
                <a:latin typeface="Arial"/>
                <a:cs typeface="Arial"/>
              </a:rPr>
              <a:t>these</a:t>
            </a:r>
            <a:r>
              <a:rPr sz="1900" spc="-20" dirty="0">
                <a:solidFill>
                  <a:srgbClr val="243F60"/>
                </a:solidFill>
                <a:latin typeface="Arial"/>
                <a:cs typeface="Arial"/>
              </a:rPr>
              <a:t> </a:t>
            </a:r>
            <a:r>
              <a:rPr sz="1900" dirty="0">
                <a:solidFill>
                  <a:srgbClr val="243F60"/>
                </a:solidFill>
                <a:latin typeface="Arial"/>
                <a:cs typeface="Arial"/>
              </a:rPr>
              <a:t>months</a:t>
            </a:r>
            <a:r>
              <a:rPr sz="1900" spc="-15" dirty="0">
                <a:solidFill>
                  <a:srgbClr val="243F60"/>
                </a:solidFill>
                <a:latin typeface="Arial"/>
                <a:cs typeface="Arial"/>
              </a:rPr>
              <a:t> </a:t>
            </a:r>
            <a:r>
              <a:rPr sz="1900" dirty="0">
                <a:solidFill>
                  <a:srgbClr val="243F60"/>
                </a:solidFill>
                <a:latin typeface="Arial"/>
                <a:cs typeface="Arial"/>
              </a:rPr>
              <a:t>we</a:t>
            </a:r>
            <a:r>
              <a:rPr sz="1900" spc="-15" dirty="0">
                <a:solidFill>
                  <a:srgbClr val="243F60"/>
                </a:solidFill>
                <a:latin typeface="Arial"/>
                <a:cs typeface="Arial"/>
              </a:rPr>
              <a:t> </a:t>
            </a:r>
            <a:r>
              <a:rPr sz="1900" dirty="0">
                <a:solidFill>
                  <a:srgbClr val="243F60"/>
                </a:solidFill>
                <a:latin typeface="Arial"/>
                <a:cs typeface="Arial"/>
              </a:rPr>
              <a:t>keep</a:t>
            </a:r>
            <a:r>
              <a:rPr sz="1900" spc="-20" dirty="0">
                <a:solidFill>
                  <a:srgbClr val="243F60"/>
                </a:solidFill>
                <a:latin typeface="Arial"/>
                <a:cs typeface="Arial"/>
              </a:rPr>
              <a:t> </a:t>
            </a:r>
            <a:r>
              <a:rPr sz="1900" dirty="0">
                <a:solidFill>
                  <a:srgbClr val="243F60"/>
                </a:solidFill>
                <a:latin typeface="Arial"/>
                <a:cs typeface="Arial"/>
              </a:rPr>
              <a:t>seeing?</a:t>
            </a:r>
            <a:r>
              <a:rPr sz="1900" spc="-20" dirty="0">
                <a:solidFill>
                  <a:srgbClr val="243F60"/>
                </a:solidFill>
                <a:latin typeface="Arial"/>
                <a:cs typeface="Arial"/>
              </a:rPr>
              <a:t> </a:t>
            </a:r>
            <a:r>
              <a:rPr sz="1900" dirty="0">
                <a:solidFill>
                  <a:srgbClr val="243F60"/>
                </a:solidFill>
                <a:latin typeface="Arial"/>
                <a:cs typeface="Arial"/>
              </a:rPr>
              <a:t>They</a:t>
            </a:r>
            <a:r>
              <a:rPr sz="1900" spc="-15" dirty="0">
                <a:solidFill>
                  <a:srgbClr val="243F60"/>
                </a:solidFill>
                <a:latin typeface="Arial"/>
                <a:cs typeface="Arial"/>
              </a:rPr>
              <a:t> </a:t>
            </a:r>
            <a:r>
              <a:rPr sz="1900" dirty="0">
                <a:solidFill>
                  <a:srgbClr val="243F60"/>
                </a:solidFill>
                <a:latin typeface="Arial"/>
                <a:cs typeface="Arial"/>
              </a:rPr>
              <a:t>aren't</a:t>
            </a:r>
            <a:r>
              <a:rPr sz="1900" spc="-15" dirty="0">
                <a:solidFill>
                  <a:srgbClr val="243F60"/>
                </a:solidFill>
                <a:latin typeface="Arial"/>
                <a:cs typeface="Arial"/>
              </a:rPr>
              <a:t> </a:t>
            </a:r>
            <a:r>
              <a:rPr sz="1900" dirty="0">
                <a:solidFill>
                  <a:srgbClr val="243F60"/>
                </a:solidFill>
                <a:latin typeface="Arial"/>
                <a:cs typeface="Arial"/>
              </a:rPr>
              <a:t>always</a:t>
            </a:r>
            <a:r>
              <a:rPr sz="1900" spc="-20" dirty="0">
                <a:solidFill>
                  <a:srgbClr val="243F60"/>
                </a:solidFill>
                <a:latin typeface="Arial"/>
                <a:cs typeface="Arial"/>
              </a:rPr>
              <a:t> </a:t>
            </a:r>
            <a:r>
              <a:rPr sz="1900" dirty="0">
                <a:solidFill>
                  <a:srgbClr val="243F60"/>
                </a:solidFill>
                <a:latin typeface="Arial"/>
                <a:cs typeface="Arial"/>
              </a:rPr>
              <a:t>at</a:t>
            </a:r>
            <a:r>
              <a:rPr sz="1900" spc="-20" dirty="0">
                <a:solidFill>
                  <a:srgbClr val="243F60"/>
                </a:solidFill>
                <a:latin typeface="Arial"/>
                <a:cs typeface="Arial"/>
              </a:rPr>
              <a:t> </a:t>
            </a:r>
            <a:r>
              <a:rPr sz="1900" spc="-25" dirty="0">
                <a:solidFill>
                  <a:srgbClr val="243F60"/>
                </a:solidFill>
                <a:latin typeface="Arial"/>
                <a:cs typeface="Arial"/>
              </a:rPr>
              <a:t>the </a:t>
            </a:r>
            <a:r>
              <a:rPr sz="1900" dirty="0">
                <a:solidFill>
                  <a:srgbClr val="243F60"/>
                </a:solidFill>
                <a:latin typeface="Arial"/>
                <a:cs typeface="Arial"/>
              </a:rPr>
              <a:t>beginning</a:t>
            </a:r>
            <a:r>
              <a:rPr sz="1900" spc="-35" dirty="0">
                <a:solidFill>
                  <a:srgbClr val="243F60"/>
                </a:solidFill>
                <a:latin typeface="Arial"/>
                <a:cs typeface="Arial"/>
              </a:rPr>
              <a:t> </a:t>
            </a:r>
            <a:r>
              <a:rPr sz="1900" dirty="0">
                <a:solidFill>
                  <a:srgbClr val="243F60"/>
                </a:solidFill>
                <a:latin typeface="Arial"/>
                <a:cs typeface="Arial"/>
              </a:rPr>
              <a:t>and</a:t>
            </a:r>
            <a:r>
              <a:rPr sz="1900" spc="-20" dirty="0">
                <a:solidFill>
                  <a:srgbClr val="243F60"/>
                </a:solidFill>
                <a:latin typeface="Arial"/>
                <a:cs typeface="Arial"/>
              </a:rPr>
              <a:t> </a:t>
            </a:r>
            <a:r>
              <a:rPr sz="1900" dirty="0">
                <a:solidFill>
                  <a:srgbClr val="243F60"/>
                </a:solidFill>
                <a:latin typeface="Arial"/>
                <a:cs typeface="Arial"/>
              </a:rPr>
              <a:t>end.</a:t>
            </a:r>
            <a:r>
              <a:rPr sz="1900" spc="-10" dirty="0">
                <a:solidFill>
                  <a:srgbClr val="243F60"/>
                </a:solidFill>
                <a:latin typeface="Arial"/>
                <a:cs typeface="Arial"/>
              </a:rPr>
              <a:t> </a:t>
            </a:r>
            <a:r>
              <a:rPr sz="1900" dirty="0">
                <a:solidFill>
                  <a:srgbClr val="243F60"/>
                </a:solidFill>
                <a:latin typeface="Arial"/>
                <a:cs typeface="Arial"/>
              </a:rPr>
              <a:t>They </a:t>
            </a:r>
            <a:r>
              <a:rPr sz="1900" u="sng" dirty="0">
                <a:solidFill>
                  <a:srgbClr val="243F60"/>
                </a:solidFill>
                <a:uFill>
                  <a:solidFill>
                    <a:srgbClr val="243F60"/>
                  </a:solidFill>
                </a:uFill>
                <a:latin typeface="Arial"/>
                <a:cs typeface="Arial"/>
              </a:rPr>
              <a:t>can</a:t>
            </a:r>
            <a:r>
              <a:rPr sz="1900" spc="-10" dirty="0">
                <a:solidFill>
                  <a:srgbClr val="243F60"/>
                </a:solidFill>
                <a:latin typeface="Arial"/>
                <a:cs typeface="Arial"/>
              </a:rPr>
              <a:t> </a:t>
            </a:r>
            <a:r>
              <a:rPr sz="1900" dirty="0">
                <a:solidFill>
                  <a:srgbClr val="243F60"/>
                </a:solidFill>
                <a:latin typeface="Arial"/>
                <a:cs typeface="Arial"/>
              </a:rPr>
              <a:t>be</a:t>
            </a:r>
            <a:r>
              <a:rPr sz="1900" spc="-20" dirty="0">
                <a:solidFill>
                  <a:srgbClr val="243F60"/>
                </a:solidFill>
                <a:latin typeface="Arial"/>
                <a:cs typeface="Arial"/>
              </a:rPr>
              <a:t> </a:t>
            </a:r>
            <a:r>
              <a:rPr sz="1900" dirty="0">
                <a:solidFill>
                  <a:srgbClr val="243F60"/>
                </a:solidFill>
                <a:latin typeface="Arial"/>
                <a:cs typeface="Arial"/>
              </a:rPr>
              <a:t>in</a:t>
            </a:r>
            <a:r>
              <a:rPr sz="1900" spc="-10" dirty="0">
                <a:solidFill>
                  <a:srgbClr val="243F60"/>
                </a:solidFill>
                <a:latin typeface="Arial"/>
                <a:cs typeface="Arial"/>
              </a:rPr>
              <a:t> </a:t>
            </a:r>
            <a:r>
              <a:rPr sz="1900" dirty="0">
                <a:solidFill>
                  <a:srgbClr val="243F60"/>
                </a:solidFill>
                <a:latin typeface="Arial"/>
                <a:cs typeface="Arial"/>
              </a:rPr>
              <a:t>the</a:t>
            </a:r>
            <a:r>
              <a:rPr sz="1900" spc="-20" dirty="0">
                <a:solidFill>
                  <a:srgbClr val="243F60"/>
                </a:solidFill>
                <a:latin typeface="Arial"/>
                <a:cs typeface="Arial"/>
              </a:rPr>
              <a:t> </a:t>
            </a:r>
            <a:r>
              <a:rPr sz="1900" spc="-10" dirty="0">
                <a:solidFill>
                  <a:srgbClr val="243F60"/>
                </a:solidFill>
                <a:latin typeface="Arial"/>
                <a:cs typeface="Arial"/>
              </a:rPr>
              <a:t>middle.</a:t>
            </a:r>
            <a:endParaRPr sz="1900">
              <a:latin typeface="Arial"/>
              <a:cs typeface="Arial"/>
            </a:endParaRPr>
          </a:p>
        </p:txBody>
      </p:sp>
      <p:graphicFrame>
        <p:nvGraphicFramePr>
          <p:cNvPr id="3" name="object 3"/>
          <p:cNvGraphicFramePr>
            <a:graphicFrameLocks noGrp="1"/>
          </p:cNvGraphicFramePr>
          <p:nvPr/>
        </p:nvGraphicFramePr>
        <p:xfrm>
          <a:off x="1734820" y="2094228"/>
          <a:ext cx="8100060" cy="1612265"/>
        </p:xfrm>
        <a:graphic>
          <a:graphicData uri="http://schemas.openxmlformats.org/drawingml/2006/table">
            <a:tbl>
              <a:tblPr firstRow="1" bandRow="1">
                <a:tableStyleId>{2D5ABB26-0587-4C30-8999-92F81FD0307C}</a:tableStyleId>
              </a:tblPr>
              <a:tblGrid>
                <a:gridCol w="1306830">
                  <a:extLst>
                    <a:ext uri="{9D8B030D-6E8A-4147-A177-3AD203B41FA5}">
                      <a16:colId xmlns:a16="http://schemas.microsoft.com/office/drawing/2014/main" val="20000"/>
                    </a:ext>
                  </a:extLst>
                </a:gridCol>
                <a:gridCol w="1410970">
                  <a:extLst>
                    <a:ext uri="{9D8B030D-6E8A-4147-A177-3AD203B41FA5}">
                      <a16:colId xmlns:a16="http://schemas.microsoft.com/office/drawing/2014/main" val="20001"/>
                    </a:ext>
                  </a:extLst>
                </a:gridCol>
                <a:gridCol w="1299210">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384935">
                  <a:extLst>
                    <a:ext uri="{9D8B030D-6E8A-4147-A177-3AD203B41FA5}">
                      <a16:colId xmlns:a16="http://schemas.microsoft.com/office/drawing/2014/main" val="20004"/>
                    </a:ext>
                  </a:extLst>
                </a:gridCol>
                <a:gridCol w="1266190">
                  <a:extLst>
                    <a:ext uri="{9D8B030D-6E8A-4147-A177-3AD203B41FA5}">
                      <a16:colId xmlns:a16="http://schemas.microsoft.com/office/drawing/2014/main" val="20005"/>
                    </a:ext>
                  </a:extLst>
                </a:gridCol>
              </a:tblGrid>
              <a:tr h="269240">
                <a:tc>
                  <a:txBody>
                    <a:bodyPr/>
                    <a:lstStyle/>
                    <a:p>
                      <a:pPr marL="31750">
                        <a:lnSpc>
                          <a:spcPts val="2020"/>
                        </a:lnSpc>
                      </a:pPr>
                      <a:r>
                        <a:rPr sz="1900" spc="-10" dirty="0">
                          <a:solidFill>
                            <a:srgbClr val="243F60"/>
                          </a:solidFill>
                          <a:latin typeface="Arial"/>
                          <a:cs typeface="Arial"/>
                        </a:rPr>
                        <a:t>!Oct-</a:t>
                      </a:r>
                      <a:r>
                        <a:rPr sz="1900" spc="-20" dirty="0">
                          <a:solidFill>
                            <a:srgbClr val="243F60"/>
                          </a:solidFill>
                          <a:latin typeface="Arial"/>
                          <a:cs typeface="Arial"/>
                        </a:rPr>
                        <a:t>2010</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rnOct$</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4Sep06</a:t>
                      </a:r>
                      <a:endParaRPr sz="1900">
                        <a:latin typeface="Arial"/>
                        <a:cs typeface="Arial"/>
                      </a:endParaRPr>
                    </a:p>
                  </a:txBody>
                  <a:tcPr marL="0" marR="0" marT="0" marB="0"/>
                </a:tc>
                <a:tc>
                  <a:txBody>
                    <a:bodyPr/>
                    <a:lstStyle/>
                    <a:p>
                      <a:pPr marL="129539">
                        <a:lnSpc>
                          <a:spcPts val="2020"/>
                        </a:lnSpc>
                      </a:pPr>
                      <a:r>
                        <a:rPr sz="1900" spc="-10" dirty="0">
                          <a:solidFill>
                            <a:srgbClr val="243F60"/>
                          </a:solidFill>
                          <a:latin typeface="Arial"/>
                          <a:cs typeface="Arial"/>
                        </a:rPr>
                        <a:t>1983jan</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1may1982</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0"/>
                  </a:ext>
                </a:extLst>
              </a:tr>
              <a:tr h="268605">
                <a:tc>
                  <a:txBody>
                    <a:bodyPr/>
                    <a:lstStyle/>
                    <a:p>
                      <a:pPr marL="31750">
                        <a:lnSpc>
                          <a:spcPts val="2020"/>
                        </a:lnSpc>
                      </a:pPr>
                      <a:r>
                        <a:rPr sz="1900" spc="-10" dirty="0">
                          <a:solidFill>
                            <a:srgbClr val="243F60"/>
                          </a:solidFill>
                          <a:latin typeface="Arial"/>
                          <a:cs typeface="Arial"/>
                        </a:rPr>
                        <a:t>!Oct1006</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ww</a:t>
                      </a:r>
                      <a:r>
                        <a:rPr sz="1900" spc="-10" dirty="0">
                          <a:solidFill>
                            <a:srgbClr val="FF0000"/>
                          </a:solidFill>
                          <a:latin typeface="Arial"/>
                          <a:cs typeface="Arial"/>
                        </a:rPr>
                        <a:t>Oct</a:t>
                      </a:r>
                      <a:r>
                        <a:rPr sz="1900" spc="-10" dirty="0">
                          <a:solidFill>
                            <a:srgbClr val="243F60"/>
                          </a:solidFill>
                          <a:latin typeface="Arial"/>
                          <a:cs typeface="Arial"/>
                        </a:rPr>
                        <a:t>05</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1jan1191</a:t>
                      </a:r>
                      <a:endParaRPr sz="1900">
                        <a:latin typeface="Arial"/>
                        <a:cs typeface="Arial"/>
                      </a:endParaRPr>
                    </a:p>
                  </a:txBody>
                  <a:tcPr marL="0" marR="0" marT="0" marB="0"/>
                </a:tc>
                <a:tc>
                  <a:txBody>
                    <a:bodyPr/>
                    <a:lstStyle/>
                    <a:p>
                      <a:pPr marL="129539">
                        <a:lnSpc>
                          <a:spcPts val="2020"/>
                        </a:lnSpc>
                      </a:pPr>
                      <a:r>
                        <a:rPr sz="1900" spc="-10" dirty="0">
                          <a:solidFill>
                            <a:srgbClr val="243F60"/>
                          </a:solidFill>
                          <a:latin typeface="Arial"/>
                          <a:cs typeface="Arial"/>
                        </a:rPr>
                        <a:t>1</a:t>
                      </a:r>
                      <a:r>
                        <a:rPr sz="1900" spc="-10" dirty="0">
                          <a:solidFill>
                            <a:srgbClr val="FF0000"/>
                          </a:solidFill>
                          <a:latin typeface="Arial"/>
                          <a:cs typeface="Arial"/>
                        </a:rPr>
                        <a:t>may</a:t>
                      </a:r>
                      <a:r>
                        <a:rPr sz="1900" spc="-10" dirty="0">
                          <a:solidFill>
                            <a:srgbClr val="243F60"/>
                          </a:solidFill>
                          <a:latin typeface="Arial"/>
                          <a:cs typeface="Arial"/>
                        </a:rPr>
                        <a:t>1969</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$Oct06!</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1"/>
                  </a:ext>
                </a:extLst>
              </a:tr>
              <a:tr h="269240">
                <a:tc>
                  <a:txBody>
                    <a:bodyPr/>
                    <a:lstStyle/>
                    <a:p>
                      <a:pPr marL="31750">
                        <a:lnSpc>
                          <a:spcPts val="2020"/>
                        </a:lnSpc>
                      </a:pPr>
                      <a:r>
                        <a:rPr sz="1900" spc="-10" dirty="0">
                          <a:solidFill>
                            <a:srgbClr val="243F60"/>
                          </a:solidFill>
                          <a:latin typeface="Arial"/>
                          <a:cs typeface="Arial"/>
                        </a:rPr>
                        <a:t>!Sep06</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CopSep1$</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1jan1985</a:t>
                      </a:r>
                      <a:endParaRPr sz="1900">
                        <a:latin typeface="Arial"/>
                        <a:cs typeface="Arial"/>
                      </a:endParaRPr>
                    </a:p>
                  </a:txBody>
                  <a:tcPr marL="0" marR="0" marT="0" marB="0"/>
                </a:tc>
                <a:tc>
                  <a:txBody>
                    <a:bodyPr/>
                    <a:lstStyle/>
                    <a:p>
                      <a:pPr marL="129539">
                        <a:lnSpc>
                          <a:spcPts val="2020"/>
                        </a:lnSpc>
                      </a:pPr>
                      <a:r>
                        <a:rPr sz="1900" spc="-10" dirty="0">
                          <a:solidFill>
                            <a:srgbClr val="243F60"/>
                          </a:solidFill>
                          <a:latin typeface="Arial"/>
                          <a:cs typeface="Arial"/>
                        </a:rPr>
                        <a:t>1may1976</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$#Oct999</a:t>
                      </a:r>
                      <a:endParaRPr sz="1900">
                        <a:latin typeface="Arial"/>
                        <a:cs typeface="Arial"/>
                      </a:endParaRPr>
                    </a:p>
                  </a:txBody>
                  <a:tcPr marL="0" marR="0" marT="0" marB="0"/>
                </a:tc>
                <a:tc>
                  <a:txBody>
                    <a:bodyPr/>
                    <a:lstStyle/>
                    <a:p>
                      <a:pPr marL="55880">
                        <a:lnSpc>
                          <a:spcPts val="2020"/>
                        </a:lnSpc>
                      </a:pPr>
                      <a:r>
                        <a:rPr sz="1900" spc="-10" dirty="0">
                          <a:solidFill>
                            <a:srgbClr val="243F60"/>
                          </a:solidFill>
                          <a:latin typeface="Arial"/>
                          <a:cs typeface="Arial"/>
                        </a:rPr>
                        <a:t>$$Sep123</a:t>
                      </a:r>
                      <a:endParaRPr sz="1900">
                        <a:latin typeface="Arial"/>
                        <a:cs typeface="Arial"/>
                      </a:endParaRPr>
                    </a:p>
                  </a:txBody>
                  <a:tcPr marL="0" marR="0" marT="0" marB="0"/>
                </a:tc>
                <a:extLst>
                  <a:ext uri="{0D108BD9-81ED-4DB2-BD59-A6C34878D82A}">
                    <a16:rowId xmlns:a16="http://schemas.microsoft.com/office/drawing/2014/main" val="10002"/>
                  </a:ext>
                </a:extLst>
              </a:tr>
              <a:tr h="267970">
                <a:tc>
                  <a:txBody>
                    <a:bodyPr/>
                    <a:lstStyle/>
                    <a:p>
                      <a:pPr marL="31750">
                        <a:lnSpc>
                          <a:spcPts val="2014"/>
                        </a:lnSpc>
                      </a:pPr>
                      <a:r>
                        <a:rPr sz="1900" spc="-10" dirty="0">
                          <a:solidFill>
                            <a:srgbClr val="243F60"/>
                          </a:solidFill>
                          <a:latin typeface="Arial"/>
                          <a:cs typeface="Arial"/>
                        </a:rPr>
                        <a:t>1jan1993</a:t>
                      </a:r>
                      <a:endParaRPr sz="1900">
                        <a:latin typeface="Arial"/>
                        <a:cs typeface="Arial"/>
                      </a:endParaRPr>
                    </a:p>
                  </a:txBody>
                  <a:tcPr marL="0" marR="0" marT="0" marB="0"/>
                </a:tc>
                <a:tc>
                  <a:txBody>
                    <a:bodyPr/>
                    <a:lstStyle/>
                    <a:p>
                      <a:pPr marL="96520">
                        <a:lnSpc>
                          <a:spcPts val="2014"/>
                        </a:lnSpc>
                      </a:pPr>
                      <a:r>
                        <a:rPr sz="1900" spc="-10" dirty="0">
                          <a:solidFill>
                            <a:srgbClr val="243F60"/>
                          </a:solidFill>
                          <a:latin typeface="Arial"/>
                          <a:cs typeface="Arial"/>
                        </a:rPr>
                        <a:t>05</a:t>
                      </a:r>
                      <a:r>
                        <a:rPr sz="1900" spc="-10" dirty="0">
                          <a:solidFill>
                            <a:srgbClr val="FF0000"/>
                          </a:solidFill>
                          <a:latin typeface="Arial"/>
                          <a:cs typeface="Arial"/>
                        </a:rPr>
                        <a:t>Oct</a:t>
                      </a:r>
                      <a:r>
                        <a:rPr sz="1900" spc="-10" dirty="0">
                          <a:solidFill>
                            <a:srgbClr val="243F60"/>
                          </a:solidFill>
                          <a:latin typeface="Arial"/>
                          <a:cs typeface="Arial"/>
                        </a:rPr>
                        <a:t>$10</a:t>
                      </a:r>
                      <a:endParaRPr sz="1900">
                        <a:latin typeface="Arial"/>
                        <a:cs typeface="Arial"/>
                      </a:endParaRPr>
                    </a:p>
                  </a:txBody>
                  <a:tcPr marL="0" marR="0" marT="0" marB="0"/>
                </a:tc>
                <a:tc>
                  <a:txBody>
                    <a:bodyPr/>
                    <a:lstStyle/>
                    <a:p>
                      <a:pPr marL="57150">
                        <a:lnSpc>
                          <a:spcPts val="2014"/>
                        </a:lnSpc>
                      </a:pPr>
                      <a:r>
                        <a:rPr sz="1900" spc="-10" dirty="0">
                          <a:solidFill>
                            <a:srgbClr val="243F60"/>
                          </a:solidFill>
                          <a:latin typeface="Arial"/>
                          <a:cs typeface="Arial"/>
                        </a:rPr>
                        <a:t>$1Sep05</a:t>
                      </a:r>
                      <a:endParaRPr sz="1900">
                        <a:latin typeface="Arial"/>
                        <a:cs typeface="Arial"/>
                      </a:endParaRPr>
                    </a:p>
                  </a:txBody>
                  <a:tcPr marL="0" marR="0" marT="0" marB="0"/>
                </a:tc>
                <a:tc>
                  <a:txBody>
                    <a:bodyPr/>
                    <a:lstStyle/>
                    <a:p>
                      <a:pPr marL="129539">
                        <a:lnSpc>
                          <a:spcPts val="2014"/>
                        </a:lnSpc>
                      </a:pPr>
                      <a:r>
                        <a:rPr sz="1900" spc="-10" dirty="0">
                          <a:solidFill>
                            <a:srgbClr val="243F60"/>
                          </a:solidFill>
                          <a:latin typeface="Arial"/>
                          <a:cs typeface="Arial"/>
                        </a:rPr>
                        <a:t>augSep001</a:t>
                      </a:r>
                      <a:endParaRPr sz="1900">
                        <a:latin typeface="Arial"/>
                        <a:cs typeface="Arial"/>
                      </a:endParaRPr>
                    </a:p>
                  </a:txBody>
                  <a:tcPr marL="0" marR="0" marT="0" marB="0"/>
                </a:tc>
                <a:tc>
                  <a:txBody>
                    <a:bodyPr/>
                    <a:lstStyle/>
                    <a:p>
                      <a:pPr marL="69215">
                        <a:lnSpc>
                          <a:spcPts val="2014"/>
                        </a:lnSpc>
                      </a:pPr>
                      <a:r>
                        <a:rPr sz="1900" spc="-10" dirty="0">
                          <a:solidFill>
                            <a:srgbClr val="243F60"/>
                          </a:solidFill>
                          <a:latin typeface="Arial"/>
                          <a:cs typeface="Arial"/>
                        </a:rPr>
                        <a:t>02may1977</a:t>
                      </a:r>
                      <a:endParaRPr sz="1900">
                        <a:latin typeface="Arial"/>
                        <a:cs typeface="Arial"/>
                      </a:endParaRPr>
                    </a:p>
                  </a:txBody>
                  <a:tcPr marL="0" marR="0" marT="0" marB="0"/>
                </a:tc>
                <a:tc>
                  <a:txBody>
                    <a:bodyPr/>
                    <a:lstStyle/>
                    <a:p>
                      <a:pPr marL="55880">
                        <a:lnSpc>
                          <a:spcPts val="2014"/>
                        </a:lnSpc>
                      </a:pPr>
                      <a:r>
                        <a:rPr sz="1900" spc="-10" dirty="0">
                          <a:solidFill>
                            <a:srgbClr val="243F60"/>
                          </a:solidFill>
                          <a:latin typeface="Arial"/>
                          <a:cs typeface="Arial"/>
                        </a:rPr>
                        <a:t>27Oct2010</a:t>
                      </a:r>
                      <a:endParaRPr sz="1900">
                        <a:latin typeface="Arial"/>
                        <a:cs typeface="Arial"/>
                      </a:endParaRPr>
                    </a:p>
                  </a:txBody>
                  <a:tcPr marL="0" marR="0" marT="0" marB="0"/>
                </a:tc>
                <a:extLst>
                  <a:ext uri="{0D108BD9-81ED-4DB2-BD59-A6C34878D82A}">
                    <a16:rowId xmlns:a16="http://schemas.microsoft.com/office/drawing/2014/main" val="10003"/>
                  </a:ext>
                </a:extLst>
              </a:tr>
              <a:tr h="267970">
                <a:tc>
                  <a:txBody>
                    <a:bodyPr/>
                    <a:lstStyle/>
                    <a:p>
                      <a:pPr marL="31750">
                        <a:lnSpc>
                          <a:spcPts val="2014"/>
                        </a:lnSpc>
                      </a:pPr>
                      <a:r>
                        <a:rPr sz="1900" spc="-10" dirty="0">
                          <a:solidFill>
                            <a:srgbClr val="243F60"/>
                          </a:solidFill>
                          <a:latin typeface="Arial"/>
                          <a:cs typeface="Arial"/>
                        </a:rPr>
                        <a:t>01jan</a:t>
                      </a:r>
                      <a:endParaRPr sz="1900">
                        <a:latin typeface="Arial"/>
                        <a:cs typeface="Arial"/>
                      </a:endParaRPr>
                    </a:p>
                  </a:txBody>
                  <a:tcPr marL="0" marR="0" marT="0" marB="0"/>
                </a:tc>
                <a:tc>
                  <a:txBody>
                    <a:bodyPr/>
                    <a:lstStyle/>
                    <a:p>
                      <a:pPr marL="96520">
                        <a:lnSpc>
                          <a:spcPts val="2014"/>
                        </a:lnSpc>
                      </a:pPr>
                      <a:r>
                        <a:rPr sz="1900" spc="-10" dirty="0">
                          <a:solidFill>
                            <a:srgbClr val="243F60"/>
                          </a:solidFill>
                          <a:latin typeface="Arial"/>
                          <a:cs typeface="Arial"/>
                        </a:rPr>
                        <a:t>19835may</a:t>
                      </a:r>
                      <a:endParaRPr sz="1900">
                        <a:latin typeface="Arial"/>
                        <a:cs typeface="Arial"/>
                      </a:endParaRPr>
                    </a:p>
                  </a:txBody>
                  <a:tcPr marL="0" marR="0" marT="0" marB="0"/>
                </a:tc>
                <a:tc>
                  <a:txBody>
                    <a:bodyPr/>
                    <a:lstStyle/>
                    <a:p>
                      <a:pPr marL="57150">
                        <a:lnSpc>
                          <a:spcPts val="2014"/>
                        </a:lnSpc>
                      </a:pPr>
                      <a:r>
                        <a:rPr sz="1900" spc="-10" dirty="0">
                          <a:solidFill>
                            <a:srgbClr val="243F60"/>
                          </a:solidFill>
                          <a:latin typeface="Arial"/>
                          <a:cs typeface="Arial"/>
                        </a:rPr>
                        <a:t>AmyOct!1</a:t>
                      </a:r>
                      <a:endParaRPr sz="1900">
                        <a:latin typeface="Arial"/>
                        <a:cs typeface="Arial"/>
                      </a:endParaRPr>
                    </a:p>
                  </a:txBody>
                  <a:tcPr marL="0" marR="0" marT="0" marB="0"/>
                </a:tc>
                <a:tc>
                  <a:txBody>
                    <a:bodyPr/>
                    <a:lstStyle/>
                    <a:p>
                      <a:pPr marL="129539">
                        <a:lnSpc>
                          <a:spcPts val="2014"/>
                        </a:lnSpc>
                      </a:pPr>
                      <a:r>
                        <a:rPr sz="1900" spc="-10" dirty="0">
                          <a:solidFill>
                            <a:srgbClr val="243F60"/>
                          </a:solidFill>
                          <a:latin typeface="Arial"/>
                          <a:cs typeface="Arial"/>
                        </a:rPr>
                        <a:t>409</a:t>
                      </a:r>
                      <a:r>
                        <a:rPr sz="1900" spc="-10" dirty="0">
                          <a:solidFill>
                            <a:srgbClr val="FF0000"/>
                          </a:solidFill>
                          <a:latin typeface="Arial"/>
                          <a:cs typeface="Arial"/>
                        </a:rPr>
                        <a:t>Sep</a:t>
                      </a:r>
                      <a:r>
                        <a:rPr sz="1900" spc="-10" dirty="0">
                          <a:solidFill>
                            <a:srgbClr val="243F60"/>
                          </a:solidFill>
                          <a:latin typeface="Arial"/>
                          <a:cs typeface="Arial"/>
                        </a:rPr>
                        <a:t>89</a:t>
                      </a:r>
                      <a:endParaRPr sz="1900">
                        <a:latin typeface="Arial"/>
                        <a:cs typeface="Arial"/>
                      </a:endParaRPr>
                    </a:p>
                  </a:txBody>
                  <a:tcPr marL="0" marR="0" marT="0" marB="0"/>
                </a:tc>
                <a:tc>
                  <a:txBody>
                    <a:bodyPr/>
                    <a:lstStyle/>
                    <a:p>
                      <a:pPr marL="69215">
                        <a:lnSpc>
                          <a:spcPts val="2014"/>
                        </a:lnSpc>
                      </a:pPr>
                      <a:r>
                        <a:rPr sz="1900" spc="-10" dirty="0">
                          <a:solidFill>
                            <a:srgbClr val="243F60"/>
                          </a:solidFill>
                          <a:latin typeface="Arial"/>
                          <a:cs typeface="Arial"/>
                        </a:rPr>
                        <a:t>01jan184</a:t>
                      </a:r>
                      <a:endParaRPr sz="1900">
                        <a:latin typeface="Arial"/>
                        <a:cs typeface="Arial"/>
                      </a:endParaRPr>
                    </a:p>
                  </a:txBody>
                  <a:tcPr marL="0" marR="0" marT="0" marB="0"/>
                </a:tc>
                <a:tc>
                  <a:txBody>
                    <a:bodyPr/>
                    <a:lstStyle/>
                    <a:p>
                      <a:pPr marL="55880">
                        <a:lnSpc>
                          <a:spcPts val="2014"/>
                        </a:lnSpc>
                      </a:pPr>
                      <a:r>
                        <a:rPr sz="1900" spc="-10" dirty="0">
                          <a:solidFill>
                            <a:srgbClr val="243F60"/>
                          </a:solidFill>
                          <a:latin typeface="Arial"/>
                          <a:cs typeface="Arial"/>
                        </a:rPr>
                        <a:t>921may6</a:t>
                      </a:r>
                      <a:endParaRPr sz="1900">
                        <a:latin typeface="Arial"/>
                        <a:cs typeface="Arial"/>
                      </a:endParaRPr>
                    </a:p>
                  </a:txBody>
                  <a:tcPr marL="0" marR="0" marT="0" marB="0"/>
                </a:tc>
                <a:extLst>
                  <a:ext uri="{0D108BD9-81ED-4DB2-BD59-A6C34878D82A}">
                    <a16:rowId xmlns:a16="http://schemas.microsoft.com/office/drawing/2014/main" val="10004"/>
                  </a:ext>
                </a:extLst>
              </a:tr>
              <a:tr h="269240">
                <a:tc>
                  <a:txBody>
                    <a:bodyPr/>
                    <a:lstStyle/>
                    <a:p>
                      <a:pPr marL="31750">
                        <a:lnSpc>
                          <a:spcPts val="2020"/>
                        </a:lnSpc>
                      </a:pPr>
                      <a:r>
                        <a:rPr sz="1900" spc="-10" dirty="0">
                          <a:solidFill>
                            <a:srgbClr val="243F60"/>
                          </a:solidFill>
                          <a:latin typeface="Arial"/>
                          <a:cs typeface="Arial"/>
                        </a:rPr>
                        <a:t>29Sep87%</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ACSep*123</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Zq$$Sep9</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4" name="object 4"/>
          <p:cNvSpPr txBox="1"/>
          <p:nvPr/>
        </p:nvSpPr>
        <p:spPr>
          <a:xfrm>
            <a:off x="1753871" y="3940809"/>
            <a:ext cx="622617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What</a:t>
            </a:r>
            <a:r>
              <a:rPr sz="1900" spc="-35" dirty="0">
                <a:solidFill>
                  <a:srgbClr val="243F60"/>
                </a:solidFill>
                <a:latin typeface="Arial"/>
                <a:cs typeface="Arial"/>
              </a:rPr>
              <a:t> </a:t>
            </a:r>
            <a:r>
              <a:rPr sz="1900" dirty="0">
                <a:solidFill>
                  <a:srgbClr val="243F60"/>
                </a:solidFill>
                <a:latin typeface="Arial"/>
                <a:cs typeface="Arial"/>
              </a:rPr>
              <a:t>about</a:t>
            </a:r>
            <a:r>
              <a:rPr sz="1900" spc="-20" dirty="0">
                <a:solidFill>
                  <a:srgbClr val="243F60"/>
                </a:solidFill>
                <a:latin typeface="Arial"/>
                <a:cs typeface="Arial"/>
              </a:rPr>
              <a:t> </a:t>
            </a:r>
            <a:r>
              <a:rPr sz="1900" dirty="0">
                <a:solidFill>
                  <a:srgbClr val="243F60"/>
                </a:solidFill>
                <a:latin typeface="Arial"/>
                <a:cs typeface="Arial"/>
              </a:rPr>
              <a:t>passwords</a:t>
            </a:r>
            <a:r>
              <a:rPr sz="1900" spc="-20" dirty="0">
                <a:solidFill>
                  <a:srgbClr val="243F60"/>
                </a:solidFill>
                <a:latin typeface="Arial"/>
                <a:cs typeface="Arial"/>
              </a:rPr>
              <a:t> </a:t>
            </a:r>
            <a:r>
              <a:rPr sz="1900" dirty="0">
                <a:solidFill>
                  <a:srgbClr val="243F60"/>
                </a:solidFill>
                <a:latin typeface="Arial"/>
                <a:cs typeface="Arial"/>
              </a:rPr>
              <a:t>that</a:t>
            </a:r>
            <a:r>
              <a:rPr sz="1900" spc="-15" dirty="0">
                <a:solidFill>
                  <a:srgbClr val="243F60"/>
                </a:solidFill>
                <a:latin typeface="Arial"/>
                <a:cs typeface="Arial"/>
              </a:rPr>
              <a:t> </a:t>
            </a:r>
            <a:r>
              <a:rPr sz="1900" dirty="0">
                <a:solidFill>
                  <a:srgbClr val="243F60"/>
                </a:solidFill>
                <a:latin typeface="Arial"/>
                <a:cs typeface="Arial"/>
              </a:rPr>
              <a:t>end</a:t>
            </a:r>
            <a:r>
              <a:rPr sz="1900" spc="-20" dirty="0">
                <a:solidFill>
                  <a:srgbClr val="243F60"/>
                </a:solidFill>
                <a:latin typeface="Arial"/>
                <a:cs typeface="Arial"/>
              </a:rPr>
              <a:t> </a:t>
            </a:r>
            <a:r>
              <a:rPr sz="1900" dirty="0">
                <a:solidFill>
                  <a:srgbClr val="243F60"/>
                </a:solidFill>
                <a:latin typeface="Arial"/>
                <a:cs typeface="Arial"/>
              </a:rPr>
              <a:t>with</a:t>
            </a:r>
            <a:r>
              <a:rPr sz="1900" spc="-20" dirty="0">
                <a:solidFill>
                  <a:srgbClr val="243F60"/>
                </a:solidFill>
                <a:latin typeface="Arial"/>
                <a:cs typeface="Arial"/>
              </a:rPr>
              <a:t> </a:t>
            </a:r>
            <a:r>
              <a:rPr sz="1900" dirty="0">
                <a:solidFill>
                  <a:srgbClr val="243F60"/>
                </a:solidFill>
                <a:latin typeface="Arial"/>
                <a:cs typeface="Arial"/>
              </a:rPr>
              <a:t>Month</a:t>
            </a:r>
            <a:r>
              <a:rPr sz="1900" spc="-20" dirty="0">
                <a:solidFill>
                  <a:srgbClr val="243F60"/>
                </a:solidFill>
                <a:latin typeface="Arial"/>
                <a:cs typeface="Arial"/>
              </a:rPr>
              <a:t> </a:t>
            </a:r>
            <a:r>
              <a:rPr sz="1900" dirty="0">
                <a:solidFill>
                  <a:srgbClr val="243F60"/>
                </a:solidFill>
                <a:latin typeface="Arial"/>
                <a:cs typeface="Arial"/>
              </a:rPr>
              <a:t>and/or</a:t>
            </a:r>
            <a:r>
              <a:rPr sz="1900" spc="-15" dirty="0">
                <a:solidFill>
                  <a:srgbClr val="243F60"/>
                </a:solidFill>
                <a:latin typeface="Arial"/>
                <a:cs typeface="Arial"/>
              </a:rPr>
              <a:t> </a:t>
            </a:r>
            <a:r>
              <a:rPr sz="1900" spc="-10" dirty="0">
                <a:solidFill>
                  <a:srgbClr val="243F60"/>
                </a:solidFill>
                <a:latin typeface="Arial"/>
                <a:cs typeface="Arial"/>
              </a:rPr>
              <a:t>Dates?</a:t>
            </a:r>
            <a:endParaRPr sz="1900">
              <a:latin typeface="Arial"/>
              <a:cs typeface="Arial"/>
            </a:endParaRPr>
          </a:p>
        </p:txBody>
      </p:sp>
      <p:graphicFrame>
        <p:nvGraphicFramePr>
          <p:cNvPr id="5" name="object 5"/>
          <p:cNvGraphicFramePr>
            <a:graphicFrameLocks noGrp="1"/>
          </p:cNvGraphicFramePr>
          <p:nvPr/>
        </p:nvGraphicFramePr>
        <p:xfrm>
          <a:off x="1734821" y="4514848"/>
          <a:ext cx="8543923" cy="1344295"/>
        </p:xfrm>
        <a:graphic>
          <a:graphicData uri="http://schemas.openxmlformats.org/drawingml/2006/table">
            <a:tbl>
              <a:tblPr firstRow="1" bandRow="1">
                <a:tableStyleId>{2D5ABB26-0587-4C30-8999-92F81FD0307C}</a:tableStyleId>
              </a:tblPr>
              <a:tblGrid>
                <a:gridCol w="1280795">
                  <a:extLst>
                    <a:ext uri="{9D8B030D-6E8A-4147-A177-3AD203B41FA5}">
                      <a16:colId xmlns:a16="http://schemas.microsoft.com/office/drawing/2014/main" val="20000"/>
                    </a:ext>
                  </a:extLst>
                </a:gridCol>
                <a:gridCol w="1378584">
                  <a:extLst>
                    <a:ext uri="{9D8B030D-6E8A-4147-A177-3AD203B41FA5}">
                      <a16:colId xmlns:a16="http://schemas.microsoft.com/office/drawing/2014/main" val="20001"/>
                    </a:ext>
                  </a:extLst>
                </a:gridCol>
                <a:gridCol w="2829560">
                  <a:extLst>
                    <a:ext uri="{9D8B030D-6E8A-4147-A177-3AD203B41FA5}">
                      <a16:colId xmlns:a16="http://schemas.microsoft.com/office/drawing/2014/main" val="20002"/>
                    </a:ext>
                  </a:extLst>
                </a:gridCol>
                <a:gridCol w="1769744">
                  <a:extLst>
                    <a:ext uri="{9D8B030D-6E8A-4147-A177-3AD203B41FA5}">
                      <a16:colId xmlns:a16="http://schemas.microsoft.com/office/drawing/2014/main" val="20003"/>
                    </a:ext>
                  </a:extLst>
                </a:gridCol>
                <a:gridCol w="1285240">
                  <a:extLst>
                    <a:ext uri="{9D8B030D-6E8A-4147-A177-3AD203B41FA5}">
                      <a16:colId xmlns:a16="http://schemas.microsoft.com/office/drawing/2014/main" val="20004"/>
                    </a:ext>
                  </a:extLst>
                </a:gridCol>
              </a:tblGrid>
              <a:tr h="269240">
                <a:tc>
                  <a:txBody>
                    <a:bodyPr/>
                    <a:lstStyle/>
                    <a:p>
                      <a:pPr marL="31750">
                        <a:lnSpc>
                          <a:spcPts val="2020"/>
                        </a:lnSpc>
                      </a:pPr>
                      <a:r>
                        <a:rPr sz="1900" spc="-10" dirty="0">
                          <a:solidFill>
                            <a:srgbClr val="243F60"/>
                          </a:solidFill>
                          <a:latin typeface="Arial"/>
                          <a:cs typeface="Arial"/>
                        </a:rPr>
                        <a:t>04282may</a:t>
                      </a:r>
                      <a:endParaRPr sz="1900">
                        <a:latin typeface="Arial"/>
                        <a:cs typeface="Arial"/>
                      </a:endParaRPr>
                    </a:p>
                  </a:txBody>
                  <a:tcPr marL="0" marR="0" marT="0" marB="0"/>
                </a:tc>
                <a:tc>
                  <a:txBody>
                    <a:bodyPr/>
                    <a:lstStyle/>
                    <a:p>
                      <a:pPr marL="122555">
                        <a:lnSpc>
                          <a:spcPts val="2020"/>
                        </a:lnSpc>
                      </a:pPr>
                      <a:r>
                        <a:rPr sz="1900" spc="-10" dirty="0">
                          <a:solidFill>
                            <a:srgbClr val="243F60"/>
                          </a:solidFill>
                          <a:latin typeface="Arial"/>
                          <a:cs typeface="Arial"/>
                        </a:rPr>
                        <a:t>2006%May</a:t>
                      </a:r>
                      <a:endParaRPr sz="1900">
                        <a:latin typeface="Arial"/>
                        <a:cs typeface="Arial"/>
                      </a:endParaRPr>
                    </a:p>
                  </a:txBody>
                  <a:tcPr marL="0" marR="0" marT="0" marB="0"/>
                </a:tc>
                <a:tc>
                  <a:txBody>
                    <a:bodyPr/>
                    <a:lstStyle/>
                    <a:p>
                      <a:pPr marL="115570">
                        <a:lnSpc>
                          <a:spcPts val="2020"/>
                        </a:lnSpc>
                        <a:tabLst>
                          <a:tab pos="1487170" algn="l"/>
                        </a:tabLst>
                      </a:pPr>
                      <a:r>
                        <a:rPr sz="1900" spc="-10" dirty="0">
                          <a:solidFill>
                            <a:srgbClr val="243F60"/>
                          </a:solidFill>
                          <a:latin typeface="Arial"/>
                          <a:cs typeface="Arial"/>
                        </a:rPr>
                        <a:t>BN@MAY2</a:t>
                      </a:r>
                      <a:r>
                        <a:rPr sz="1900" dirty="0">
                          <a:solidFill>
                            <a:srgbClr val="243F60"/>
                          </a:solidFill>
                          <a:latin typeface="Arial"/>
                          <a:cs typeface="Arial"/>
                        </a:rPr>
                        <a:t>	</a:t>
                      </a:r>
                      <a:r>
                        <a:rPr sz="1900" spc="-10" dirty="0">
                          <a:solidFill>
                            <a:srgbClr val="243F60"/>
                          </a:solidFill>
                          <a:latin typeface="Arial"/>
                          <a:cs typeface="Arial"/>
                        </a:rPr>
                        <a:t>.MAY77</a:t>
                      </a:r>
                      <a:endParaRPr sz="1900">
                        <a:latin typeface="Arial"/>
                        <a:cs typeface="Arial"/>
                      </a:endParaRPr>
                    </a:p>
                  </a:txBody>
                  <a:tcPr marL="0" marR="0" marT="0" marB="0"/>
                </a:tc>
                <a:tc>
                  <a:txBody>
                    <a:bodyPr/>
                    <a:lstStyle/>
                    <a:p>
                      <a:pPr marL="29845">
                        <a:lnSpc>
                          <a:spcPts val="2020"/>
                        </a:lnSpc>
                      </a:pPr>
                      <a:r>
                        <a:rPr sz="1900" spc="-10" dirty="0">
                          <a:solidFill>
                            <a:srgbClr val="243F60"/>
                          </a:solidFill>
                          <a:latin typeface="Arial"/>
                          <a:cs typeface="Arial"/>
                        </a:rPr>
                        <a:t>Simon@may08</a:t>
                      </a:r>
                      <a:endParaRPr sz="1900">
                        <a:latin typeface="Arial"/>
                        <a:cs typeface="Arial"/>
                      </a:endParaRPr>
                    </a:p>
                  </a:txBody>
                  <a:tcPr marL="0" marR="0" marT="0" marB="0"/>
                </a:tc>
                <a:tc>
                  <a:txBody>
                    <a:bodyPr/>
                    <a:lstStyle/>
                    <a:p>
                      <a:pPr marL="88900">
                        <a:lnSpc>
                          <a:spcPts val="2020"/>
                        </a:lnSpc>
                      </a:pPr>
                      <a:r>
                        <a:rPr sz="1900" spc="-10" dirty="0">
                          <a:solidFill>
                            <a:srgbClr val="243F60"/>
                          </a:solidFill>
                          <a:latin typeface="Arial"/>
                          <a:cs typeface="Arial"/>
                        </a:rPr>
                        <a:t>0606MAY</a:t>
                      </a:r>
                      <a:endParaRPr sz="1900">
                        <a:latin typeface="Arial"/>
                        <a:cs typeface="Arial"/>
                      </a:endParaRPr>
                    </a:p>
                  </a:txBody>
                  <a:tcPr marL="0" marR="0" marT="0" marB="0"/>
                </a:tc>
                <a:extLst>
                  <a:ext uri="{0D108BD9-81ED-4DB2-BD59-A6C34878D82A}">
                    <a16:rowId xmlns:a16="http://schemas.microsoft.com/office/drawing/2014/main" val="10000"/>
                  </a:ext>
                </a:extLst>
              </a:tr>
              <a:tr h="267970">
                <a:tc>
                  <a:txBody>
                    <a:bodyPr/>
                    <a:lstStyle/>
                    <a:p>
                      <a:pPr marL="31750">
                        <a:lnSpc>
                          <a:spcPts val="2014"/>
                        </a:lnSpc>
                      </a:pPr>
                      <a:r>
                        <a:rPr sz="1900" spc="-10" dirty="0">
                          <a:solidFill>
                            <a:srgbClr val="243F60"/>
                          </a:solidFill>
                          <a:latin typeface="Arial"/>
                          <a:cs typeface="Arial"/>
                        </a:rPr>
                        <a:t>2006.May</a:t>
                      </a:r>
                      <a:endParaRPr sz="1900">
                        <a:latin typeface="Arial"/>
                        <a:cs typeface="Arial"/>
                      </a:endParaRPr>
                    </a:p>
                  </a:txBody>
                  <a:tcPr marL="0" marR="0" marT="0" marB="0"/>
                </a:tc>
                <a:tc>
                  <a:txBody>
                    <a:bodyPr/>
                    <a:lstStyle/>
                    <a:p>
                      <a:pPr marL="122555">
                        <a:lnSpc>
                          <a:spcPts val="2014"/>
                        </a:lnSpc>
                      </a:pPr>
                      <a:r>
                        <a:rPr sz="1900" spc="-10" dirty="0">
                          <a:solidFill>
                            <a:srgbClr val="243F60"/>
                          </a:solidFill>
                          <a:latin typeface="Arial"/>
                          <a:cs typeface="Arial"/>
                        </a:rPr>
                        <a:t>Dan&amp;May1</a:t>
                      </a:r>
                      <a:endParaRPr sz="1900">
                        <a:latin typeface="Arial"/>
                        <a:cs typeface="Arial"/>
                      </a:endParaRPr>
                    </a:p>
                  </a:txBody>
                  <a:tcPr marL="0" marR="0" marT="0" marB="0"/>
                </a:tc>
                <a:tc>
                  <a:txBody>
                    <a:bodyPr/>
                    <a:lstStyle/>
                    <a:p>
                      <a:pPr marL="115570">
                        <a:lnSpc>
                          <a:spcPts val="2014"/>
                        </a:lnSpc>
                      </a:pPr>
                      <a:r>
                        <a:rPr sz="1900" dirty="0">
                          <a:solidFill>
                            <a:srgbClr val="243F60"/>
                          </a:solidFill>
                          <a:latin typeface="Arial"/>
                          <a:cs typeface="Arial"/>
                        </a:rPr>
                        <a:t>1971May05</a:t>
                      </a:r>
                      <a:r>
                        <a:rPr sz="1900" spc="315" dirty="0">
                          <a:solidFill>
                            <a:srgbClr val="243F60"/>
                          </a:solidFill>
                          <a:latin typeface="Arial"/>
                          <a:cs typeface="Arial"/>
                        </a:rPr>
                        <a:t> </a:t>
                      </a:r>
                      <a:r>
                        <a:rPr sz="1900" spc="-10" dirty="0">
                          <a:solidFill>
                            <a:srgbClr val="243F60"/>
                          </a:solidFill>
                          <a:latin typeface="Arial"/>
                          <a:cs typeface="Arial"/>
                        </a:rPr>
                        <a:t>janemay01</a:t>
                      </a:r>
                      <a:endParaRPr sz="1900">
                        <a:latin typeface="Arial"/>
                        <a:cs typeface="Arial"/>
                      </a:endParaRPr>
                    </a:p>
                  </a:txBody>
                  <a:tcPr marL="0" marR="0" marT="0" marB="0"/>
                </a:tc>
                <a:tc>
                  <a:txBody>
                    <a:bodyPr/>
                    <a:lstStyle/>
                    <a:p>
                      <a:pPr marL="29845">
                        <a:lnSpc>
                          <a:spcPts val="2014"/>
                        </a:lnSpc>
                      </a:pPr>
                      <a:r>
                        <a:rPr sz="1900" spc="-10" dirty="0">
                          <a:solidFill>
                            <a:srgbClr val="243F60"/>
                          </a:solidFill>
                          <a:latin typeface="Arial"/>
                          <a:cs typeface="Arial"/>
                        </a:rPr>
                        <a:t>13126may</a:t>
                      </a:r>
                      <a:endParaRPr sz="1900">
                        <a:latin typeface="Arial"/>
                        <a:cs typeface="Arial"/>
                      </a:endParaRPr>
                    </a:p>
                  </a:txBody>
                  <a:tcPr marL="0" marR="0" marT="0" marB="0"/>
                </a:tc>
                <a:tc>
                  <a:txBody>
                    <a:bodyPr/>
                    <a:lstStyle/>
                    <a:p>
                      <a:pPr marL="88900">
                        <a:lnSpc>
                          <a:spcPts val="2014"/>
                        </a:lnSpc>
                      </a:pPr>
                      <a:r>
                        <a:rPr sz="1900" spc="-10" dirty="0">
                          <a:solidFill>
                            <a:srgbClr val="243F60"/>
                          </a:solidFill>
                          <a:latin typeface="Arial"/>
                          <a:cs typeface="Arial"/>
                        </a:rPr>
                        <a:t>ily14May</a:t>
                      </a:r>
                      <a:endParaRPr sz="1900">
                        <a:latin typeface="Arial"/>
                        <a:cs typeface="Arial"/>
                      </a:endParaRPr>
                    </a:p>
                  </a:txBody>
                  <a:tcPr marL="0" marR="0" marT="0" marB="0"/>
                </a:tc>
                <a:extLst>
                  <a:ext uri="{0D108BD9-81ED-4DB2-BD59-A6C34878D82A}">
                    <a16:rowId xmlns:a16="http://schemas.microsoft.com/office/drawing/2014/main" val="10001"/>
                  </a:ext>
                </a:extLst>
              </a:tr>
              <a:tr h="268605">
                <a:tc>
                  <a:txBody>
                    <a:bodyPr/>
                    <a:lstStyle/>
                    <a:p>
                      <a:pPr marL="31750">
                        <a:lnSpc>
                          <a:spcPts val="2014"/>
                        </a:lnSpc>
                      </a:pPr>
                      <a:r>
                        <a:rPr sz="1900" spc="-10" dirty="0">
                          <a:solidFill>
                            <a:srgbClr val="243F60"/>
                          </a:solidFill>
                          <a:latin typeface="Arial"/>
                          <a:cs typeface="Arial"/>
                        </a:rPr>
                        <a:t>capemay7</a:t>
                      </a:r>
                      <a:endParaRPr sz="1900">
                        <a:latin typeface="Arial"/>
                        <a:cs typeface="Arial"/>
                      </a:endParaRPr>
                    </a:p>
                  </a:txBody>
                  <a:tcPr marL="0" marR="0" marT="0" marB="0"/>
                </a:tc>
                <a:tc>
                  <a:txBody>
                    <a:bodyPr/>
                    <a:lstStyle/>
                    <a:p>
                      <a:pPr marL="122555">
                        <a:lnSpc>
                          <a:spcPts val="2014"/>
                        </a:lnSpc>
                      </a:pPr>
                      <a:r>
                        <a:rPr sz="1900" spc="-10" dirty="0">
                          <a:solidFill>
                            <a:srgbClr val="243F60"/>
                          </a:solidFill>
                          <a:latin typeface="Arial"/>
                          <a:cs typeface="Arial"/>
                        </a:rPr>
                        <a:t>1MAY06</a:t>
                      </a:r>
                      <a:endParaRPr sz="1900">
                        <a:latin typeface="Arial"/>
                        <a:cs typeface="Arial"/>
                      </a:endParaRPr>
                    </a:p>
                  </a:txBody>
                  <a:tcPr marL="0" marR="0" marT="0" marB="0"/>
                </a:tc>
                <a:tc>
                  <a:txBody>
                    <a:bodyPr/>
                    <a:lstStyle/>
                    <a:p>
                      <a:pPr marL="115570">
                        <a:lnSpc>
                          <a:spcPts val="2014"/>
                        </a:lnSpc>
                      </a:pPr>
                      <a:r>
                        <a:rPr sz="1900" spc="-10" dirty="0">
                          <a:solidFill>
                            <a:srgbClr val="243F60"/>
                          </a:solidFill>
                          <a:latin typeface="Arial"/>
                          <a:cs typeface="Arial"/>
                        </a:rPr>
                        <a:t>jkm@may22</a:t>
                      </a:r>
                      <a:r>
                        <a:rPr sz="1900" spc="-245" dirty="0">
                          <a:solidFill>
                            <a:srgbClr val="243F60"/>
                          </a:solidFill>
                          <a:latin typeface="Arial"/>
                          <a:cs typeface="Arial"/>
                        </a:rPr>
                        <a:t> </a:t>
                      </a:r>
                      <a:r>
                        <a:rPr sz="1900" spc="-10" dirty="0">
                          <a:solidFill>
                            <a:srgbClr val="243F60"/>
                          </a:solidFill>
                          <a:latin typeface="Arial"/>
                          <a:cs typeface="Arial"/>
                        </a:rPr>
                        <a:t>14082may</a:t>
                      </a:r>
                      <a:endParaRPr sz="1900">
                        <a:latin typeface="Arial"/>
                        <a:cs typeface="Arial"/>
                      </a:endParaRPr>
                    </a:p>
                  </a:txBody>
                  <a:tcPr marL="0" marR="0" marT="0" marB="0"/>
                </a:tc>
                <a:tc>
                  <a:txBody>
                    <a:bodyPr/>
                    <a:lstStyle/>
                    <a:p>
                      <a:pPr marL="29845">
                        <a:lnSpc>
                          <a:spcPts val="2014"/>
                        </a:lnSpc>
                      </a:pPr>
                      <a:r>
                        <a:rPr sz="1900" spc="-10" dirty="0">
                          <a:solidFill>
                            <a:srgbClr val="243F60"/>
                          </a:solidFill>
                          <a:latin typeface="Arial"/>
                          <a:cs typeface="Arial"/>
                        </a:rPr>
                        <a:t>1985may7</a:t>
                      </a:r>
                      <a:endParaRPr sz="1900">
                        <a:latin typeface="Arial"/>
                        <a:cs typeface="Arial"/>
                      </a:endParaRPr>
                    </a:p>
                  </a:txBody>
                  <a:tcPr marL="0" marR="0" marT="0" marB="0"/>
                </a:tc>
                <a:tc>
                  <a:txBody>
                    <a:bodyPr/>
                    <a:lstStyle/>
                    <a:p>
                      <a:pPr marL="88900">
                        <a:lnSpc>
                          <a:spcPts val="2014"/>
                        </a:lnSpc>
                      </a:pPr>
                      <a:r>
                        <a:rPr sz="1900" spc="-10" dirty="0">
                          <a:solidFill>
                            <a:srgbClr val="243F60"/>
                          </a:solidFill>
                          <a:latin typeface="Arial"/>
                          <a:cs typeface="Arial"/>
                        </a:rPr>
                        <a:t>$21may70</a:t>
                      </a:r>
                      <a:endParaRPr sz="1900">
                        <a:latin typeface="Arial"/>
                        <a:cs typeface="Arial"/>
                      </a:endParaRPr>
                    </a:p>
                  </a:txBody>
                  <a:tcPr marL="0" marR="0" marT="0" marB="0"/>
                </a:tc>
                <a:extLst>
                  <a:ext uri="{0D108BD9-81ED-4DB2-BD59-A6C34878D82A}">
                    <a16:rowId xmlns:a16="http://schemas.microsoft.com/office/drawing/2014/main" val="10002"/>
                  </a:ext>
                </a:extLst>
              </a:tr>
              <a:tr h="269240">
                <a:tc>
                  <a:txBody>
                    <a:bodyPr/>
                    <a:lstStyle/>
                    <a:p>
                      <a:pPr marL="31750">
                        <a:lnSpc>
                          <a:spcPts val="2020"/>
                        </a:lnSpc>
                      </a:pPr>
                      <a:r>
                        <a:rPr sz="1900" spc="-10" dirty="0">
                          <a:solidFill>
                            <a:srgbClr val="243F60"/>
                          </a:solidFill>
                          <a:latin typeface="Arial"/>
                          <a:cs typeface="Arial"/>
                        </a:rPr>
                        <a:t>2$MAY20</a:t>
                      </a:r>
                      <a:endParaRPr sz="1900">
                        <a:latin typeface="Arial"/>
                        <a:cs typeface="Arial"/>
                      </a:endParaRPr>
                    </a:p>
                  </a:txBody>
                  <a:tcPr marL="0" marR="0" marT="0" marB="0"/>
                </a:tc>
                <a:tc>
                  <a:txBody>
                    <a:bodyPr/>
                    <a:lstStyle/>
                    <a:p>
                      <a:pPr marL="122555">
                        <a:lnSpc>
                          <a:spcPts val="2020"/>
                        </a:lnSpc>
                      </a:pPr>
                      <a:r>
                        <a:rPr sz="1900" spc="-10" dirty="0">
                          <a:solidFill>
                            <a:srgbClr val="243F60"/>
                          </a:solidFill>
                          <a:latin typeface="Arial"/>
                          <a:cs typeface="Arial"/>
                        </a:rPr>
                        <a:t>vd@may29</a:t>
                      </a:r>
                      <a:endParaRPr sz="1900">
                        <a:latin typeface="Arial"/>
                        <a:cs typeface="Arial"/>
                      </a:endParaRPr>
                    </a:p>
                  </a:txBody>
                  <a:tcPr marL="0" marR="0" marT="0" marB="0"/>
                </a:tc>
                <a:tc>
                  <a:txBody>
                    <a:bodyPr/>
                    <a:lstStyle/>
                    <a:p>
                      <a:pPr marL="33020">
                        <a:lnSpc>
                          <a:spcPts val="2020"/>
                        </a:lnSpc>
                        <a:tabLst>
                          <a:tab pos="1487170" algn="l"/>
                        </a:tabLst>
                      </a:pPr>
                      <a:r>
                        <a:rPr sz="1900" spc="-10" dirty="0">
                          <a:solidFill>
                            <a:srgbClr val="243F60"/>
                          </a:solidFill>
                          <a:latin typeface="Arial"/>
                          <a:cs typeface="Arial"/>
                        </a:rPr>
                        <a:t>1976@May</a:t>
                      </a:r>
                      <a:r>
                        <a:rPr sz="1900" dirty="0">
                          <a:solidFill>
                            <a:srgbClr val="243F60"/>
                          </a:solidFill>
                          <a:latin typeface="Arial"/>
                          <a:cs typeface="Arial"/>
                        </a:rPr>
                        <a:t>	</a:t>
                      </a:r>
                      <a:r>
                        <a:rPr sz="1900" spc="-10" dirty="0">
                          <a:solidFill>
                            <a:srgbClr val="243F60"/>
                          </a:solidFill>
                          <a:latin typeface="Arial"/>
                          <a:cs typeface="Arial"/>
                        </a:rPr>
                        <a:t>1989may9</a:t>
                      </a:r>
                      <a:endParaRPr sz="1900">
                        <a:latin typeface="Arial"/>
                        <a:cs typeface="Arial"/>
                      </a:endParaRPr>
                    </a:p>
                  </a:txBody>
                  <a:tcPr marL="0" marR="0" marT="0" marB="0"/>
                </a:tc>
                <a:tc>
                  <a:txBody>
                    <a:bodyPr/>
                    <a:lstStyle/>
                    <a:p>
                      <a:pPr marL="29845">
                        <a:lnSpc>
                          <a:spcPts val="2020"/>
                        </a:lnSpc>
                      </a:pPr>
                      <a:r>
                        <a:rPr sz="1900" spc="-10" dirty="0">
                          <a:solidFill>
                            <a:srgbClr val="243F60"/>
                          </a:solidFill>
                          <a:latin typeface="Arial"/>
                          <a:cs typeface="Arial"/>
                        </a:rPr>
                        <a:t>*09May08</a:t>
                      </a:r>
                      <a:endParaRPr sz="1900">
                        <a:latin typeface="Arial"/>
                        <a:cs typeface="Arial"/>
                      </a:endParaRPr>
                    </a:p>
                  </a:txBody>
                  <a:tcPr marL="0" marR="0" marT="0" marB="0"/>
                </a:tc>
                <a:tc>
                  <a:txBody>
                    <a:bodyPr/>
                    <a:lstStyle/>
                    <a:p>
                      <a:pPr marL="88900">
                        <a:lnSpc>
                          <a:spcPts val="2020"/>
                        </a:lnSpc>
                      </a:pPr>
                      <a:r>
                        <a:rPr sz="1900" spc="-10" dirty="0">
                          <a:solidFill>
                            <a:srgbClr val="243F60"/>
                          </a:solidFill>
                          <a:latin typeface="Arial"/>
                          <a:cs typeface="Arial"/>
                        </a:rPr>
                        <a:t>EJBmay17</a:t>
                      </a:r>
                      <a:endParaRPr sz="1900">
                        <a:latin typeface="Arial"/>
                        <a:cs typeface="Arial"/>
                      </a:endParaRPr>
                    </a:p>
                  </a:txBody>
                  <a:tcPr marL="0" marR="0" marT="0" marB="0"/>
                </a:tc>
                <a:extLst>
                  <a:ext uri="{0D108BD9-81ED-4DB2-BD59-A6C34878D82A}">
                    <a16:rowId xmlns:a16="http://schemas.microsoft.com/office/drawing/2014/main" val="10003"/>
                  </a:ext>
                </a:extLst>
              </a:tr>
              <a:tr h="269240">
                <a:tc>
                  <a:txBody>
                    <a:bodyPr/>
                    <a:lstStyle/>
                    <a:p>
                      <a:pPr marL="31750">
                        <a:lnSpc>
                          <a:spcPts val="2020"/>
                        </a:lnSpc>
                      </a:pPr>
                      <a:r>
                        <a:rPr sz="1900" spc="-10" dirty="0">
                          <a:solidFill>
                            <a:srgbClr val="243F60"/>
                          </a:solidFill>
                          <a:latin typeface="Arial"/>
                          <a:cs typeface="Arial"/>
                        </a:rPr>
                        <a:t>2006!May</a:t>
                      </a:r>
                      <a:endParaRPr sz="1900">
                        <a:latin typeface="Arial"/>
                        <a:cs typeface="Arial"/>
                      </a:endParaRPr>
                    </a:p>
                  </a:txBody>
                  <a:tcPr marL="0" marR="0" marT="0" marB="0"/>
                </a:tc>
                <a:tc>
                  <a:txBody>
                    <a:bodyPr/>
                    <a:lstStyle/>
                    <a:p>
                      <a:pPr marL="122555">
                        <a:lnSpc>
                          <a:spcPts val="2020"/>
                        </a:lnSpc>
                      </a:pPr>
                      <a:r>
                        <a:rPr sz="1900" spc="-10" dirty="0">
                          <a:solidFill>
                            <a:srgbClr val="243F60"/>
                          </a:solidFill>
                          <a:latin typeface="Arial"/>
                          <a:cs typeface="Arial"/>
                        </a:rPr>
                        <a:t>1990may2</a:t>
                      </a:r>
                      <a:endParaRPr sz="1900">
                        <a:latin typeface="Arial"/>
                        <a:cs typeface="Arial"/>
                      </a:endParaRPr>
                    </a:p>
                  </a:txBody>
                  <a:tcPr marL="0" marR="0" marT="0" marB="0"/>
                </a:tc>
                <a:tc>
                  <a:txBody>
                    <a:bodyPr/>
                    <a:lstStyle/>
                    <a:p>
                      <a:pPr marL="115570">
                        <a:lnSpc>
                          <a:spcPts val="2020"/>
                        </a:lnSpc>
                        <a:tabLst>
                          <a:tab pos="1487170" algn="l"/>
                        </a:tabLst>
                      </a:pPr>
                      <a:r>
                        <a:rPr sz="1900" spc="-10" dirty="0">
                          <a:solidFill>
                            <a:srgbClr val="243F60"/>
                          </a:solidFill>
                          <a:latin typeface="Arial"/>
                          <a:cs typeface="Arial"/>
                        </a:rPr>
                        <a:t>.MAY07</a:t>
                      </a:r>
                      <a:r>
                        <a:rPr sz="1900" dirty="0">
                          <a:solidFill>
                            <a:srgbClr val="243F60"/>
                          </a:solidFill>
                          <a:latin typeface="Arial"/>
                          <a:cs typeface="Arial"/>
                        </a:rPr>
                        <a:t>	</a:t>
                      </a:r>
                      <a:r>
                        <a:rPr sz="1900" spc="-10" dirty="0">
                          <a:solidFill>
                            <a:srgbClr val="243F60"/>
                          </a:solidFill>
                          <a:latin typeface="Arial"/>
                          <a:cs typeface="Arial"/>
                        </a:rPr>
                        <a:t>Emilymay07</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3028315">
              <a:lnSpc>
                <a:spcPct val="100000"/>
              </a:lnSpc>
              <a:spcBef>
                <a:spcPts val="100"/>
              </a:spcBef>
            </a:pPr>
            <a:r>
              <a:rPr spc="250" dirty="0"/>
              <a:t>Months</a:t>
            </a:r>
          </a:p>
        </p:txBody>
      </p:sp>
      <p:pic>
        <p:nvPicPr>
          <p:cNvPr id="7" name="object 7"/>
          <p:cNvPicPr/>
          <p:nvPr/>
        </p:nvPicPr>
        <p:blipFill>
          <a:blip r:embed="rId2" cstate="print"/>
          <a:stretch>
            <a:fillRect/>
          </a:stretch>
        </p:blipFill>
        <p:spPr>
          <a:xfrm>
            <a:off x="1768475" y="6418067"/>
            <a:ext cx="1123413" cy="298463"/>
          </a:xfrm>
          <a:prstGeom prst="rect">
            <a:avLst/>
          </a:prstGeom>
        </p:spPr>
      </p:pic>
      <p:sp>
        <p:nvSpPr>
          <p:cNvPr id="8" name="object 8"/>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75</a:t>
            </a:fld>
            <a:endParaRPr spc="-25" dirty="0"/>
          </a:p>
        </p:txBody>
      </p:sp>
    </p:spTree>
  </p:cSld>
  <p:clrMapOvr>
    <a:masterClrMapping/>
  </p:clrMapOvr>
  <p:transition>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9679"/>
            <a:ext cx="6212840" cy="299720"/>
          </a:xfrm>
          <a:prstGeom prst="rect">
            <a:avLst/>
          </a:prstGeom>
        </p:spPr>
        <p:txBody>
          <a:bodyPr vert="horz" wrap="square" lIns="0" tIns="12700" rIns="0" bIns="0" rtlCol="0">
            <a:spAutoFit/>
          </a:bodyPr>
          <a:lstStyle/>
          <a:p>
            <a:pPr marL="12700">
              <a:spcBef>
                <a:spcPts val="100"/>
              </a:spcBef>
            </a:pPr>
            <a:r>
              <a:rPr dirty="0">
                <a:solidFill>
                  <a:srgbClr val="243F60"/>
                </a:solidFill>
                <a:latin typeface="Arial"/>
                <a:cs typeface="Arial"/>
              </a:rPr>
              <a:t>What</a:t>
            </a:r>
            <a:r>
              <a:rPr spc="-35" dirty="0">
                <a:solidFill>
                  <a:srgbClr val="243F60"/>
                </a:solidFill>
                <a:latin typeface="Arial"/>
                <a:cs typeface="Arial"/>
              </a:rPr>
              <a:t> </a:t>
            </a:r>
            <a:r>
              <a:rPr dirty="0">
                <a:solidFill>
                  <a:srgbClr val="243F60"/>
                </a:solidFill>
                <a:latin typeface="Arial"/>
                <a:cs typeface="Arial"/>
              </a:rPr>
              <a:t>about</a:t>
            </a:r>
            <a:r>
              <a:rPr spc="-25" dirty="0">
                <a:solidFill>
                  <a:srgbClr val="243F60"/>
                </a:solidFill>
                <a:latin typeface="Arial"/>
                <a:cs typeface="Arial"/>
              </a:rPr>
              <a:t> </a:t>
            </a:r>
            <a:r>
              <a:rPr dirty="0">
                <a:solidFill>
                  <a:srgbClr val="243F60"/>
                </a:solidFill>
                <a:latin typeface="Arial"/>
                <a:cs typeface="Arial"/>
              </a:rPr>
              <a:t>passwords</a:t>
            </a:r>
            <a:r>
              <a:rPr spc="-20" dirty="0">
                <a:solidFill>
                  <a:srgbClr val="243F60"/>
                </a:solidFill>
                <a:latin typeface="Arial"/>
                <a:cs typeface="Arial"/>
              </a:rPr>
              <a:t> </a:t>
            </a:r>
            <a:r>
              <a:rPr dirty="0">
                <a:solidFill>
                  <a:srgbClr val="243F60"/>
                </a:solidFill>
                <a:latin typeface="Arial"/>
                <a:cs typeface="Arial"/>
              </a:rPr>
              <a:t>that</a:t>
            </a:r>
            <a:r>
              <a:rPr spc="-25" dirty="0">
                <a:solidFill>
                  <a:srgbClr val="243F60"/>
                </a:solidFill>
                <a:latin typeface="Arial"/>
                <a:cs typeface="Arial"/>
              </a:rPr>
              <a:t> </a:t>
            </a:r>
            <a:r>
              <a:rPr dirty="0">
                <a:solidFill>
                  <a:srgbClr val="243F60"/>
                </a:solidFill>
                <a:latin typeface="Arial"/>
                <a:cs typeface="Arial"/>
              </a:rPr>
              <a:t>have</a:t>
            </a:r>
            <a:r>
              <a:rPr spc="-40" dirty="0">
                <a:solidFill>
                  <a:srgbClr val="243F60"/>
                </a:solidFill>
                <a:latin typeface="Arial"/>
                <a:cs typeface="Arial"/>
              </a:rPr>
              <a:t> </a:t>
            </a:r>
            <a:r>
              <a:rPr dirty="0">
                <a:solidFill>
                  <a:srgbClr val="243F60"/>
                </a:solidFill>
                <a:latin typeface="Arial"/>
                <a:cs typeface="Arial"/>
              </a:rPr>
              <a:t>the</a:t>
            </a:r>
            <a:r>
              <a:rPr spc="-30" dirty="0">
                <a:solidFill>
                  <a:srgbClr val="243F60"/>
                </a:solidFill>
                <a:latin typeface="Arial"/>
                <a:cs typeface="Arial"/>
              </a:rPr>
              <a:t> </a:t>
            </a:r>
            <a:r>
              <a:rPr dirty="0">
                <a:solidFill>
                  <a:srgbClr val="243F60"/>
                </a:solidFill>
                <a:latin typeface="Arial"/>
                <a:cs typeface="Arial"/>
              </a:rPr>
              <a:t>_whole_</a:t>
            </a:r>
            <a:r>
              <a:rPr spc="-35" dirty="0">
                <a:solidFill>
                  <a:srgbClr val="243F60"/>
                </a:solidFill>
                <a:latin typeface="Arial"/>
                <a:cs typeface="Arial"/>
              </a:rPr>
              <a:t> </a:t>
            </a:r>
            <a:r>
              <a:rPr dirty="0">
                <a:solidFill>
                  <a:srgbClr val="243F60"/>
                </a:solidFill>
                <a:latin typeface="Arial"/>
                <a:cs typeface="Arial"/>
              </a:rPr>
              <a:t>month</a:t>
            </a:r>
            <a:r>
              <a:rPr spc="-30" dirty="0">
                <a:solidFill>
                  <a:srgbClr val="243F60"/>
                </a:solidFill>
                <a:latin typeface="Arial"/>
                <a:cs typeface="Arial"/>
              </a:rPr>
              <a:t> </a:t>
            </a:r>
            <a:r>
              <a:rPr dirty="0">
                <a:solidFill>
                  <a:srgbClr val="243F60"/>
                </a:solidFill>
                <a:latin typeface="Arial"/>
                <a:cs typeface="Arial"/>
              </a:rPr>
              <a:t>in</a:t>
            </a:r>
            <a:r>
              <a:rPr spc="-30" dirty="0">
                <a:solidFill>
                  <a:srgbClr val="243F60"/>
                </a:solidFill>
                <a:latin typeface="Arial"/>
                <a:cs typeface="Arial"/>
              </a:rPr>
              <a:t> </a:t>
            </a:r>
            <a:r>
              <a:rPr spc="-10" dirty="0">
                <a:solidFill>
                  <a:srgbClr val="243F60"/>
                </a:solidFill>
                <a:latin typeface="Arial"/>
                <a:cs typeface="Arial"/>
              </a:rPr>
              <a:t>them:</a:t>
            </a:r>
            <a:endParaRPr>
              <a:latin typeface="Arial"/>
              <a:cs typeface="Arial"/>
            </a:endParaRPr>
          </a:p>
        </p:txBody>
      </p:sp>
      <p:graphicFrame>
        <p:nvGraphicFramePr>
          <p:cNvPr id="3" name="object 3"/>
          <p:cNvGraphicFramePr>
            <a:graphicFrameLocks noGrp="1"/>
          </p:cNvGraphicFramePr>
          <p:nvPr/>
        </p:nvGraphicFramePr>
        <p:xfrm>
          <a:off x="1734820" y="1793305"/>
          <a:ext cx="8557260" cy="2038985"/>
        </p:xfrm>
        <a:graphic>
          <a:graphicData uri="http://schemas.openxmlformats.org/drawingml/2006/table">
            <a:tbl>
              <a:tblPr firstRow="1" bandRow="1">
                <a:tableStyleId>{2D5ABB26-0587-4C30-8999-92F81FD0307C}</a:tableStyleId>
              </a:tblPr>
              <a:tblGrid>
                <a:gridCol w="1731645">
                  <a:extLst>
                    <a:ext uri="{9D8B030D-6E8A-4147-A177-3AD203B41FA5}">
                      <a16:colId xmlns:a16="http://schemas.microsoft.com/office/drawing/2014/main" val="20000"/>
                    </a:ext>
                  </a:extLst>
                </a:gridCol>
                <a:gridCol w="1819909">
                  <a:extLst>
                    <a:ext uri="{9D8B030D-6E8A-4147-A177-3AD203B41FA5}">
                      <a16:colId xmlns:a16="http://schemas.microsoft.com/office/drawing/2014/main" val="20001"/>
                    </a:ext>
                  </a:extLst>
                </a:gridCol>
                <a:gridCol w="1501775">
                  <a:extLst>
                    <a:ext uri="{9D8B030D-6E8A-4147-A177-3AD203B41FA5}">
                      <a16:colId xmlns:a16="http://schemas.microsoft.com/office/drawing/2014/main" val="20002"/>
                    </a:ext>
                  </a:extLst>
                </a:gridCol>
                <a:gridCol w="1777364">
                  <a:extLst>
                    <a:ext uri="{9D8B030D-6E8A-4147-A177-3AD203B41FA5}">
                      <a16:colId xmlns:a16="http://schemas.microsoft.com/office/drawing/2014/main" val="20003"/>
                    </a:ext>
                  </a:extLst>
                </a:gridCol>
                <a:gridCol w="1727200">
                  <a:extLst>
                    <a:ext uri="{9D8B030D-6E8A-4147-A177-3AD203B41FA5}">
                      <a16:colId xmlns:a16="http://schemas.microsoft.com/office/drawing/2014/main" val="20004"/>
                    </a:ext>
                  </a:extLst>
                </a:gridCol>
              </a:tblGrid>
              <a:tr h="255270">
                <a:tc>
                  <a:txBody>
                    <a:bodyPr/>
                    <a:lstStyle/>
                    <a:p>
                      <a:pPr marL="31750">
                        <a:lnSpc>
                          <a:spcPts val="1910"/>
                        </a:lnSpc>
                      </a:pPr>
                      <a:r>
                        <a:rPr sz="1800" spc="-10" dirty="0">
                          <a:solidFill>
                            <a:srgbClr val="243F60"/>
                          </a:solidFill>
                          <a:latin typeface="Arial"/>
                          <a:cs typeface="Arial"/>
                        </a:rPr>
                        <a:t>January!12006</a:t>
                      </a:r>
                      <a:endParaRPr sz="1800">
                        <a:latin typeface="Arial"/>
                        <a:cs typeface="Arial"/>
                      </a:endParaRPr>
                    </a:p>
                  </a:txBody>
                  <a:tcPr marL="0" marR="0" marT="0" marB="0"/>
                </a:tc>
                <a:tc>
                  <a:txBody>
                    <a:bodyPr/>
                    <a:lstStyle/>
                    <a:p>
                      <a:pPr marL="128905">
                        <a:lnSpc>
                          <a:spcPts val="1910"/>
                        </a:lnSpc>
                      </a:pPr>
                      <a:r>
                        <a:rPr sz="1800" spc="-10" dirty="0">
                          <a:solidFill>
                            <a:srgbClr val="243F60"/>
                          </a:solidFill>
                          <a:latin typeface="Arial"/>
                          <a:cs typeface="Arial"/>
                        </a:rPr>
                        <a:t>February2008=</a:t>
                      </a:r>
                      <a:endParaRPr sz="1800">
                        <a:latin typeface="Arial"/>
                        <a:cs typeface="Arial"/>
                      </a:endParaRPr>
                    </a:p>
                  </a:txBody>
                  <a:tcPr marL="0" marR="0" marT="0" marB="0"/>
                </a:tc>
                <a:tc>
                  <a:txBody>
                    <a:bodyPr/>
                    <a:lstStyle/>
                    <a:p>
                      <a:pPr marL="137795">
                        <a:lnSpc>
                          <a:spcPts val="1910"/>
                        </a:lnSpc>
                      </a:pPr>
                      <a:r>
                        <a:rPr sz="1800" spc="-10" dirty="0">
                          <a:solidFill>
                            <a:srgbClr val="243F60"/>
                          </a:solidFill>
                          <a:latin typeface="Arial"/>
                          <a:cs typeface="Arial"/>
                        </a:rPr>
                        <a:t>April$0410</a:t>
                      </a:r>
                      <a:endParaRPr sz="1800">
                        <a:latin typeface="Arial"/>
                        <a:cs typeface="Arial"/>
                      </a:endParaRPr>
                    </a:p>
                  </a:txBody>
                  <a:tcPr marL="0" marR="0" marT="0" marB="0"/>
                </a:tc>
                <a:tc>
                  <a:txBody>
                    <a:bodyPr/>
                    <a:lstStyle/>
                    <a:p>
                      <a:pPr marL="7620">
                        <a:lnSpc>
                          <a:spcPts val="1910"/>
                        </a:lnSpc>
                      </a:pPr>
                      <a:r>
                        <a:rPr sz="1800" spc="-10" dirty="0">
                          <a:solidFill>
                            <a:srgbClr val="243F60"/>
                          </a:solidFill>
                          <a:latin typeface="Arial"/>
                          <a:cs typeface="Arial"/>
                        </a:rPr>
                        <a:t>August/2008</a:t>
                      </a:r>
                      <a:endParaRPr sz="1800">
                        <a:latin typeface="Arial"/>
                        <a:cs typeface="Arial"/>
                      </a:endParaRPr>
                    </a:p>
                  </a:txBody>
                  <a:tcPr marL="0" marR="0" marT="0" marB="0"/>
                </a:tc>
                <a:tc>
                  <a:txBody>
                    <a:bodyPr/>
                    <a:lstStyle/>
                    <a:p>
                      <a:pPr marL="59055">
                        <a:lnSpc>
                          <a:spcPts val="1910"/>
                        </a:lnSpc>
                      </a:pPr>
                      <a:r>
                        <a:rPr sz="1800" spc="-10" dirty="0">
                          <a:solidFill>
                            <a:srgbClr val="243F60"/>
                          </a:solidFill>
                          <a:latin typeface="Arial"/>
                          <a:cs typeface="Arial"/>
                        </a:rPr>
                        <a:t>October&amp;11</a:t>
                      </a:r>
                      <a:endParaRPr sz="1800">
                        <a:latin typeface="Arial"/>
                        <a:cs typeface="Arial"/>
                      </a:endParaRPr>
                    </a:p>
                  </a:txBody>
                  <a:tcPr marL="0" marR="0" marT="0" marB="0"/>
                </a:tc>
                <a:extLst>
                  <a:ext uri="{0D108BD9-81ED-4DB2-BD59-A6C34878D82A}">
                    <a16:rowId xmlns:a16="http://schemas.microsoft.com/office/drawing/2014/main" val="10000"/>
                  </a:ext>
                </a:extLst>
              </a:tr>
              <a:tr h="254635">
                <a:tc>
                  <a:txBody>
                    <a:bodyPr/>
                    <a:lstStyle/>
                    <a:p>
                      <a:pPr marL="31750">
                        <a:lnSpc>
                          <a:spcPts val="1910"/>
                        </a:lnSpc>
                      </a:pPr>
                      <a:r>
                        <a:rPr sz="1800" spc="-10" dirty="0">
                          <a:solidFill>
                            <a:srgbClr val="243F60"/>
                          </a:solidFill>
                          <a:latin typeface="Arial"/>
                          <a:cs typeface="Arial"/>
                        </a:rPr>
                        <a:t>January!2006</a:t>
                      </a:r>
                      <a:endParaRPr sz="1800">
                        <a:latin typeface="Arial"/>
                        <a:cs typeface="Arial"/>
                      </a:endParaRPr>
                    </a:p>
                  </a:txBody>
                  <a:tcPr marL="0" marR="0" marT="0" marB="0"/>
                </a:tc>
                <a:tc>
                  <a:txBody>
                    <a:bodyPr/>
                    <a:lstStyle/>
                    <a:p>
                      <a:pPr marL="128905">
                        <a:lnSpc>
                          <a:spcPts val="1910"/>
                        </a:lnSpc>
                      </a:pPr>
                      <a:r>
                        <a:rPr sz="1800" spc="-10" dirty="0">
                          <a:solidFill>
                            <a:srgbClr val="243F60"/>
                          </a:solidFill>
                          <a:latin typeface="Arial"/>
                          <a:cs typeface="Arial"/>
                        </a:rPr>
                        <a:t>March#16</a:t>
                      </a:r>
                      <a:endParaRPr sz="1800">
                        <a:latin typeface="Arial"/>
                        <a:cs typeface="Arial"/>
                      </a:endParaRPr>
                    </a:p>
                  </a:txBody>
                  <a:tcPr marL="0" marR="0" marT="0" marB="0"/>
                </a:tc>
                <a:tc>
                  <a:txBody>
                    <a:bodyPr/>
                    <a:lstStyle/>
                    <a:p>
                      <a:pPr marL="137795">
                        <a:lnSpc>
                          <a:spcPts val="1910"/>
                        </a:lnSpc>
                      </a:pPr>
                      <a:r>
                        <a:rPr sz="1800" spc="-10" dirty="0">
                          <a:solidFill>
                            <a:srgbClr val="243F60"/>
                          </a:solidFill>
                          <a:latin typeface="Arial"/>
                          <a:cs typeface="Arial"/>
                        </a:rPr>
                        <a:t>April*26th</a:t>
                      </a:r>
                      <a:endParaRPr sz="1800">
                        <a:latin typeface="Arial"/>
                        <a:cs typeface="Arial"/>
                      </a:endParaRPr>
                    </a:p>
                  </a:txBody>
                  <a:tcPr marL="0" marR="0" marT="0" marB="0"/>
                </a:tc>
                <a:tc>
                  <a:txBody>
                    <a:bodyPr/>
                    <a:lstStyle/>
                    <a:p>
                      <a:pPr marL="7620">
                        <a:lnSpc>
                          <a:spcPts val="1910"/>
                        </a:lnSpc>
                      </a:pPr>
                      <a:r>
                        <a:rPr sz="1800" spc="-10" dirty="0">
                          <a:solidFill>
                            <a:srgbClr val="243F60"/>
                          </a:solidFill>
                          <a:latin typeface="Arial"/>
                          <a:cs typeface="Arial"/>
                        </a:rPr>
                        <a:t>August132008!</a:t>
                      </a:r>
                      <a:endParaRPr sz="1800">
                        <a:latin typeface="Arial"/>
                        <a:cs typeface="Arial"/>
                      </a:endParaRPr>
                    </a:p>
                  </a:txBody>
                  <a:tcPr marL="0" marR="0" marT="0" marB="0"/>
                </a:tc>
                <a:tc>
                  <a:txBody>
                    <a:bodyPr/>
                    <a:lstStyle/>
                    <a:p>
                      <a:pPr marL="59055">
                        <a:lnSpc>
                          <a:spcPts val="1910"/>
                        </a:lnSpc>
                      </a:pPr>
                      <a:r>
                        <a:rPr sz="1800" spc="-10" dirty="0">
                          <a:solidFill>
                            <a:srgbClr val="243F60"/>
                          </a:solidFill>
                          <a:latin typeface="Arial"/>
                          <a:cs typeface="Arial"/>
                        </a:rPr>
                        <a:t>October/2010$$</a:t>
                      </a:r>
                      <a:endParaRPr sz="1800">
                        <a:latin typeface="Arial"/>
                        <a:cs typeface="Arial"/>
                      </a:endParaRPr>
                    </a:p>
                  </a:txBody>
                  <a:tcPr marL="0" marR="0" marT="0" marB="0"/>
                </a:tc>
                <a:extLst>
                  <a:ext uri="{0D108BD9-81ED-4DB2-BD59-A6C34878D82A}">
                    <a16:rowId xmlns:a16="http://schemas.microsoft.com/office/drawing/2014/main" val="10001"/>
                  </a:ext>
                </a:extLst>
              </a:tr>
              <a:tr h="255270">
                <a:tc>
                  <a:txBody>
                    <a:bodyPr/>
                    <a:lstStyle/>
                    <a:p>
                      <a:pPr marL="31750">
                        <a:lnSpc>
                          <a:spcPts val="1910"/>
                        </a:lnSpc>
                      </a:pPr>
                      <a:r>
                        <a:rPr sz="1800" spc="-10" dirty="0">
                          <a:solidFill>
                            <a:srgbClr val="243F60"/>
                          </a:solidFill>
                          <a:latin typeface="Arial"/>
                          <a:cs typeface="Arial"/>
                        </a:rPr>
                        <a:t>January#2006</a:t>
                      </a:r>
                      <a:endParaRPr sz="1800">
                        <a:latin typeface="Arial"/>
                        <a:cs typeface="Arial"/>
                      </a:endParaRPr>
                    </a:p>
                  </a:txBody>
                  <a:tcPr marL="0" marR="0" marT="0" marB="0"/>
                </a:tc>
                <a:tc>
                  <a:txBody>
                    <a:bodyPr/>
                    <a:lstStyle/>
                    <a:p>
                      <a:pPr marL="128905">
                        <a:lnSpc>
                          <a:spcPts val="1910"/>
                        </a:lnSpc>
                      </a:pPr>
                      <a:r>
                        <a:rPr sz="1800" spc="-10" dirty="0">
                          <a:solidFill>
                            <a:srgbClr val="243F60"/>
                          </a:solidFill>
                          <a:latin typeface="Arial"/>
                          <a:cs typeface="Arial"/>
                        </a:rPr>
                        <a:t>March#2008</a:t>
                      </a:r>
                      <a:endParaRPr sz="1800">
                        <a:latin typeface="Arial"/>
                        <a:cs typeface="Arial"/>
                      </a:endParaRPr>
                    </a:p>
                  </a:txBody>
                  <a:tcPr marL="0" marR="0" marT="0" marB="0"/>
                </a:tc>
                <a:tc>
                  <a:txBody>
                    <a:bodyPr/>
                    <a:lstStyle/>
                    <a:p>
                      <a:pPr marL="137795">
                        <a:lnSpc>
                          <a:spcPts val="1910"/>
                        </a:lnSpc>
                      </a:pPr>
                      <a:r>
                        <a:rPr sz="1800" spc="-10" dirty="0">
                          <a:solidFill>
                            <a:srgbClr val="243F60"/>
                          </a:solidFill>
                          <a:latin typeface="Arial"/>
                          <a:cs typeface="Arial"/>
                        </a:rPr>
                        <a:t>June%&amp;2011</a:t>
                      </a:r>
                      <a:endParaRPr sz="1800">
                        <a:latin typeface="Arial"/>
                        <a:cs typeface="Arial"/>
                      </a:endParaRPr>
                    </a:p>
                  </a:txBody>
                  <a:tcPr marL="0" marR="0" marT="0" marB="0"/>
                </a:tc>
                <a:tc>
                  <a:txBody>
                    <a:bodyPr/>
                    <a:lstStyle/>
                    <a:p>
                      <a:pPr marL="7620">
                        <a:lnSpc>
                          <a:spcPts val="1910"/>
                        </a:lnSpc>
                      </a:pPr>
                      <a:r>
                        <a:rPr sz="1800" spc="-10" dirty="0">
                          <a:solidFill>
                            <a:srgbClr val="243F60"/>
                          </a:solidFill>
                          <a:latin typeface="Arial"/>
                          <a:cs typeface="Arial"/>
                        </a:rPr>
                        <a:t>SeptembeR2010</a:t>
                      </a:r>
                      <a:endParaRPr sz="1800">
                        <a:latin typeface="Arial"/>
                        <a:cs typeface="Arial"/>
                      </a:endParaRPr>
                    </a:p>
                  </a:txBody>
                  <a:tcPr marL="0" marR="0" marT="0" marB="0"/>
                </a:tc>
                <a:tc>
                  <a:txBody>
                    <a:bodyPr/>
                    <a:lstStyle/>
                    <a:p>
                      <a:pPr marL="59055">
                        <a:lnSpc>
                          <a:spcPts val="1910"/>
                        </a:lnSpc>
                      </a:pPr>
                      <a:r>
                        <a:rPr sz="1800" spc="-10" dirty="0">
                          <a:solidFill>
                            <a:srgbClr val="243F60"/>
                          </a:solidFill>
                          <a:latin typeface="Arial"/>
                          <a:cs typeface="Arial"/>
                        </a:rPr>
                        <a:t>december97</a:t>
                      </a:r>
                      <a:endParaRPr sz="1800">
                        <a:latin typeface="Arial"/>
                        <a:cs typeface="Arial"/>
                      </a:endParaRPr>
                    </a:p>
                  </a:txBody>
                  <a:tcPr marL="0" marR="0" marT="0" marB="0"/>
                </a:tc>
                <a:extLst>
                  <a:ext uri="{0D108BD9-81ED-4DB2-BD59-A6C34878D82A}">
                    <a16:rowId xmlns:a16="http://schemas.microsoft.com/office/drawing/2014/main" val="10002"/>
                  </a:ext>
                </a:extLst>
              </a:tr>
              <a:tr h="254635">
                <a:tc>
                  <a:txBody>
                    <a:bodyPr/>
                    <a:lstStyle/>
                    <a:p>
                      <a:pPr marL="31750">
                        <a:lnSpc>
                          <a:spcPts val="1905"/>
                        </a:lnSpc>
                      </a:pPr>
                      <a:r>
                        <a:rPr sz="1800" spc="-10" dirty="0">
                          <a:solidFill>
                            <a:srgbClr val="243F60"/>
                          </a:solidFill>
                          <a:latin typeface="Arial"/>
                          <a:cs typeface="Arial"/>
                        </a:rPr>
                        <a:t>January101994</a:t>
                      </a:r>
                      <a:endParaRPr sz="1800">
                        <a:latin typeface="Arial"/>
                        <a:cs typeface="Arial"/>
                      </a:endParaRPr>
                    </a:p>
                  </a:txBody>
                  <a:tcPr marL="0" marR="0" marT="0" marB="0"/>
                </a:tc>
                <a:tc>
                  <a:txBody>
                    <a:bodyPr/>
                    <a:lstStyle/>
                    <a:p>
                      <a:pPr marL="128905">
                        <a:lnSpc>
                          <a:spcPts val="1905"/>
                        </a:lnSpc>
                      </a:pPr>
                      <a:r>
                        <a:rPr sz="1800" spc="-10" dirty="0">
                          <a:solidFill>
                            <a:srgbClr val="243F60"/>
                          </a:solidFill>
                          <a:latin typeface="Arial"/>
                          <a:cs typeface="Arial"/>
                        </a:rPr>
                        <a:t>March#3164</a:t>
                      </a:r>
                      <a:endParaRPr sz="1800">
                        <a:latin typeface="Arial"/>
                        <a:cs typeface="Arial"/>
                      </a:endParaRPr>
                    </a:p>
                  </a:txBody>
                  <a:tcPr marL="0" marR="0" marT="0" marB="0"/>
                </a:tc>
                <a:tc>
                  <a:txBody>
                    <a:bodyPr/>
                    <a:lstStyle/>
                    <a:p>
                      <a:pPr marL="137795">
                        <a:lnSpc>
                          <a:spcPts val="1905"/>
                        </a:lnSpc>
                      </a:pPr>
                      <a:r>
                        <a:rPr sz="1800" spc="-10" dirty="0">
                          <a:solidFill>
                            <a:srgbClr val="243F60"/>
                          </a:solidFill>
                          <a:latin typeface="Arial"/>
                          <a:cs typeface="Arial"/>
                        </a:rPr>
                        <a:t>June!22004</a:t>
                      </a:r>
                      <a:endParaRPr sz="1800">
                        <a:latin typeface="Arial"/>
                        <a:cs typeface="Arial"/>
                      </a:endParaRPr>
                    </a:p>
                  </a:txBody>
                  <a:tcPr marL="0" marR="0" marT="0" marB="0"/>
                </a:tc>
                <a:tc>
                  <a:txBody>
                    <a:bodyPr/>
                    <a:lstStyle/>
                    <a:p>
                      <a:pPr marL="7620">
                        <a:lnSpc>
                          <a:spcPts val="1905"/>
                        </a:lnSpc>
                      </a:pPr>
                      <a:r>
                        <a:rPr sz="1800" spc="-10" dirty="0">
                          <a:solidFill>
                            <a:srgbClr val="243F60"/>
                          </a:solidFill>
                          <a:latin typeface="Arial"/>
                          <a:cs typeface="Arial"/>
                        </a:rPr>
                        <a:t>Septem2010*</a:t>
                      </a:r>
                      <a:endParaRPr sz="1800">
                        <a:latin typeface="Arial"/>
                        <a:cs typeface="Arial"/>
                      </a:endParaRPr>
                    </a:p>
                  </a:txBody>
                  <a:tcPr marL="0" marR="0" marT="0" marB="0"/>
                </a:tc>
                <a:tc>
                  <a:txBody>
                    <a:bodyPr/>
                    <a:lstStyle/>
                    <a:p>
                      <a:pPr marL="59055">
                        <a:lnSpc>
                          <a:spcPts val="1905"/>
                        </a:lnSpc>
                      </a:pPr>
                      <a:r>
                        <a:rPr sz="1800" spc="-10" dirty="0">
                          <a:solidFill>
                            <a:srgbClr val="243F60"/>
                          </a:solidFill>
                          <a:latin typeface="Arial"/>
                          <a:cs typeface="Arial"/>
                        </a:rPr>
                        <a:t>december98</a:t>
                      </a:r>
                      <a:endParaRPr sz="1800">
                        <a:latin typeface="Arial"/>
                        <a:cs typeface="Arial"/>
                      </a:endParaRPr>
                    </a:p>
                  </a:txBody>
                  <a:tcPr marL="0" marR="0" marT="0" marB="0"/>
                </a:tc>
                <a:extLst>
                  <a:ext uri="{0D108BD9-81ED-4DB2-BD59-A6C34878D82A}">
                    <a16:rowId xmlns:a16="http://schemas.microsoft.com/office/drawing/2014/main" val="10003"/>
                  </a:ext>
                </a:extLst>
              </a:tr>
              <a:tr h="509905">
                <a:tc>
                  <a:txBody>
                    <a:bodyPr/>
                    <a:lstStyle/>
                    <a:p>
                      <a:pPr marL="31750" marR="208279">
                        <a:lnSpc>
                          <a:spcPts val="2010"/>
                        </a:lnSpc>
                      </a:pPr>
                      <a:r>
                        <a:rPr sz="1800" spc="-10" dirty="0">
                          <a:solidFill>
                            <a:srgbClr val="243F60"/>
                          </a:solidFill>
                          <a:latin typeface="Arial"/>
                          <a:cs typeface="Arial"/>
                        </a:rPr>
                        <a:t>January2010! February!2007</a:t>
                      </a:r>
                      <a:endParaRPr sz="1800">
                        <a:latin typeface="Arial"/>
                        <a:cs typeface="Arial"/>
                      </a:endParaRPr>
                    </a:p>
                  </a:txBody>
                  <a:tcPr marL="0" marR="0" marT="0" marB="0"/>
                </a:tc>
                <a:tc>
                  <a:txBody>
                    <a:bodyPr/>
                    <a:lstStyle/>
                    <a:p>
                      <a:pPr marL="128905" marR="288925">
                        <a:lnSpc>
                          <a:spcPts val="2010"/>
                        </a:lnSpc>
                      </a:pPr>
                      <a:r>
                        <a:rPr sz="1800" spc="-10" dirty="0">
                          <a:solidFill>
                            <a:srgbClr val="243F60"/>
                          </a:solidFill>
                          <a:latin typeface="Arial"/>
                          <a:cs typeface="Arial"/>
                        </a:rPr>
                        <a:t>March031708 March142010</a:t>
                      </a:r>
                      <a:endParaRPr sz="1800">
                        <a:latin typeface="Arial"/>
                        <a:cs typeface="Arial"/>
                      </a:endParaRPr>
                    </a:p>
                  </a:txBody>
                  <a:tcPr marL="0" marR="0" marT="0" marB="0"/>
                </a:tc>
                <a:tc>
                  <a:txBody>
                    <a:bodyPr/>
                    <a:lstStyle/>
                    <a:p>
                      <a:pPr marL="137795" marR="51435">
                        <a:lnSpc>
                          <a:spcPts val="2010"/>
                        </a:lnSpc>
                      </a:pPr>
                      <a:r>
                        <a:rPr sz="1800" spc="-10" dirty="0">
                          <a:solidFill>
                            <a:srgbClr val="243F60"/>
                          </a:solidFill>
                          <a:latin typeface="Arial"/>
                          <a:cs typeface="Arial"/>
                        </a:rPr>
                        <a:t>June/2007 August*2010</a:t>
                      </a:r>
                      <a:endParaRPr sz="1800">
                        <a:latin typeface="Arial"/>
                        <a:cs typeface="Arial"/>
                      </a:endParaRPr>
                    </a:p>
                  </a:txBody>
                  <a:tcPr marL="0" marR="0" marT="0" marB="0"/>
                </a:tc>
                <a:tc>
                  <a:txBody>
                    <a:bodyPr/>
                    <a:lstStyle/>
                    <a:p>
                      <a:pPr marL="7620">
                        <a:lnSpc>
                          <a:spcPts val="1985"/>
                        </a:lnSpc>
                      </a:pPr>
                      <a:r>
                        <a:rPr sz="1800" spc="-10" dirty="0">
                          <a:solidFill>
                            <a:srgbClr val="243F60"/>
                          </a:solidFill>
                          <a:latin typeface="Arial"/>
                          <a:cs typeface="Arial"/>
                        </a:rPr>
                        <a:t>September**123</a:t>
                      </a:r>
                      <a:endParaRPr sz="1800">
                        <a:latin typeface="Arial"/>
                        <a:cs typeface="Arial"/>
                      </a:endParaRPr>
                    </a:p>
                  </a:txBody>
                  <a:tcPr marL="0" marR="0" marT="0" marB="0"/>
                </a:tc>
                <a:tc>
                  <a:txBody>
                    <a:bodyPr/>
                    <a:lstStyle/>
                    <a:p>
                      <a:pPr marL="59055">
                        <a:lnSpc>
                          <a:spcPts val="1985"/>
                        </a:lnSpc>
                      </a:pPr>
                      <a:r>
                        <a:rPr sz="1800" spc="-10" dirty="0">
                          <a:solidFill>
                            <a:srgbClr val="243F60"/>
                          </a:solidFill>
                          <a:latin typeface="Arial"/>
                          <a:cs typeface="Arial"/>
                        </a:rPr>
                        <a:t>december@01</a:t>
                      </a:r>
                      <a:endParaRPr sz="1800">
                        <a:latin typeface="Arial"/>
                        <a:cs typeface="Arial"/>
                      </a:endParaRPr>
                    </a:p>
                  </a:txBody>
                  <a:tcPr marL="0" marR="0" marT="0" marB="0"/>
                </a:tc>
                <a:extLst>
                  <a:ext uri="{0D108BD9-81ED-4DB2-BD59-A6C34878D82A}">
                    <a16:rowId xmlns:a16="http://schemas.microsoft.com/office/drawing/2014/main" val="10004"/>
                  </a:ext>
                </a:extLst>
              </a:tr>
              <a:tr h="509270">
                <a:tc gridSpan="5">
                  <a:txBody>
                    <a:bodyPr/>
                    <a:lstStyle/>
                    <a:p>
                      <a:pPr>
                        <a:lnSpc>
                          <a:spcPct val="100000"/>
                        </a:lnSpc>
                        <a:spcBef>
                          <a:spcPts val="45"/>
                        </a:spcBef>
                      </a:pPr>
                      <a:endParaRPr sz="1550">
                        <a:latin typeface="Times New Roman"/>
                        <a:cs typeface="Times New Roman"/>
                      </a:endParaRPr>
                    </a:p>
                    <a:p>
                      <a:pPr marL="31750">
                        <a:lnSpc>
                          <a:spcPts val="2080"/>
                        </a:lnSpc>
                      </a:pPr>
                      <a:r>
                        <a:rPr sz="1800" dirty="0">
                          <a:solidFill>
                            <a:srgbClr val="243F60"/>
                          </a:solidFill>
                          <a:latin typeface="Arial"/>
                          <a:cs typeface="Arial"/>
                        </a:rPr>
                        <a:t>Also:</a:t>
                      </a:r>
                      <a:r>
                        <a:rPr sz="1800" spc="-25" dirty="0">
                          <a:solidFill>
                            <a:srgbClr val="243F60"/>
                          </a:solidFill>
                          <a:latin typeface="Arial"/>
                          <a:cs typeface="Arial"/>
                        </a:rPr>
                        <a:t> </a:t>
                      </a:r>
                      <a:r>
                        <a:rPr sz="1800" dirty="0">
                          <a:solidFill>
                            <a:srgbClr val="243F60"/>
                          </a:solidFill>
                          <a:latin typeface="Arial"/>
                          <a:cs typeface="Arial"/>
                        </a:rPr>
                        <a:t>4</a:t>
                      </a:r>
                      <a:r>
                        <a:rPr sz="1800" spc="-25" dirty="0">
                          <a:solidFill>
                            <a:srgbClr val="243F60"/>
                          </a:solidFill>
                          <a:latin typeface="Arial"/>
                          <a:cs typeface="Arial"/>
                        </a:rPr>
                        <a:t> </a:t>
                      </a:r>
                      <a:r>
                        <a:rPr sz="1800" dirty="0">
                          <a:solidFill>
                            <a:srgbClr val="243F60"/>
                          </a:solidFill>
                          <a:latin typeface="Arial"/>
                          <a:cs typeface="Arial"/>
                        </a:rPr>
                        <a:t>letter</a:t>
                      </a:r>
                      <a:r>
                        <a:rPr sz="1800" spc="-10" dirty="0">
                          <a:solidFill>
                            <a:srgbClr val="243F60"/>
                          </a:solidFill>
                          <a:latin typeface="Arial"/>
                          <a:cs typeface="Arial"/>
                        </a:rPr>
                        <a:t> months</a:t>
                      </a:r>
                      <a:endParaRPr sz="1800">
                        <a:latin typeface="Arial"/>
                        <a:cs typeface="Arial"/>
                      </a:endParaRPr>
                    </a:p>
                  </a:txBody>
                  <a:tcPr marL="0" marR="0" marT="5715"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graphicFrame>
        <p:nvGraphicFramePr>
          <p:cNvPr id="4" name="object 4"/>
          <p:cNvGraphicFramePr>
            <a:graphicFrameLocks noGrp="1"/>
          </p:cNvGraphicFramePr>
          <p:nvPr/>
        </p:nvGraphicFramePr>
        <p:xfrm>
          <a:off x="1734821" y="3832925"/>
          <a:ext cx="6677025" cy="1783715"/>
        </p:xfrm>
        <a:graphic>
          <a:graphicData uri="http://schemas.openxmlformats.org/drawingml/2006/table">
            <a:tbl>
              <a:tblPr firstRow="1" bandRow="1">
                <a:tableStyleId>{2D5ABB26-0587-4C30-8999-92F81FD0307C}</a:tableStyleId>
              </a:tblPr>
              <a:tblGrid>
                <a:gridCol w="1301115">
                  <a:extLst>
                    <a:ext uri="{9D8B030D-6E8A-4147-A177-3AD203B41FA5}">
                      <a16:colId xmlns:a16="http://schemas.microsoft.com/office/drawing/2014/main" val="20000"/>
                    </a:ext>
                  </a:extLst>
                </a:gridCol>
                <a:gridCol w="1282699">
                  <a:extLst>
                    <a:ext uri="{9D8B030D-6E8A-4147-A177-3AD203B41FA5}">
                      <a16:colId xmlns:a16="http://schemas.microsoft.com/office/drawing/2014/main" val="20001"/>
                    </a:ext>
                  </a:extLst>
                </a:gridCol>
                <a:gridCol w="1497330">
                  <a:extLst>
                    <a:ext uri="{9D8B030D-6E8A-4147-A177-3AD203B41FA5}">
                      <a16:colId xmlns:a16="http://schemas.microsoft.com/office/drawing/2014/main" val="20002"/>
                    </a:ext>
                  </a:extLst>
                </a:gridCol>
                <a:gridCol w="1310004">
                  <a:extLst>
                    <a:ext uri="{9D8B030D-6E8A-4147-A177-3AD203B41FA5}">
                      <a16:colId xmlns:a16="http://schemas.microsoft.com/office/drawing/2014/main" val="20003"/>
                    </a:ext>
                  </a:extLst>
                </a:gridCol>
                <a:gridCol w="1285875">
                  <a:extLst>
                    <a:ext uri="{9D8B030D-6E8A-4147-A177-3AD203B41FA5}">
                      <a16:colId xmlns:a16="http://schemas.microsoft.com/office/drawing/2014/main" val="20004"/>
                    </a:ext>
                  </a:extLst>
                </a:gridCol>
              </a:tblGrid>
              <a:tr h="255270">
                <a:tc>
                  <a:txBody>
                    <a:bodyPr/>
                    <a:lstStyle/>
                    <a:p>
                      <a:pPr marL="31750">
                        <a:lnSpc>
                          <a:spcPts val="1910"/>
                        </a:lnSpc>
                      </a:pPr>
                      <a:r>
                        <a:rPr sz="1800" spc="-10" dirty="0">
                          <a:solidFill>
                            <a:srgbClr val="243F60"/>
                          </a:solidFill>
                          <a:latin typeface="Arial"/>
                          <a:cs typeface="Arial"/>
                        </a:rPr>
                        <a:t>OCTO!!2</a:t>
                      </a:r>
                      <a:endParaRPr sz="1800">
                        <a:latin typeface="Arial"/>
                        <a:cs typeface="Arial"/>
                      </a:endParaRPr>
                    </a:p>
                  </a:txBody>
                  <a:tcPr marL="0" marR="0" marT="0" marB="0"/>
                </a:tc>
                <a:tc>
                  <a:txBody>
                    <a:bodyPr/>
                    <a:lstStyle/>
                    <a:p>
                      <a:pPr marL="102235">
                        <a:lnSpc>
                          <a:spcPts val="1910"/>
                        </a:lnSpc>
                      </a:pPr>
                      <a:r>
                        <a:rPr sz="1800" spc="-10" dirty="0">
                          <a:solidFill>
                            <a:srgbClr val="243F60"/>
                          </a:solidFill>
                          <a:latin typeface="Arial"/>
                          <a:cs typeface="Arial"/>
                        </a:rPr>
                        <a:t>Octo!200</a:t>
                      </a:r>
                      <a:endParaRPr sz="1800">
                        <a:latin typeface="Arial"/>
                        <a:cs typeface="Arial"/>
                      </a:endParaRPr>
                    </a:p>
                  </a:txBody>
                  <a:tcPr marL="0" marR="0" marT="0" marB="0"/>
                </a:tc>
                <a:tc>
                  <a:txBody>
                    <a:bodyPr/>
                    <a:lstStyle/>
                    <a:p>
                      <a:pPr marL="191135">
                        <a:lnSpc>
                          <a:spcPts val="1910"/>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5405">
                        <a:lnSpc>
                          <a:spcPts val="1910"/>
                        </a:lnSpc>
                      </a:pPr>
                      <a:r>
                        <a:rPr sz="1800" spc="-10" dirty="0">
                          <a:solidFill>
                            <a:srgbClr val="243F60"/>
                          </a:solidFill>
                          <a:latin typeface="Arial"/>
                          <a:cs typeface="Arial"/>
                        </a:rPr>
                        <a:t>Octob#10</a:t>
                      </a:r>
                      <a:endParaRPr sz="1800">
                        <a:latin typeface="Arial"/>
                        <a:cs typeface="Arial"/>
                      </a:endParaRPr>
                    </a:p>
                  </a:txBody>
                  <a:tcPr marL="0" marR="0" marT="0" marB="0"/>
                </a:tc>
                <a:tc>
                  <a:txBody>
                    <a:bodyPr/>
                    <a:lstStyle/>
                    <a:p>
                      <a:pPr marL="127000">
                        <a:lnSpc>
                          <a:spcPts val="1910"/>
                        </a:lnSpc>
                      </a:pPr>
                      <a:r>
                        <a:rPr sz="1800" spc="-10" dirty="0">
                          <a:solidFill>
                            <a:srgbClr val="243F60"/>
                          </a:solidFill>
                          <a:latin typeface="Arial"/>
                          <a:cs typeface="Arial"/>
                        </a:rPr>
                        <a:t>Nove2005!</a:t>
                      </a:r>
                      <a:endParaRPr sz="1800">
                        <a:latin typeface="Arial"/>
                        <a:cs typeface="Arial"/>
                      </a:endParaRPr>
                    </a:p>
                  </a:txBody>
                  <a:tcPr marL="0" marR="0" marT="0" marB="0"/>
                </a:tc>
                <a:extLst>
                  <a:ext uri="{0D108BD9-81ED-4DB2-BD59-A6C34878D82A}">
                    <a16:rowId xmlns:a16="http://schemas.microsoft.com/office/drawing/2014/main" val="10000"/>
                  </a:ext>
                </a:extLst>
              </a:tr>
              <a:tr h="254635">
                <a:tc>
                  <a:txBody>
                    <a:bodyPr/>
                    <a:lstStyle/>
                    <a:p>
                      <a:pPr marL="31750">
                        <a:lnSpc>
                          <a:spcPts val="1905"/>
                        </a:lnSpc>
                      </a:pPr>
                      <a:r>
                        <a:rPr sz="1800" spc="-10" dirty="0">
                          <a:solidFill>
                            <a:srgbClr val="243F60"/>
                          </a:solidFill>
                          <a:latin typeface="Arial"/>
                          <a:cs typeface="Arial"/>
                        </a:rPr>
                        <a:t>OCTO!01</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Octo1957</a:t>
                      </a:r>
                      <a:endParaRPr sz="1800">
                        <a:latin typeface="Arial"/>
                        <a:cs typeface="Arial"/>
                      </a:endParaRPr>
                    </a:p>
                  </a:txBody>
                  <a:tcPr marL="0" marR="0" marT="0" marB="0"/>
                </a:tc>
                <a:tc>
                  <a:txBody>
                    <a:bodyPr/>
                    <a:lstStyle/>
                    <a:p>
                      <a:pPr marL="191135">
                        <a:lnSpc>
                          <a:spcPts val="1905"/>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5405">
                        <a:lnSpc>
                          <a:spcPts val="1905"/>
                        </a:lnSpc>
                      </a:pPr>
                      <a:r>
                        <a:rPr sz="1800" spc="-10" dirty="0">
                          <a:solidFill>
                            <a:srgbClr val="243F60"/>
                          </a:solidFill>
                          <a:latin typeface="Arial"/>
                          <a:cs typeface="Arial"/>
                        </a:rPr>
                        <a:t>octoocto</a:t>
                      </a:r>
                      <a:endParaRPr sz="1800">
                        <a:latin typeface="Arial"/>
                        <a:cs typeface="Arial"/>
                      </a:endParaRPr>
                    </a:p>
                  </a:txBody>
                  <a:tcPr marL="0" marR="0" marT="0" marB="0"/>
                </a:tc>
                <a:tc>
                  <a:txBody>
                    <a:bodyPr/>
                    <a:lstStyle/>
                    <a:p>
                      <a:pPr marL="127000">
                        <a:lnSpc>
                          <a:spcPts val="1905"/>
                        </a:lnSpc>
                      </a:pPr>
                      <a:r>
                        <a:rPr sz="1800" spc="-10" dirty="0">
                          <a:solidFill>
                            <a:srgbClr val="243F60"/>
                          </a:solidFill>
                          <a:latin typeface="Arial"/>
                          <a:cs typeface="Arial"/>
                        </a:rPr>
                        <a:t>Nove2005*</a:t>
                      </a:r>
                      <a:endParaRPr sz="1800">
                        <a:latin typeface="Arial"/>
                        <a:cs typeface="Arial"/>
                      </a:endParaRPr>
                    </a:p>
                  </a:txBody>
                  <a:tcPr marL="0" marR="0" marT="0" marB="0"/>
                </a:tc>
                <a:extLst>
                  <a:ext uri="{0D108BD9-81ED-4DB2-BD59-A6C34878D82A}">
                    <a16:rowId xmlns:a16="http://schemas.microsoft.com/office/drawing/2014/main" val="10001"/>
                  </a:ext>
                </a:extLst>
              </a:tr>
              <a:tr h="254635">
                <a:tc>
                  <a:txBody>
                    <a:bodyPr/>
                    <a:lstStyle/>
                    <a:p>
                      <a:pPr marL="31750">
                        <a:lnSpc>
                          <a:spcPts val="1905"/>
                        </a:lnSpc>
                      </a:pPr>
                      <a:r>
                        <a:rPr sz="1800" spc="-10" dirty="0">
                          <a:solidFill>
                            <a:srgbClr val="243F60"/>
                          </a:solidFill>
                          <a:latin typeface="Arial"/>
                          <a:cs typeface="Arial"/>
                        </a:rPr>
                        <a:t>OCTO!2</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Octo1975</a:t>
                      </a:r>
                      <a:endParaRPr sz="1800">
                        <a:latin typeface="Arial"/>
                        <a:cs typeface="Arial"/>
                      </a:endParaRPr>
                    </a:p>
                  </a:txBody>
                  <a:tcPr marL="0" marR="0" marT="0" marB="0"/>
                </a:tc>
                <a:tc>
                  <a:txBody>
                    <a:bodyPr/>
                    <a:lstStyle/>
                    <a:p>
                      <a:pPr marL="191135">
                        <a:lnSpc>
                          <a:spcPts val="1905"/>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5405">
                        <a:lnSpc>
                          <a:spcPts val="1905"/>
                        </a:lnSpc>
                      </a:pPr>
                      <a:r>
                        <a:rPr sz="1800" spc="-10" dirty="0">
                          <a:solidFill>
                            <a:srgbClr val="243F60"/>
                          </a:solidFill>
                          <a:latin typeface="Arial"/>
                          <a:cs typeface="Arial"/>
                        </a:rPr>
                        <a:t>NOVE!20</a:t>
                      </a:r>
                      <a:endParaRPr sz="1800">
                        <a:latin typeface="Arial"/>
                        <a:cs typeface="Arial"/>
                      </a:endParaRPr>
                    </a:p>
                  </a:txBody>
                  <a:tcPr marL="0" marR="0" marT="0" marB="0"/>
                </a:tc>
                <a:tc>
                  <a:txBody>
                    <a:bodyPr/>
                    <a:lstStyle/>
                    <a:p>
                      <a:pPr marL="127000">
                        <a:lnSpc>
                          <a:spcPts val="1905"/>
                        </a:lnSpc>
                      </a:pPr>
                      <a:r>
                        <a:rPr sz="1800" spc="-10" dirty="0">
                          <a:solidFill>
                            <a:srgbClr val="243F60"/>
                          </a:solidFill>
                          <a:latin typeface="Arial"/>
                          <a:cs typeface="Arial"/>
                        </a:rPr>
                        <a:t>Nove2005-</a:t>
                      </a:r>
                      <a:endParaRPr sz="1800">
                        <a:latin typeface="Arial"/>
                        <a:cs typeface="Arial"/>
                      </a:endParaRPr>
                    </a:p>
                  </a:txBody>
                  <a:tcPr marL="0" marR="0" marT="0" marB="0"/>
                </a:tc>
                <a:extLst>
                  <a:ext uri="{0D108BD9-81ED-4DB2-BD59-A6C34878D82A}">
                    <a16:rowId xmlns:a16="http://schemas.microsoft.com/office/drawing/2014/main" val="10002"/>
                  </a:ext>
                </a:extLst>
              </a:tr>
              <a:tr h="255270">
                <a:tc>
                  <a:txBody>
                    <a:bodyPr/>
                    <a:lstStyle/>
                    <a:p>
                      <a:pPr marL="31750">
                        <a:lnSpc>
                          <a:spcPts val="1910"/>
                        </a:lnSpc>
                      </a:pPr>
                      <a:r>
                        <a:rPr sz="1800" spc="-10" dirty="0">
                          <a:solidFill>
                            <a:srgbClr val="243F60"/>
                          </a:solidFill>
                          <a:latin typeface="Arial"/>
                          <a:cs typeface="Arial"/>
                        </a:rPr>
                        <a:t>OctO1008</a:t>
                      </a:r>
                      <a:endParaRPr sz="1800">
                        <a:latin typeface="Arial"/>
                        <a:cs typeface="Arial"/>
                      </a:endParaRPr>
                    </a:p>
                  </a:txBody>
                  <a:tcPr marL="0" marR="0" marT="0" marB="0"/>
                </a:tc>
                <a:tc>
                  <a:txBody>
                    <a:bodyPr/>
                    <a:lstStyle/>
                    <a:p>
                      <a:pPr marL="102235">
                        <a:lnSpc>
                          <a:spcPts val="1910"/>
                        </a:lnSpc>
                      </a:pPr>
                      <a:r>
                        <a:rPr sz="1800" spc="-10" dirty="0">
                          <a:solidFill>
                            <a:srgbClr val="243F60"/>
                          </a:solidFill>
                          <a:latin typeface="Arial"/>
                          <a:cs typeface="Arial"/>
                        </a:rPr>
                        <a:t>Octo1998</a:t>
                      </a:r>
                      <a:endParaRPr sz="1800">
                        <a:latin typeface="Arial"/>
                        <a:cs typeface="Arial"/>
                      </a:endParaRPr>
                    </a:p>
                  </a:txBody>
                  <a:tcPr marL="0" marR="0" marT="0" marB="0"/>
                </a:tc>
                <a:tc>
                  <a:txBody>
                    <a:bodyPr/>
                    <a:lstStyle/>
                    <a:p>
                      <a:pPr marL="191135">
                        <a:lnSpc>
                          <a:spcPts val="1910"/>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3500">
                        <a:lnSpc>
                          <a:spcPts val="1910"/>
                        </a:lnSpc>
                      </a:pPr>
                      <a:r>
                        <a:rPr sz="1800" spc="-10" dirty="0">
                          <a:solidFill>
                            <a:srgbClr val="243F60"/>
                          </a:solidFill>
                          <a:latin typeface="Arial"/>
                          <a:cs typeface="Arial"/>
                        </a:rPr>
                        <a:t>NOVE&amp;20</a:t>
                      </a:r>
                      <a:endParaRPr sz="1800">
                        <a:latin typeface="Arial"/>
                        <a:cs typeface="Arial"/>
                      </a:endParaRPr>
                    </a:p>
                  </a:txBody>
                  <a:tcPr marL="0" marR="0" marT="0" marB="0"/>
                </a:tc>
                <a:tc>
                  <a:txBody>
                    <a:bodyPr/>
                    <a:lstStyle/>
                    <a:p>
                      <a:pPr marL="127000">
                        <a:lnSpc>
                          <a:spcPts val="1910"/>
                        </a:lnSpc>
                      </a:pPr>
                      <a:r>
                        <a:rPr sz="1800" spc="-10" dirty="0">
                          <a:solidFill>
                            <a:srgbClr val="243F60"/>
                          </a:solidFill>
                          <a:latin typeface="Arial"/>
                          <a:cs typeface="Arial"/>
                        </a:rPr>
                        <a:t>Nove2006</a:t>
                      </a:r>
                      <a:endParaRPr sz="1800">
                        <a:latin typeface="Arial"/>
                        <a:cs typeface="Arial"/>
                      </a:endParaRPr>
                    </a:p>
                  </a:txBody>
                  <a:tcPr marL="0" marR="0" marT="0" marB="0"/>
                </a:tc>
                <a:extLst>
                  <a:ext uri="{0D108BD9-81ED-4DB2-BD59-A6C34878D82A}">
                    <a16:rowId xmlns:a16="http://schemas.microsoft.com/office/drawing/2014/main" val="10003"/>
                  </a:ext>
                </a:extLst>
              </a:tr>
              <a:tr h="254635">
                <a:tc>
                  <a:txBody>
                    <a:bodyPr/>
                    <a:lstStyle/>
                    <a:p>
                      <a:pPr marL="31750">
                        <a:lnSpc>
                          <a:spcPts val="1910"/>
                        </a:lnSpc>
                      </a:pPr>
                      <a:r>
                        <a:rPr sz="1800" spc="-10" dirty="0">
                          <a:solidFill>
                            <a:srgbClr val="243F60"/>
                          </a:solidFill>
                          <a:latin typeface="Arial"/>
                          <a:cs typeface="Arial"/>
                        </a:rPr>
                        <a:t>OctO2008$</a:t>
                      </a:r>
                      <a:endParaRPr sz="1800">
                        <a:latin typeface="Arial"/>
                        <a:cs typeface="Arial"/>
                      </a:endParaRPr>
                    </a:p>
                  </a:txBody>
                  <a:tcPr marL="0" marR="0" marT="0" marB="0"/>
                </a:tc>
                <a:tc>
                  <a:txBody>
                    <a:bodyPr/>
                    <a:lstStyle/>
                    <a:p>
                      <a:pPr marL="102235">
                        <a:lnSpc>
                          <a:spcPts val="1910"/>
                        </a:lnSpc>
                      </a:pPr>
                      <a:r>
                        <a:rPr sz="1800" spc="-10" dirty="0">
                          <a:solidFill>
                            <a:srgbClr val="243F60"/>
                          </a:solidFill>
                          <a:latin typeface="Arial"/>
                          <a:cs typeface="Arial"/>
                        </a:rPr>
                        <a:t>Octo2**9</a:t>
                      </a:r>
                      <a:endParaRPr sz="1800">
                        <a:latin typeface="Arial"/>
                        <a:cs typeface="Arial"/>
                      </a:endParaRPr>
                    </a:p>
                  </a:txBody>
                  <a:tcPr marL="0" marR="0" marT="0" marB="0"/>
                </a:tc>
                <a:tc>
                  <a:txBody>
                    <a:bodyPr/>
                    <a:lstStyle/>
                    <a:p>
                      <a:pPr marL="191135">
                        <a:lnSpc>
                          <a:spcPts val="1910"/>
                        </a:lnSpc>
                      </a:pPr>
                      <a:r>
                        <a:rPr sz="1800" spc="-10" dirty="0">
                          <a:solidFill>
                            <a:srgbClr val="243F60"/>
                          </a:solidFill>
                          <a:latin typeface="Arial"/>
                          <a:cs typeface="Arial"/>
                        </a:rPr>
                        <a:t>Octob!!05</a:t>
                      </a:r>
                      <a:endParaRPr sz="1800">
                        <a:latin typeface="Arial"/>
                        <a:cs typeface="Arial"/>
                      </a:endParaRPr>
                    </a:p>
                  </a:txBody>
                  <a:tcPr marL="0" marR="0" marT="0" marB="0"/>
                </a:tc>
                <a:tc>
                  <a:txBody>
                    <a:bodyPr/>
                    <a:lstStyle/>
                    <a:p>
                      <a:pPr marL="65405">
                        <a:lnSpc>
                          <a:spcPts val="1910"/>
                        </a:lnSpc>
                      </a:pPr>
                      <a:r>
                        <a:rPr sz="1800" spc="-10" dirty="0">
                          <a:solidFill>
                            <a:srgbClr val="243F60"/>
                          </a:solidFill>
                          <a:latin typeface="Arial"/>
                          <a:cs typeface="Arial"/>
                        </a:rPr>
                        <a:t>Nove.2008</a:t>
                      </a:r>
                      <a:endParaRPr sz="1800">
                        <a:latin typeface="Arial"/>
                        <a:cs typeface="Arial"/>
                      </a:endParaRPr>
                    </a:p>
                  </a:txBody>
                  <a:tcPr marL="0" marR="0" marT="0" marB="0"/>
                </a:tc>
                <a:tc>
                  <a:txBody>
                    <a:bodyPr/>
                    <a:lstStyle/>
                    <a:p>
                      <a:pPr marL="127000">
                        <a:lnSpc>
                          <a:spcPts val="1910"/>
                        </a:lnSpc>
                      </a:pPr>
                      <a:r>
                        <a:rPr sz="1800" spc="-10" dirty="0">
                          <a:solidFill>
                            <a:srgbClr val="243F60"/>
                          </a:solidFill>
                          <a:latin typeface="Arial"/>
                          <a:cs typeface="Arial"/>
                        </a:rPr>
                        <a:t>OctOct09</a:t>
                      </a:r>
                      <a:endParaRPr sz="1800">
                        <a:latin typeface="Arial"/>
                        <a:cs typeface="Arial"/>
                      </a:endParaRPr>
                    </a:p>
                  </a:txBody>
                  <a:tcPr marL="0" marR="0" marT="0" marB="0"/>
                </a:tc>
                <a:extLst>
                  <a:ext uri="{0D108BD9-81ED-4DB2-BD59-A6C34878D82A}">
                    <a16:rowId xmlns:a16="http://schemas.microsoft.com/office/drawing/2014/main" val="10004"/>
                  </a:ext>
                </a:extLst>
              </a:tr>
              <a:tr h="254635">
                <a:tc>
                  <a:txBody>
                    <a:bodyPr/>
                    <a:lstStyle/>
                    <a:p>
                      <a:pPr marL="31750">
                        <a:lnSpc>
                          <a:spcPts val="1905"/>
                        </a:lnSpc>
                      </a:pPr>
                      <a:r>
                        <a:rPr sz="1800" spc="-10" dirty="0">
                          <a:solidFill>
                            <a:srgbClr val="243F60"/>
                          </a:solidFill>
                          <a:latin typeface="Arial"/>
                          <a:cs typeface="Arial"/>
                        </a:rPr>
                        <a:t>Octo200$</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Octob!08</a:t>
                      </a:r>
                      <a:endParaRPr sz="1800">
                        <a:latin typeface="Arial"/>
                        <a:cs typeface="Arial"/>
                      </a:endParaRPr>
                    </a:p>
                  </a:txBody>
                  <a:tcPr marL="0" marR="0" marT="0" marB="0"/>
                </a:tc>
                <a:tc>
                  <a:txBody>
                    <a:bodyPr/>
                    <a:lstStyle/>
                    <a:p>
                      <a:pPr marL="191135">
                        <a:lnSpc>
                          <a:spcPts val="1905"/>
                        </a:lnSpc>
                      </a:pPr>
                      <a:r>
                        <a:rPr sz="1800" spc="-10" dirty="0">
                          <a:solidFill>
                            <a:srgbClr val="243F60"/>
                          </a:solidFill>
                          <a:latin typeface="Arial"/>
                          <a:cs typeface="Arial"/>
                        </a:rPr>
                        <a:t>Nove.2010</a:t>
                      </a:r>
                      <a:endParaRPr sz="1800">
                        <a:latin typeface="Arial"/>
                        <a:cs typeface="Arial"/>
                      </a:endParaRPr>
                    </a:p>
                  </a:txBody>
                  <a:tcPr marL="0" marR="0" marT="0" marB="0"/>
                </a:tc>
                <a:tc>
                  <a:txBody>
                    <a:bodyPr/>
                    <a:lstStyle/>
                    <a:p>
                      <a:pPr marL="65405">
                        <a:lnSpc>
                          <a:spcPts val="1905"/>
                        </a:lnSpc>
                      </a:pPr>
                      <a:r>
                        <a:rPr sz="1800" spc="-10" dirty="0">
                          <a:solidFill>
                            <a:srgbClr val="243F60"/>
                          </a:solidFill>
                          <a:latin typeface="Arial"/>
                          <a:cs typeface="Arial"/>
                        </a:rPr>
                        <a:t>Octo!!2005</a:t>
                      </a:r>
                      <a:endParaRPr sz="1800">
                        <a:latin typeface="Arial"/>
                        <a:cs typeface="Arial"/>
                      </a:endParaRPr>
                    </a:p>
                  </a:txBody>
                  <a:tcPr marL="0" marR="0" marT="0" marB="0"/>
                </a:tc>
                <a:tc>
                  <a:txBody>
                    <a:bodyPr/>
                    <a:lstStyle/>
                    <a:p>
                      <a:pPr marL="127000">
                        <a:lnSpc>
                          <a:spcPts val="1905"/>
                        </a:lnSpc>
                      </a:pPr>
                      <a:r>
                        <a:rPr sz="1800" spc="-10" dirty="0">
                          <a:solidFill>
                            <a:srgbClr val="243F60"/>
                          </a:solidFill>
                          <a:latin typeface="Arial"/>
                          <a:cs typeface="Arial"/>
                        </a:rPr>
                        <a:t>Octo200%</a:t>
                      </a:r>
                      <a:endParaRPr sz="1800">
                        <a:latin typeface="Arial"/>
                        <a:cs typeface="Arial"/>
                      </a:endParaRPr>
                    </a:p>
                  </a:txBody>
                  <a:tcPr marL="0" marR="0" marT="0" marB="0"/>
                </a:tc>
                <a:extLst>
                  <a:ext uri="{0D108BD9-81ED-4DB2-BD59-A6C34878D82A}">
                    <a16:rowId xmlns:a16="http://schemas.microsoft.com/office/drawing/2014/main" val="10005"/>
                  </a:ext>
                </a:extLst>
              </a:tr>
              <a:tr h="254635">
                <a:tc>
                  <a:txBody>
                    <a:bodyPr/>
                    <a:lstStyle/>
                    <a:p>
                      <a:pPr marL="31750">
                        <a:lnSpc>
                          <a:spcPts val="1905"/>
                        </a:lnSpc>
                      </a:pPr>
                      <a:r>
                        <a:rPr sz="1800" spc="-10" dirty="0">
                          <a:solidFill>
                            <a:srgbClr val="243F60"/>
                          </a:solidFill>
                          <a:latin typeface="Arial"/>
                          <a:cs typeface="Arial"/>
                        </a:rPr>
                        <a:t>Octob!23</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Nove002.</a:t>
                      </a:r>
                      <a:endParaRPr sz="1800">
                        <a:latin typeface="Arial"/>
                        <a:cs typeface="Arial"/>
                      </a:endParaRPr>
                    </a:p>
                  </a:txBody>
                  <a:tcPr marL="0" marR="0" marT="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3028315">
              <a:lnSpc>
                <a:spcPct val="100000"/>
              </a:lnSpc>
              <a:spcBef>
                <a:spcPts val="100"/>
              </a:spcBef>
            </a:pPr>
            <a:r>
              <a:rPr spc="250" dirty="0"/>
              <a:t>Months</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76</a:t>
            </a:fld>
            <a:endParaRPr spc="-25" dirty="0"/>
          </a:p>
        </p:txBody>
      </p:sp>
    </p:spTree>
  </p:cSld>
  <p:clrMapOvr>
    <a:masterClrMapping/>
  </p:clrMapOvr>
  <p:transition>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8409"/>
            <a:ext cx="2811145"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Also:</a:t>
            </a:r>
            <a:r>
              <a:rPr sz="2100" spc="-20" dirty="0">
                <a:solidFill>
                  <a:srgbClr val="243F60"/>
                </a:solidFill>
                <a:latin typeface="Arial"/>
                <a:cs typeface="Arial"/>
              </a:rPr>
              <a:t> </a:t>
            </a:r>
            <a:r>
              <a:rPr sz="2100" dirty="0">
                <a:solidFill>
                  <a:srgbClr val="243F60"/>
                </a:solidFill>
                <a:latin typeface="Arial"/>
                <a:cs typeface="Arial"/>
              </a:rPr>
              <a:t>Days</a:t>
            </a:r>
            <a:r>
              <a:rPr sz="2100" spc="-5" dirty="0">
                <a:solidFill>
                  <a:srgbClr val="243F60"/>
                </a:solidFill>
                <a:latin typeface="Arial"/>
                <a:cs typeface="Arial"/>
              </a:rPr>
              <a:t> </a:t>
            </a:r>
            <a:r>
              <a:rPr sz="2100" dirty="0">
                <a:solidFill>
                  <a:srgbClr val="243F60"/>
                </a:solidFill>
                <a:latin typeface="Arial"/>
                <a:cs typeface="Arial"/>
              </a:rPr>
              <a:t>of</a:t>
            </a:r>
            <a:r>
              <a:rPr sz="2100" spc="-5" dirty="0">
                <a:solidFill>
                  <a:srgbClr val="243F60"/>
                </a:solidFill>
                <a:latin typeface="Arial"/>
                <a:cs typeface="Arial"/>
              </a:rPr>
              <a:t> </a:t>
            </a:r>
            <a:r>
              <a:rPr sz="2100" dirty="0">
                <a:solidFill>
                  <a:srgbClr val="243F60"/>
                </a:solidFill>
                <a:latin typeface="Arial"/>
                <a:cs typeface="Arial"/>
              </a:rPr>
              <a:t>the</a:t>
            </a:r>
            <a:r>
              <a:rPr sz="2100" spc="-10" dirty="0">
                <a:solidFill>
                  <a:srgbClr val="243F60"/>
                </a:solidFill>
                <a:latin typeface="Arial"/>
                <a:cs typeface="Arial"/>
              </a:rPr>
              <a:t> week:</a:t>
            </a:r>
            <a:endParaRPr sz="2100">
              <a:latin typeface="Arial"/>
              <a:cs typeface="Arial"/>
            </a:endParaRPr>
          </a:p>
        </p:txBody>
      </p:sp>
      <p:graphicFrame>
        <p:nvGraphicFramePr>
          <p:cNvPr id="3" name="object 3"/>
          <p:cNvGraphicFramePr>
            <a:graphicFrameLocks noGrp="1"/>
          </p:cNvGraphicFramePr>
          <p:nvPr/>
        </p:nvGraphicFramePr>
        <p:xfrm>
          <a:off x="1734820" y="1880733"/>
          <a:ext cx="8035288" cy="1188720"/>
        </p:xfrm>
        <a:graphic>
          <a:graphicData uri="http://schemas.openxmlformats.org/drawingml/2006/table">
            <a:tbl>
              <a:tblPr firstRow="1" bandRow="1">
                <a:tableStyleId>{2D5ABB26-0587-4C30-8999-92F81FD0307C}</a:tableStyleId>
              </a:tblPr>
              <a:tblGrid>
                <a:gridCol w="1703070">
                  <a:extLst>
                    <a:ext uri="{9D8B030D-6E8A-4147-A177-3AD203B41FA5}">
                      <a16:colId xmlns:a16="http://schemas.microsoft.com/office/drawing/2014/main" val="20000"/>
                    </a:ext>
                  </a:extLst>
                </a:gridCol>
                <a:gridCol w="1853564">
                  <a:extLst>
                    <a:ext uri="{9D8B030D-6E8A-4147-A177-3AD203B41FA5}">
                      <a16:colId xmlns:a16="http://schemas.microsoft.com/office/drawing/2014/main" val="20001"/>
                    </a:ext>
                  </a:extLst>
                </a:gridCol>
                <a:gridCol w="2119629">
                  <a:extLst>
                    <a:ext uri="{9D8B030D-6E8A-4147-A177-3AD203B41FA5}">
                      <a16:colId xmlns:a16="http://schemas.microsoft.com/office/drawing/2014/main" val="20002"/>
                    </a:ext>
                  </a:extLst>
                </a:gridCol>
                <a:gridCol w="2359025">
                  <a:extLst>
                    <a:ext uri="{9D8B030D-6E8A-4147-A177-3AD203B41FA5}">
                      <a16:colId xmlns:a16="http://schemas.microsoft.com/office/drawing/2014/main" val="20003"/>
                    </a:ext>
                  </a:extLst>
                </a:gridCol>
              </a:tblGrid>
              <a:tr h="297180">
                <a:tc>
                  <a:txBody>
                    <a:bodyPr/>
                    <a:lstStyle/>
                    <a:p>
                      <a:pPr marL="31750">
                        <a:lnSpc>
                          <a:spcPts val="2245"/>
                        </a:lnSpc>
                      </a:pPr>
                      <a:r>
                        <a:rPr sz="2100" spc="-10" dirty="0">
                          <a:solidFill>
                            <a:srgbClr val="243F60"/>
                          </a:solidFill>
                          <a:latin typeface="Arial"/>
                          <a:cs typeface="Arial"/>
                        </a:rPr>
                        <a:t>MONDAY.</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Monday#</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Monday0915$</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Friday*15</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Thursday2.0</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MONDAY/</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Monday#01</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Tuesday%$888</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pPr>
                      <a:r>
                        <a:rPr sz="2100" spc="-10" dirty="0">
                          <a:solidFill>
                            <a:srgbClr val="243F60"/>
                          </a:solidFill>
                          <a:latin typeface="Arial"/>
                          <a:cs typeface="Arial"/>
                        </a:rPr>
                        <a:t>Friday.56</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Thursday99=</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MONDAY0</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Monday#123</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5"/>
                        </a:lnSpc>
                      </a:pPr>
                      <a:r>
                        <a:rPr sz="2100" spc="-10" dirty="0">
                          <a:solidFill>
                            <a:srgbClr val="243F60"/>
                          </a:solidFill>
                          <a:latin typeface="Arial"/>
                          <a:cs typeface="Arial"/>
                        </a:rPr>
                        <a:t>friday@2010</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Thursday=01</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Monday!23</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TUESday180105</a:t>
                      </a:r>
                      <a:endParaRPr sz="21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1753871" y="3627120"/>
            <a:ext cx="6028055" cy="1832610"/>
          </a:xfrm>
          <a:prstGeom prst="rect">
            <a:avLst/>
          </a:prstGeom>
        </p:spPr>
        <p:txBody>
          <a:bodyPr vert="horz" wrap="square" lIns="0" tIns="41275" rIns="0" bIns="0" rtlCol="0">
            <a:spAutoFit/>
          </a:bodyPr>
          <a:lstStyle/>
          <a:p>
            <a:pPr marL="12700" marR="442595">
              <a:lnSpc>
                <a:spcPts val="2340"/>
              </a:lnSpc>
              <a:spcBef>
                <a:spcPts val="325"/>
              </a:spcBef>
            </a:pPr>
            <a:r>
              <a:rPr sz="2100" spc="-10" dirty="0">
                <a:solidFill>
                  <a:srgbClr val="243F60"/>
                </a:solidFill>
                <a:latin typeface="Arial"/>
                <a:cs typeface="Arial"/>
              </a:rPr>
              <a:t>[List.Rules:KoreLogicRulesPrependDaysWeek] i0[</a:t>
            </a:r>
            <a:r>
              <a:rPr sz="2100" spc="-10" dirty="0">
                <a:solidFill>
                  <a:srgbClr val="FF0000"/>
                </a:solidFill>
                <a:latin typeface="Arial"/>
                <a:cs typeface="Arial"/>
              </a:rPr>
              <a:t>mM</a:t>
            </a:r>
            <a:r>
              <a:rPr sz="2100" spc="-10" dirty="0">
                <a:solidFill>
                  <a:srgbClr val="243F60"/>
                </a:solidFill>
                <a:latin typeface="Arial"/>
                <a:cs typeface="Arial"/>
              </a:rPr>
              <a:t>]i1[</a:t>
            </a:r>
            <a:r>
              <a:rPr sz="2100" spc="-10" dirty="0">
                <a:solidFill>
                  <a:srgbClr val="FF0000"/>
                </a:solidFill>
                <a:latin typeface="Arial"/>
                <a:cs typeface="Arial"/>
              </a:rPr>
              <a:t>oO0</a:t>
            </a:r>
            <a:r>
              <a:rPr sz="2100" spc="-10" dirty="0">
                <a:solidFill>
                  <a:srgbClr val="243F60"/>
                </a:solidFill>
                <a:latin typeface="Arial"/>
                <a:cs typeface="Arial"/>
              </a:rPr>
              <a:t>]i2[</a:t>
            </a:r>
            <a:r>
              <a:rPr sz="2100" spc="-10" dirty="0">
                <a:solidFill>
                  <a:srgbClr val="FF0000"/>
                </a:solidFill>
                <a:latin typeface="Arial"/>
                <a:cs typeface="Arial"/>
              </a:rPr>
              <a:t>nN</a:t>
            </a:r>
            <a:r>
              <a:rPr sz="2100" spc="-10" dirty="0">
                <a:solidFill>
                  <a:srgbClr val="243F60"/>
                </a:solidFill>
                <a:latin typeface="Arial"/>
                <a:cs typeface="Arial"/>
              </a:rPr>
              <a:t>]i3[</a:t>
            </a:r>
            <a:r>
              <a:rPr sz="2100" spc="-10" dirty="0">
                <a:solidFill>
                  <a:srgbClr val="FF0000"/>
                </a:solidFill>
                <a:latin typeface="Arial"/>
                <a:cs typeface="Arial"/>
              </a:rPr>
              <a:t>dD</a:t>
            </a:r>
            <a:r>
              <a:rPr sz="2100" spc="-10" dirty="0">
                <a:solidFill>
                  <a:srgbClr val="243F60"/>
                </a:solidFill>
                <a:latin typeface="Arial"/>
                <a:cs typeface="Arial"/>
              </a:rPr>
              <a:t>]i4[</a:t>
            </a:r>
            <a:r>
              <a:rPr sz="2100" spc="-10" dirty="0">
                <a:solidFill>
                  <a:srgbClr val="FF0000"/>
                </a:solidFill>
                <a:latin typeface="Arial"/>
                <a:cs typeface="Arial"/>
              </a:rPr>
              <a:t>aA4@</a:t>
            </a:r>
            <a:r>
              <a:rPr sz="2100" spc="-10" dirty="0">
                <a:solidFill>
                  <a:srgbClr val="243F60"/>
                </a:solidFill>
                <a:latin typeface="Arial"/>
                <a:cs typeface="Arial"/>
              </a:rPr>
              <a:t>]i5[</a:t>
            </a:r>
            <a:r>
              <a:rPr sz="2100" spc="-10" dirty="0">
                <a:solidFill>
                  <a:srgbClr val="FF0000"/>
                </a:solidFill>
                <a:latin typeface="Arial"/>
                <a:cs typeface="Arial"/>
              </a:rPr>
              <a:t>yY</a:t>
            </a:r>
            <a:r>
              <a:rPr sz="2100" spc="-10" dirty="0">
                <a:solidFill>
                  <a:srgbClr val="243F60"/>
                </a:solidFill>
                <a:latin typeface="Arial"/>
                <a:cs typeface="Arial"/>
              </a:rPr>
              <a:t>]</a:t>
            </a:r>
            <a:endParaRPr sz="2100">
              <a:latin typeface="Arial"/>
              <a:cs typeface="Arial"/>
            </a:endParaRPr>
          </a:p>
          <a:p>
            <a:pPr marL="12700">
              <a:lnSpc>
                <a:spcPts val="2205"/>
              </a:lnSpc>
            </a:pPr>
            <a:r>
              <a:rPr sz="2100" spc="-10" dirty="0">
                <a:solidFill>
                  <a:srgbClr val="243F60"/>
                </a:solidFill>
                <a:latin typeface="Arial"/>
                <a:cs typeface="Arial"/>
              </a:rPr>
              <a:t>i0[</a:t>
            </a:r>
            <a:r>
              <a:rPr sz="2100" spc="-10" dirty="0">
                <a:solidFill>
                  <a:srgbClr val="FF0000"/>
                </a:solidFill>
                <a:latin typeface="Arial"/>
                <a:cs typeface="Arial"/>
              </a:rPr>
              <a:t>tT</a:t>
            </a:r>
            <a:r>
              <a:rPr sz="2100" spc="-10" dirty="0">
                <a:solidFill>
                  <a:srgbClr val="243F60"/>
                </a:solidFill>
                <a:latin typeface="Arial"/>
                <a:cs typeface="Arial"/>
              </a:rPr>
              <a:t>]i1[</a:t>
            </a:r>
            <a:r>
              <a:rPr sz="2100" spc="-10" dirty="0">
                <a:solidFill>
                  <a:srgbClr val="FF0000"/>
                </a:solidFill>
                <a:latin typeface="Arial"/>
                <a:cs typeface="Arial"/>
              </a:rPr>
              <a:t>uU</a:t>
            </a:r>
            <a:r>
              <a:rPr sz="2100" spc="-10" dirty="0">
                <a:solidFill>
                  <a:srgbClr val="243F60"/>
                </a:solidFill>
                <a:latin typeface="Arial"/>
                <a:cs typeface="Arial"/>
              </a:rPr>
              <a:t>]i2[</a:t>
            </a:r>
            <a:r>
              <a:rPr sz="2100" spc="-10" dirty="0">
                <a:solidFill>
                  <a:srgbClr val="FF0000"/>
                </a:solidFill>
                <a:latin typeface="Arial"/>
                <a:cs typeface="Arial"/>
              </a:rPr>
              <a:t>eE3</a:t>
            </a:r>
            <a:r>
              <a:rPr sz="2100" spc="-10" dirty="0">
                <a:solidFill>
                  <a:srgbClr val="243F60"/>
                </a:solidFill>
                <a:latin typeface="Arial"/>
                <a:cs typeface="Arial"/>
              </a:rPr>
              <a:t>]i3[</a:t>
            </a:r>
            <a:r>
              <a:rPr sz="2100" spc="-10" dirty="0">
                <a:solidFill>
                  <a:srgbClr val="FF0000"/>
                </a:solidFill>
                <a:latin typeface="Arial"/>
                <a:cs typeface="Arial"/>
              </a:rPr>
              <a:t>sS</a:t>
            </a:r>
            <a:r>
              <a:rPr sz="2100" spc="-10" dirty="0">
                <a:solidFill>
                  <a:srgbClr val="243F60"/>
                </a:solidFill>
                <a:latin typeface="Arial"/>
                <a:cs typeface="Arial"/>
              </a:rPr>
              <a:t>]i4[</a:t>
            </a:r>
            <a:r>
              <a:rPr sz="2100" spc="-10" dirty="0">
                <a:solidFill>
                  <a:srgbClr val="FF0000"/>
                </a:solidFill>
                <a:latin typeface="Arial"/>
                <a:cs typeface="Arial"/>
              </a:rPr>
              <a:t>dD</a:t>
            </a:r>
            <a:r>
              <a:rPr sz="2100" spc="-10" dirty="0">
                <a:solidFill>
                  <a:srgbClr val="243F60"/>
                </a:solidFill>
                <a:latin typeface="Arial"/>
                <a:cs typeface="Arial"/>
              </a:rPr>
              <a:t>]i5[</a:t>
            </a:r>
            <a:r>
              <a:rPr sz="2100" spc="-10" dirty="0">
                <a:solidFill>
                  <a:srgbClr val="FF0000"/>
                </a:solidFill>
                <a:latin typeface="Arial"/>
                <a:cs typeface="Arial"/>
              </a:rPr>
              <a:t>aA4@</a:t>
            </a:r>
            <a:r>
              <a:rPr sz="2100" spc="-10" dirty="0">
                <a:solidFill>
                  <a:srgbClr val="243F60"/>
                </a:solidFill>
                <a:latin typeface="Arial"/>
                <a:cs typeface="Arial"/>
              </a:rPr>
              <a:t>]i6[</a:t>
            </a:r>
            <a:r>
              <a:rPr sz="2100" spc="-10" dirty="0">
                <a:solidFill>
                  <a:srgbClr val="FF0000"/>
                </a:solidFill>
                <a:latin typeface="Arial"/>
                <a:cs typeface="Arial"/>
              </a:rPr>
              <a:t>yY</a:t>
            </a:r>
            <a:r>
              <a:rPr sz="2100" spc="-10" dirty="0">
                <a:solidFill>
                  <a:srgbClr val="243F60"/>
                </a:solidFill>
                <a:latin typeface="Arial"/>
                <a:cs typeface="Arial"/>
              </a:rPr>
              <a:t>]</a:t>
            </a:r>
            <a:endParaRPr sz="2100">
              <a:latin typeface="Arial"/>
              <a:cs typeface="Arial"/>
            </a:endParaRPr>
          </a:p>
          <a:p>
            <a:pPr marL="12700">
              <a:lnSpc>
                <a:spcPts val="2345"/>
              </a:lnSpc>
            </a:pPr>
            <a:r>
              <a:rPr sz="2100" spc="-10" dirty="0">
                <a:solidFill>
                  <a:srgbClr val="243F60"/>
                </a:solidFill>
                <a:latin typeface="Arial"/>
                <a:cs typeface="Arial"/>
              </a:rPr>
              <a:t>i0[wW]i1[eE]i2[nN]i3[dD]i4[sS]i5[dD]i6[aA4@]i7[yY]</a:t>
            </a:r>
            <a:endParaRPr sz="2100">
              <a:latin typeface="Arial"/>
              <a:cs typeface="Arial"/>
            </a:endParaRPr>
          </a:p>
          <a:p>
            <a:pPr marL="12700">
              <a:lnSpc>
                <a:spcPts val="2340"/>
              </a:lnSpc>
            </a:pPr>
            <a:r>
              <a:rPr sz="2100" spc="-10" dirty="0">
                <a:solidFill>
                  <a:srgbClr val="243F60"/>
                </a:solidFill>
                <a:latin typeface="Arial"/>
                <a:cs typeface="Arial"/>
              </a:rPr>
              <a:t>i0[tT]i1[hH]i2[uU]i3[rR]i4[sS]i5[dD]i6[aA4@]i7[yY]</a:t>
            </a:r>
            <a:endParaRPr sz="2100">
              <a:latin typeface="Arial"/>
              <a:cs typeface="Arial"/>
            </a:endParaRPr>
          </a:p>
          <a:p>
            <a:pPr marL="12700">
              <a:lnSpc>
                <a:spcPts val="2430"/>
              </a:lnSpc>
            </a:pPr>
            <a:r>
              <a:rPr sz="2100" spc="-20" dirty="0">
                <a:solidFill>
                  <a:srgbClr val="243F60"/>
                </a:solidFill>
                <a:latin typeface="Arial"/>
                <a:cs typeface="Arial"/>
              </a:rPr>
              <a:t>....</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971039">
              <a:lnSpc>
                <a:spcPct val="100000"/>
              </a:lnSpc>
              <a:spcBef>
                <a:spcPts val="100"/>
              </a:spcBef>
            </a:pPr>
            <a:r>
              <a:rPr spc="360" dirty="0"/>
              <a:t>Days</a:t>
            </a:r>
            <a:r>
              <a:rPr spc="45" dirty="0"/>
              <a:t> </a:t>
            </a:r>
            <a:r>
              <a:rPr spc="90" dirty="0"/>
              <a:t>of</a:t>
            </a:r>
            <a:r>
              <a:rPr spc="55" dirty="0"/>
              <a:t> </a:t>
            </a:r>
            <a:r>
              <a:rPr spc="145" dirty="0"/>
              <a:t>the</a:t>
            </a:r>
            <a:r>
              <a:rPr spc="45" dirty="0"/>
              <a:t> </a:t>
            </a:r>
            <a:r>
              <a:rPr spc="250" dirty="0"/>
              <a:t>Week</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77</a:t>
            </a:fld>
            <a:endParaRPr spc="-25" dirty="0"/>
          </a:p>
        </p:txBody>
      </p:sp>
    </p:spTree>
  </p:cSld>
  <p:clrMapOvr>
    <a:masterClrMapping/>
  </p:clrMapOvr>
  <p:transition>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7140"/>
            <a:ext cx="8140700" cy="123698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Users</a:t>
            </a:r>
            <a:r>
              <a:rPr sz="2100" spc="-5" dirty="0">
                <a:solidFill>
                  <a:srgbClr val="243F60"/>
                </a:solidFill>
                <a:latin typeface="Arial"/>
                <a:cs typeface="Arial"/>
              </a:rPr>
              <a:t> </a:t>
            </a:r>
            <a:r>
              <a:rPr sz="2100" i="1" u="sng" dirty="0">
                <a:solidFill>
                  <a:srgbClr val="243F60"/>
                </a:solidFill>
                <a:uFill>
                  <a:solidFill>
                    <a:srgbClr val="243F60"/>
                  </a:solidFill>
                </a:uFill>
                <a:latin typeface="Arial"/>
                <a:cs typeface="Arial"/>
              </a:rPr>
              <a:t>love</a:t>
            </a:r>
            <a:r>
              <a:rPr sz="2100" i="1" spc="-10" dirty="0">
                <a:solidFill>
                  <a:srgbClr val="243F60"/>
                </a:solidFill>
                <a:latin typeface="Arial"/>
                <a:cs typeface="Arial"/>
              </a:rPr>
              <a:t> </a:t>
            </a:r>
            <a:r>
              <a:rPr sz="2100" spc="-10" dirty="0">
                <a:solidFill>
                  <a:srgbClr val="243F60"/>
                </a:solidFill>
                <a:latin typeface="Arial"/>
                <a:cs typeface="Arial"/>
              </a:rPr>
              <a:t>numbers!</a:t>
            </a:r>
            <a:endParaRPr sz="2100">
              <a:latin typeface="Arial"/>
              <a:cs typeface="Arial"/>
            </a:endParaRPr>
          </a:p>
          <a:p>
            <a:pPr>
              <a:spcBef>
                <a:spcPts val="30"/>
              </a:spcBef>
            </a:pPr>
            <a:endParaRPr sz="2050">
              <a:latin typeface="Arial"/>
              <a:cs typeface="Arial"/>
            </a:endParaRPr>
          </a:p>
          <a:p>
            <a:pPr marL="12700" marR="5080">
              <a:lnSpc>
                <a:spcPts val="2340"/>
              </a:lnSpc>
            </a:pPr>
            <a:r>
              <a:rPr sz="2100" dirty="0">
                <a:solidFill>
                  <a:srgbClr val="243F60"/>
                </a:solidFill>
                <a:latin typeface="Arial"/>
                <a:cs typeface="Arial"/>
              </a:rPr>
              <a:t>By</a:t>
            </a:r>
            <a:r>
              <a:rPr sz="2100" spc="-35" dirty="0">
                <a:solidFill>
                  <a:srgbClr val="243F60"/>
                </a:solidFill>
                <a:latin typeface="Arial"/>
                <a:cs typeface="Arial"/>
              </a:rPr>
              <a:t> </a:t>
            </a:r>
            <a:r>
              <a:rPr sz="2100" dirty="0">
                <a:solidFill>
                  <a:srgbClr val="243F60"/>
                </a:solidFill>
                <a:latin typeface="Arial"/>
                <a:cs typeface="Arial"/>
              </a:rPr>
              <a:t>default</a:t>
            </a:r>
            <a:r>
              <a:rPr sz="2100" spc="-20" dirty="0">
                <a:solidFill>
                  <a:srgbClr val="243F60"/>
                </a:solidFill>
                <a:latin typeface="Arial"/>
                <a:cs typeface="Arial"/>
              </a:rPr>
              <a:t> </a:t>
            </a:r>
            <a:r>
              <a:rPr sz="2100" dirty="0">
                <a:solidFill>
                  <a:srgbClr val="243F60"/>
                </a:solidFill>
                <a:latin typeface="Arial"/>
                <a:cs typeface="Arial"/>
              </a:rPr>
              <a:t>john.conf</a:t>
            </a:r>
            <a:r>
              <a:rPr sz="2100" spc="-15" dirty="0">
                <a:solidFill>
                  <a:srgbClr val="243F60"/>
                </a:solidFill>
                <a:latin typeface="Arial"/>
                <a:cs typeface="Arial"/>
              </a:rPr>
              <a:t> </a:t>
            </a:r>
            <a:r>
              <a:rPr sz="2100" dirty="0">
                <a:solidFill>
                  <a:srgbClr val="243F60"/>
                </a:solidFill>
                <a:latin typeface="Arial"/>
                <a:cs typeface="Arial"/>
              </a:rPr>
              <a:t>has</a:t>
            </a:r>
            <a:r>
              <a:rPr sz="2100" spc="-15" dirty="0">
                <a:solidFill>
                  <a:srgbClr val="243F60"/>
                </a:solidFill>
                <a:latin typeface="Arial"/>
                <a:cs typeface="Arial"/>
              </a:rPr>
              <a:t> </a:t>
            </a:r>
            <a:r>
              <a:rPr sz="2100" dirty="0">
                <a:solidFill>
                  <a:srgbClr val="243F60"/>
                </a:solidFill>
                <a:latin typeface="Arial"/>
                <a:cs typeface="Arial"/>
              </a:rPr>
              <a:t>multiple</a:t>
            </a:r>
            <a:r>
              <a:rPr sz="2100" spc="-25" dirty="0">
                <a:solidFill>
                  <a:srgbClr val="243F60"/>
                </a:solidFill>
                <a:latin typeface="Arial"/>
                <a:cs typeface="Arial"/>
              </a:rPr>
              <a:t> </a:t>
            </a:r>
            <a:r>
              <a:rPr sz="2100" dirty="0">
                <a:solidFill>
                  <a:srgbClr val="243F60"/>
                </a:solidFill>
                <a:latin typeface="Arial"/>
                <a:cs typeface="Arial"/>
              </a:rPr>
              <a:t>rules</a:t>
            </a:r>
            <a:r>
              <a:rPr sz="2100" spc="-10" dirty="0">
                <a:solidFill>
                  <a:srgbClr val="243F60"/>
                </a:solidFill>
                <a:latin typeface="Arial"/>
                <a:cs typeface="Arial"/>
              </a:rPr>
              <a:t> </a:t>
            </a:r>
            <a:r>
              <a:rPr sz="2100" dirty="0">
                <a:solidFill>
                  <a:srgbClr val="243F60"/>
                </a:solidFill>
                <a:latin typeface="Arial"/>
                <a:cs typeface="Arial"/>
              </a:rPr>
              <a:t>that</a:t>
            </a:r>
            <a:r>
              <a:rPr sz="2100" spc="-20" dirty="0">
                <a:solidFill>
                  <a:srgbClr val="243F60"/>
                </a:solidFill>
                <a:latin typeface="Arial"/>
                <a:cs typeface="Arial"/>
              </a:rPr>
              <a:t> </a:t>
            </a:r>
            <a:r>
              <a:rPr sz="2100" dirty="0">
                <a:solidFill>
                  <a:srgbClr val="243F60"/>
                </a:solidFill>
                <a:latin typeface="Arial"/>
                <a:cs typeface="Arial"/>
              </a:rPr>
              <a:t>add</a:t>
            </a:r>
            <a:r>
              <a:rPr sz="2100" spc="-25" dirty="0">
                <a:solidFill>
                  <a:srgbClr val="243F60"/>
                </a:solidFill>
                <a:latin typeface="Arial"/>
                <a:cs typeface="Arial"/>
              </a:rPr>
              <a:t> </a:t>
            </a:r>
            <a:r>
              <a:rPr sz="2100" dirty="0">
                <a:solidFill>
                  <a:srgbClr val="243F60"/>
                </a:solidFill>
                <a:latin typeface="Arial"/>
                <a:cs typeface="Arial"/>
              </a:rPr>
              <a:t>numbers</a:t>
            </a:r>
            <a:r>
              <a:rPr sz="2100" spc="-10" dirty="0">
                <a:solidFill>
                  <a:srgbClr val="243F60"/>
                </a:solidFill>
                <a:latin typeface="Arial"/>
                <a:cs typeface="Arial"/>
              </a:rPr>
              <a:t> </a:t>
            </a:r>
            <a:r>
              <a:rPr sz="2100" dirty="0">
                <a:solidFill>
                  <a:srgbClr val="243F60"/>
                </a:solidFill>
                <a:latin typeface="Arial"/>
                <a:cs typeface="Arial"/>
              </a:rPr>
              <a:t>to</a:t>
            </a:r>
            <a:r>
              <a:rPr sz="2100" spc="-25" dirty="0">
                <a:solidFill>
                  <a:srgbClr val="243F60"/>
                </a:solidFill>
                <a:latin typeface="Arial"/>
                <a:cs typeface="Arial"/>
              </a:rPr>
              <a:t> </a:t>
            </a:r>
            <a:r>
              <a:rPr sz="2100" spc="-10" dirty="0">
                <a:solidFill>
                  <a:srgbClr val="243F60"/>
                </a:solidFill>
                <a:latin typeface="Arial"/>
                <a:cs typeface="Arial"/>
              </a:rPr>
              <a:t>wordlists. </a:t>
            </a:r>
            <a:r>
              <a:rPr sz="2100" dirty="0">
                <a:solidFill>
                  <a:srgbClr val="243F60"/>
                </a:solidFill>
                <a:latin typeface="Arial"/>
                <a:cs typeface="Arial"/>
              </a:rPr>
              <a:t>By</a:t>
            </a:r>
            <a:r>
              <a:rPr sz="2100" spc="-30" dirty="0">
                <a:solidFill>
                  <a:srgbClr val="243F60"/>
                </a:solidFill>
                <a:latin typeface="Arial"/>
                <a:cs typeface="Arial"/>
              </a:rPr>
              <a:t> </a:t>
            </a:r>
            <a:r>
              <a:rPr sz="2100" dirty="0">
                <a:solidFill>
                  <a:srgbClr val="243F60"/>
                </a:solidFill>
                <a:latin typeface="Arial"/>
                <a:cs typeface="Arial"/>
              </a:rPr>
              <a:t>default</a:t>
            </a:r>
            <a:r>
              <a:rPr sz="2100" spc="-20" dirty="0">
                <a:solidFill>
                  <a:srgbClr val="243F60"/>
                </a:solidFill>
                <a:latin typeface="Arial"/>
                <a:cs typeface="Arial"/>
              </a:rPr>
              <a:t> </a:t>
            </a:r>
            <a:r>
              <a:rPr sz="2100" dirty="0">
                <a:solidFill>
                  <a:srgbClr val="243F60"/>
                </a:solidFill>
                <a:latin typeface="Arial"/>
                <a:cs typeface="Arial"/>
              </a:rPr>
              <a:t>the</a:t>
            </a:r>
            <a:r>
              <a:rPr sz="2100" spc="-20" dirty="0">
                <a:solidFill>
                  <a:srgbClr val="243F60"/>
                </a:solidFill>
                <a:latin typeface="Arial"/>
                <a:cs typeface="Arial"/>
              </a:rPr>
              <a:t> </a:t>
            </a:r>
            <a:r>
              <a:rPr sz="2100" dirty="0">
                <a:solidFill>
                  <a:srgbClr val="243F60"/>
                </a:solidFill>
                <a:latin typeface="Arial"/>
                <a:cs typeface="Arial"/>
              </a:rPr>
              <a:t>following</a:t>
            </a:r>
            <a:r>
              <a:rPr sz="2100" spc="-20" dirty="0">
                <a:solidFill>
                  <a:srgbClr val="243F60"/>
                </a:solidFill>
                <a:latin typeface="Arial"/>
                <a:cs typeface="Arial"/>
              </a:rPr>
              <a:t> </a:t>
            </a:r>
            <a:r>
              <a:rPr sz="2100" dirty="0">
                <a:solidFill>
                  <a:srgbClr val="243F60"/>
                </a:solidFill>
                <a:latin typeface="Arial"/>
                <a:cs typeface="Arial"/>
              </a:rPr>
              <a:t>passwords</a:t>
            </a:r>
            <a:r>
              <a:rPr sz="2100" spc="-10" dirty="0">
                <a:solidFill>
                  <a:srgbClr val="243F60"/>
                </a:solidFill>
                <a:latin typeface="Arial"/>
                <a:cs typeface="Arial"/>
              </a:rPr>
              <a:t> </a:t>
            </a:r>
            <a:r>
              <a:rPr sz="2100" dirty="0">
                <a:solidFill>
                  <a:srgbClr val="243F60"/>
                </a:solidFill>
                <a:latin typeface="Arial"/>
                <a:cs typeface="Arial"/>
              </a:rPr>
              <a:t>can</a:t>
            </a:r>
            <a:r>
              <a:rPr sz="2100" spc="-25" dirty="0">
                <a:solidFill>
                  <a:srgbClr val="243F60"/>
                </a:solidFill>
                <a:latin typeface="Arial"/>
                <a:cs typeface="Arial"/>
              </a:rPr>
              <a:t> </a:t>
            </a:r>
            <a:r>
              <a:rPr sz="2100" dirty="0">
                <a:solidFill>
                  <a:srgbClr val="243F60"/>
                </a:solidFill>
                <a:latin typeface="Arial"/>
                <a:cs typeface="Arial"/>
              </a:rPr>
              <a:t>be</a:t>
            </a:r>
            <a:r>
              <a:rPr sz="2100" spc="-20" dirty="0">
                <a:solidFill>
                  <a:srgbClr val="243F60"/>
                </a:solidFill>
                <a:latin typeface="Arial"/>
                <a:cs typeface="Arial"/>
              </a:rPr>
              <a:t> </a:t>
            </a:r>
            <a:r>
              <a:rPr sz="2100" spc="-10" dirty="0">
                <a:solidFill>
                  <a:srgbClr val="243F60"/>
                </a:solidFill>
                <a:latin typeface="Arial"/>
                <a:cs typeface="Arial"/>
              </a:rPr>
              <a:t>cracked:</a:t>
            </a:r>
            <a:endParaRPr sz="2100">
              <a:latin typeface="Arial"/>
              <a:cs typeface="Arial"/>
            </a:endParaRPr>
          </a:p>
        </p:txBody>
      </p:sp>
      <p:graphicFrame>
        <p:nvGraphicFramePr>
          <p:cNvPr id="3" name="object 3"/>
          <p:cNvGraphicFramePr>
            <a:graphicFrameLocks noGrp="1"/>
          </p:cNvGraphicFramePr>
          <p:nvPr/>
        </p:nvGraphicFramePr>
        <p:xfrm>
          <a:off x="1734820" y="2771003"/>
          <a:ext cx="8226424" cy="892810"/>
        </p:xfrm>
        <a:graphic>
          <a:graphicData uri="http://schemas.openxmlformats.org/drawingml/2006/table">
            <a:tbl>
              <a:tblPr firstRow="1" bandRow="1">
                <a:tableStyleId>{2D5ABB26-0587-4C30-8999-92F81FD0307C}</a:tableStyleId>
              </a:tblPr>
              <a:tblGrid>
                <a:gridCol w="3064510">
                  <a:extLst>
                    <a:ext uri="{9D8B030D-6E8A-4147-A177-3AD203B41FA5}">
                      <a16:colId xmlns:a16="http://schemas.microsoft.com/office/drawing/2014/main" val="20000"/>
                    </a:ext>
                  </a:extLst>
                </a:gridCol>
                <a:gridCol w="1784985">
                  <a:extLst>
                    <a:ext uri="{9D8B030D-6E8A-4147-A177-3AD203B41FA5}">
                      <a16:colId xmlns:a16="http://schemas.microsoft.com/office/drawing/2014/main" val="20001"/>
                    </a:ext>
                  </a:extLst>
                </a:gridCol>
                <a:gridCol w="1489710">
                  <a:extLst>
                    <a:ext uri="{9D8B030D-6E8A-4147-A177-3AD203B41FA5}">
                      <a16:colId xmlns:a16="http://schemas.microsoft.com/office/drawing/2014/main" val="20002"/>
                    </a:ext>
                  </a:extLst>
                </a:gridCol>
                <a:gridCol w="1887219">
                  <a:extLst>
                    <a:ext uri="{9D8B030D-6E8A-4147-A177-3AD203B41FA5}">
                      <a16:colId xmlns:a16="http://schemas.microsoft.com/office/drawing/2014/main" val="20003"/>
                    </a:ext>
                  </a:extLst>
                </a:gridCol>
              </a:tblGrid>
              <a:tr h="297180">
                <a:tc>
                  <a:txBody>
                    <a:bodyPr/>
                    <a:lstStyle/>
                    <a:p>
                      <a:pPr marL="31750">
                        <a:lnSpc>
                          <a:spcPts val="2245"/>
                        </a:lnSpc>
                        <a:tabLst>
                          <a:tab pos="1402715" algn="l"/>
                        </a:tabLst>
                      </a:pPr>
                      <a:r>
                        <a:rPr sz="2100" spc="-10" dirty="0">
                          <a:solidFill>
                            <a:srgbClr val="243F60"/>
                          </a:solidFill>
                          <a:latin typeface="Arial"/>
                          <a:cs typeface="Arial"/>
                        </a:rPr>
                        <a:t>aaron698</a:t>
                      </a:r>
                      <a:r>
                        <a:rPr sz="2100" dirty="0">
                          <a:solidFill>
                            <a:srgbClr val="243F60"/>
                          </a:solidFill>
                          <a:latin typeface="Arial"/>
                          <a:cs typeface="Arial"/>
                        </a:rPr>
                        <a:t>	</a:t>
                      </a:r>
                      <a:r>
                        <a:rPr sz="2100" spc="-10" dirty="0">
                          <a:solidFill>
                            <a:srgbClr val="243F60"/>
                          </a:solidFill>
                          <a:latin typeface="Arial"/>
                          <a:cs typeface="Arial"/>
                        </a:rPr>
                        <a:t>windsor003</a:t>
                      </a:r>
                      <a:endParaRPr sz="2100">
                        <a:latin typeface="Arial"/>
                        <a:cs typeface="Arial"/>
                      </a:endParaRPr>
                    </a:p>
                  </a:txBody>
                  <a:tcPr marL="0" marR="0" marT="0" marB="0"/>
                </a:tc>
                <a:tc>
                  <a:txBody>
                    <a:bodyPr/>
                    <a:lstStyle/>
                    <a:p>
                      <a:pPr marL="167640">
                        <a:lnSpc>
                          <a:spcPts val="2245"/>
                        </a:lnSpc>
                      </a:pPr>
                      <a:r>
                        <a:rPr sz="2100" spc="-10" dirty="0">
                          <a:solidFill>
                            <a:srgbClr val="243F60"/>
                          </a:solidFill>
                          <a:latin typeface="Arial"/>
                          <a:cs typeface="Arial"/>
                        </a:rPr>
                        <a:t>Aimhigh300</a:t>
                      </a:r>
                      <a:endParaRPr sz="2100">
                        <a:latin typeface="Arial"/>
                        <a:cs typeface="Arial"/>
                      </a:endParaRPr>
                    </a:p>
                  </a:txBody>
                  <a:tcPr marL="0" marR="0" marT="0" marB="0"/>
                </a:tc>
                <a:tc>
                  <a:txBody>
                    <a:bodyPr/>
                    <a:lstStyle/>
                    <a:p>
                      <a:pPr marR="85725" algn="r">
                        <a:lnSpc>
                          <a:spcPts val="2245"/>
                        </a:lnSpc>
                      </a:pPr>
                      <a:r>
                        <a:rPr sz="2100" spc="-10" dirty="0">
                          <a:solidFill>
                            <a:srgbClr val="243F60"/>
                          </a:solidFill>
                          <a:latin typeface="Arial"/>
                          <a:cs typeface="Arial"/>
                        </a:rPr>
                        <a:t>Austin934</a:t>
                      </a:r>
                      <a:endParaRPr sz="2100">
                        <a:latin typeface="Arial"/>
                        <a:cs typeface="Arial"/>
                      </a:endParaRPr>
                    </a:p>
                  </a:txBody>
                  <a:tcPr marL="0" marR="0" marT="0" marB="0"/>
                </a:tc>
                <a:tc>
                  <a:txBody>
                    <a:bodyPr/>
                    <a:lstStyle/>
                    <a:p>
                      <a:pPr marL="93345">
                        <a:lnSpc>
                          <a:spcPts val="2245"/>
                        </a:lnSpc>
                      </a:pPr>
                      <a:r>
                        <a:rPr sz="2100" spc="-10" dirty="0">
                          <a:solidFill>
                            <a:srgbClr val="243F60"/>
                          </a:solidFill>
                          <a:latin typeface="Arial"/>
                          <a:cs typeface="Arial"/>
                        </a:rPr>
                        <a:t>Buster172</a:t>
                      </a:r>
                      <a:endParaRPr sz="2100">
                        <a:latin typeface="Arial"/>
                        <a:cs typeface="Arial"/>
                      </a:endParaRPr>
                    </a:p>
                  </a:txBody>
                  <a:tcPr marL="0" marR="0" marT="0" marB="0"/>
                </a:tc>
                <a:extLst>
                  <a:ext uri="{0D108BD9-81ED-4DB2-BD59-A6C34878D82A}">
                    <a16:rowId xmlns:a16="http://schemas.microsoft.com/office/drawing/2014/main" val="10000"/>
                  </a:ext>
                </a:extLst>
              </a:tr>
              <a:tr h="297815">
                <a:tc>
                  <a:txBody>
                    <a:bodyPr/>
                    <a:lstStyle/>
                    <a:p>
                      <a:pPr marL="31750">
                        <a:lnSpc>
                          <a:spcPts val="2245"/>
                        </a:lnSpc>
                        <a:tabLst>
                          <a:tab pos="1402715" algn="l"/>
                        </a:tabLst>
                      </a:pPr>
                      <a:r>
                        <a:rPr sz="2100" spc="-10" dirty="0">
                          <a:solidFill>
                            <a:srgbClr val="243F60"/>
                          </a:solidFill>
                          <a:latin typeface="Arial"/>
                          <a:cs typeface="Arial"/>
                        </a:rPr>
                        <a:t>aaron699</a:t>
                      </a:r>
                      <a:r>
                        <a:rPr sz="2100" dirty="0">
                          <a:solidFill>
                            <a:srgbClr val="243F60"/>
                          </a:solidFill>
                          <a:latin typeface="Arial"/>
                          <a:cs typeface="Arial"/>
                        </a:rPr>
                        <a:t>	</a:t>
                      </a:r>
                      <a:r>
                        <a:rPr sz="2100" spc="-10" dirty="0">
                          <a:solidFill>
                            <a:srgbClr val="243F60"/>
                          </a:solidFill>
                          <a:latin typeface="Arial"/>
                          <a:cs typeface="Arial"/>
                        </a:rPr>
                        <a:t>welcome222</a:t>
                      </a:r>
                      <a:endParaRPr sz="2100">
                        <a:latin typeface="Arial"/>
                        <a:cs typeface="Arial"/>
                      </a:endParaRPr>
                    </a:p>
                  </a:txBody>
                  <a:tcPr marL="0" marR="0" marT="0" marB="0"/>
                </a:tc>
                <a:tc>
                  <a:txBody>
                    <a:bodyPr/>
                    <a:lstStyle/>
                    <a:p>
                      <a:pPr marL="167640">
                        <a:lnSpc>
                          <a:spcPts val="2245"/>
                        </a:lnSpc>
                      </a:pPr>
                      <a:r>
                        <a:rPr sz="2100" spc="-10" dirty="0">
                          <a:solidFill>
                            <a:srgbClr val="243F60"/>
                          </a:solidFill>
                          <a:latin typeface="Arial"/>
                          <a:cs typeface="Arial"/>
                        </a:rPr>
                        <a:t>Alexis333</a:t>
                      </a:r>
                      <a:endParaRPr sz="2100">
                        <a:latin typeface="Arial"/>
                        <a:cs typeface="Arial"/>
                      </a:endParaRPr>
                    </a:p>
                  </a:txBody>
                  <a:tcPr marL="0" marR="0" marT="0" marB="0"/>
                </a:tc>
                <a:tc>
                  <a:txBody>
                    <a:bodyPr/>
                    <a:lstStyle/>
                    <a:p>
                      <a:pPr marR="85725" algn="r">
                        <a:lnSpc>
                          <a:spcPts val="2245"/>
                        </a:lnSpc>
                      </a:pPr>
                      <a:r>
                        <a:rPr sz="2100" spc="-10" dirty="0">
                          <a:solidFill>
                            <a:srgbClr val="243F60"/>
                          </a:solidFill>
                          <a:latin typeface="Arial"/>
                          <a:cs typeface="Arial"/>
                        </a:rPr>
                        <a:t>Austin958</a:t>
                      </a:r>
                      <a:endParaRPr sz="2100">
                        <a:latin typeface="Arial"/>
                        <a:cs typeface="Arial"/>
                      </a:endParaRPr>
                    </a:p>
                  </a:txBody>
                  <a:tcPr marL="0" marR="0" marT="0" marB="0"/>
                </a:tc>
                <a:tc>
                  <a:txBody>
                    <a:bodyPr/>
                    <a:lstStyle/>
                    <a:p>
                      <a:pPr marL="93345">
                        <a:lnSpc>
                          <a:spcPts val="2245"/>
                        </a:lnSpc>
                      </a:pPr>
                      <a:r>
                        <a:rPr sz="2100" spc="-10" dirty="0">
                          <a:solidFill>
                            <a:srgbClr val="243F60"/>
                          </a:solidFill>
                          <a:latin typeface="Arial"/>
                          <a:cs typeface="Arial"/>
                        </a:rPr>
                        <a:t>Caitlin442</a:t>
                      </a:r>
                      <a:endParaRPr sz="2100">
                        <a:latin typeface="Arial"/>
                        <a:cs typeface="Arial"/>
                      </a:endParaRPr>
                    </a:p>
                  </a:txBody>
                  <a:tcPr marL="0" marR="0" marT="0" marB="0"/>
                </a:tc>
                <a:extLst>
                  <a:ext uri="{0D108BD9-81ED-4DB2-BD59-A6C34878D82A}">
                    <a16:rowId xmlns:a16="http://schemas.microsoft.com/office/drawing/2014/main" val="10001"/>
                  </a:ext>
                </a:extLst>
              </a:tr>
              <a:tr h="297815">
                <a:tc>
                  <a:txBody>
                    <a:bodyPr/>
                    <a:lstStyle/>
                    <a:p>
                      <a:pPr marL="31750">
                        <a:lnSpc>
                          <a:spcPts val="2250"/>
                        </a:lnSpc>
                        <a:tabLst>
                          <a:tab pos="1402715" algn="l"/>
                        </a:tabLst>
                      </a:pPr>
                      <a:r>
                        <a:rPr sz="2100" spc="-10" dirty="0">
                          <a:solidFill>
                            <a:srgbClr val="243F60"/>
                          </a:solidFill>
                          <a:latin typeface="Arial"/>
                          <a:cs typeface="Arial"/>
                        </a:rPr>
                        <a:t>ababy420</a:t>
                      </a:r>
                      <a:r>
                        <a:rPr sz="2100" dirty="0">
                          <a:solidFill>
                            <a:srgbClr val="243F60"/>
                          </a:solidFill>
                          <a:latin typeface="Arial"/>
                          <a:cs typeface="Arial"/>
                        </a:rPr>
                        <a:t>	</a:t>
                      </a:r>
                      <a:r>
                        <a:rPr sz="2100" spc="-10" dirty="0">
                          <a:solidFill>
                            <a:srgbClr val="243F60"/>
                          </a:solidFill>
                          <a:latin typeface="Arial"/>
                          <a:cs typeface="Arial"/>
                        </a:rPr>
                        <a:t>welcome456</a:t>
                      </a:r>
                      <a:endParaRPr sz="2100">
                        <a:latin typeface="Arial"/>
                        <a:cs typeface="Arial"/>
                      </a:endParaRPr>
                    </a:p>
                  </a:txBody>
                  <a:tcPr marL="0" marR="0" marT="0" marB="0"/>
                </a:tc>
                <a:tc>
                  <a:txBody>
                    <a:bodyPr/>
                    <a:lstStyle/>
                    <a:p>
                      <a:pPr marL="167640">
                        <a:lnSpc>
                          <a:spcPts val="2250"/>
                        </a:lnSpc>
                      </a:pPr>
                      <a:r>
                        <a:rPr sz="2100" spc="-10" dirty="0">
                          <a:solidFill>
                            <a:srgbClr val="243F60"/>
                          </a:solidFill>
                          <a:latin typeface="Arial"/>
                          <a:cs typeface="Arial"/>
                        </a:rPr>
                        <a:t>Alliecat789</a:t>
                      </a:r>
                      <a:endParaRPr sz="2100">
                        <a:latin typeface="Arial"/>
                        <a:cs typeface="Arial"/>
                      </a:endParaRPr>
                    </a:p>
                  </a:txBody>
                  <a:tcPr marL="0" marR="0" marT="0" marB="0"/>
                </a:tc>
                <a:tc>
                  <a:txBody>
                    <a:bodyPr/>
                    <a:lstStyle/>
                    <a:p>
                      <a:pPr marR="85725" algn="r">
                        <a:lnSpc>
                          <a:spcPts val="2250"/>
                        </a:lnSpc>
                      </a:pPr>
                      <a:r>
                        <a:rPr sz="2100" spc="-10" dirty="0">
                          <a:solidFill>
                            <a:srgbClr val="243F60"/>
                          </a:solidFill>
                          <a:latin typeface="Arial"/>
                          <a:cs typeface="Arial"/>
                        </a:rPr>
                        <a:t>Austin987</a:t>
                      </a:r>
                      <a:endParaRPr sz="2100">
                        <a:latin typeface="Arial"/>
                        <a:cs typeface="Arial"/>
                      </a:endParaRPr>
                    </a:p>
                  </a:txBody>
                  <a:tcPr marL="0" marR="0" marT="0" marB="0"/>
                </a:tc>
                <a:tc>
                  <a:txBody>
                    <a:bodyPr/>
                    <a:lstStyle/>
                    <a:p>
                      <a:pPr marL="93345">
                        <a:lnSpc>
                          <a:spcPts val="2250"/>
                        </a:lnSpc>
                      </a:pPr>
                      <a:r>
                        <a:rPr sz="2100" spc="-10" dirty="0">
                          <a:solidFill>
                            <a:srgbClr val="243F60"/>
                          </a:solidFill>
                          <a:latin typeface="Arial"/>
                          <a:cs typeface="Arial"/>
                        </a:rPr>
                        <a:t>Accounting785</a:t>
                      </a:r>
                      <a:endParaRPr sz="2100">
                        <a:latin typeface="Arial"/>
                        <a:cs typeface="Arial"/>
                      </a:endParaRPr>
                    </a:p>
                  </a:txBody>
                  <a:tcPr marL="0" marR="0" marT="0" marB="0"/>
                </a:tc>
                <a:extLst>
                  <a:ext uri="{0D108BD9-81ED-4DB2-BD59-A6C34878D82A}">
                    <a16:rowId xmlns:a16="http://schemas.microsoft.com/office/drawing/2014/main" val="10002"/>
                  </a:ext>
                </a:extLst>
              </a:tr>
            </a:tbl>
          </a:graphicData>
        </a:graphic>
      </p:graphicFrame>
      <p:sp>
        <p:nvSpPr>
          <p:cNvPr id="4" name="object 4"/>
          <p:cNvSpPr txBox="1"/>
          <p:nvPr/>
        </p:nvSpPr>
        <p:spPr>
          <a:xfrm>
            <a:off x="2211069" y="3923029"/>
            <a:ext cx="468630" cy="345440"/>
          </a:xfrm>
          <a:prstGeom prst="rect">
            <a:avLst/>
          </a:prstGeom>
        </p:spPr>
        <p:txBody>
          <a:bodyPr vert="horz" wrap="square" lIns="0" tIns="12700" rIns="0" bIns="0" rtlCol="0">
            <a:spAutoFit/>
          </a:bodyPr>
          <a:lstStyle/>
          <a:p>
            <a:pPr marL="12700">
              <a:spcBef>
                <a:spcPts val="100"/>
              </a:spcBef>
            </a:pPr>
            <a:r>
              <a:rPr sz="2100" spc="-25" dirty="0">
                <a:solidFill>
                  <a:srgbClr val="243F60"/>
                </a:solidFill>
                <a:latin typeface="Arial"/>
                <a:cs typeface="Arial"/>
              </a:rPr>
              <a:t>and</a:t>
            </a:r>
            <a:endParaRPr sz="2100">
              <a:latin typeface="Arial"/>
              <a:cs typeface="Arial"/>
            </a:endParaRPr>
          </a:p>
        </p:txBody>
      </p:sp>
      <p:graphicFrame>
        <p:nvGraphicFramePr>
          <p:cNvPr id="5" name="object 5"/>
          <p:cNvGraphicFramePr>
            <a:graphicFrameLocks noGrp="1"/>
          </p:cNvGraphicFramePr>
          <p:nvPr/>
        </p:nvGraphicFramePr>
        <p:xfrm>
          <a:off x="1734821" y="4555353"/>
          <a:ext cx="8254999" cy="594360"/>
        </p:xfrm>
        <a:graphic>
          <a:graphicData uri="http://schemas.openxmlformats.org/drawingml/2006/table">
            <a:tbl>
              <a:tblPr firstRow="1" bandRow="1">
                <a:tableStyleId>{2D5ABB26-0587-4C30-8999-92F81FD0307C}</a:tableStyleId>
              </a:tblPr>
              <a:tblGrid>
                <a:gridCol w="2917190">
                  <a:extLst>
                    <a:ext uri="{9D8B030D-6E8A-4147-A177-3AD203B41FA5}">
                      <a16:colId xmlns:a16="http://schemas.microsoft.com/office/drawing/2014/main" val="20000"/>
                    </a:ext>
                  </a:extLst>
                </a:gridCol>
                <a:gridCol w="2020569">
                  <a:extLst>
                    <a:ext uri="{9D8B030D-6E8A-4147-A177-3AD203B41FA5}">
                      <a16:colId xmlns:a16="http://schemas.microsoft.com/office/drawing/2014/main" val="20001"/>
                    </a:ext>
                  </a:extLst>
                </a:gridCol>
                <a:gridCol w="1423670">
                  <a:extLst>
                    <a:ext uri="{9D8B030D-6E8A-4147-A177-3AD203B41FA5}">
                      <a16:colId xmlns:a16="http://schemas.microsoft.com/office/drawing/2014/main" val="20002"/>
                    </a:ext>
                  </a:extLst>
                </a:gridCol>
                <a:gridCol w="1893570">
                  <a:extLst>
                    <a:ext uri="{9D8B030D-6E8A-4147-A177-3AD203B41FA5}">
                      <a16:colId xmlns:a16="http://schemas.microsoft.com/office/drawing/2014/main" val="20003"/>
                    </a:ext>
                  </a:extLst>
                </a:gridCol>
              </a:tblGrid>
              <a:tr h="297180">
                <a:tc>
                  <a:txBody>
                    <a:bodyPr/>
                    <a:lstStyle/>
                    <a:p>
                      <a:pPr marL="31750">
                        <a:lnSpc>
                          <a:spcPts val="2245"/>
                        </a:lnSpc>
                        <a:tabLst>
                          <a:tab pos="1402715" algn="l"/>
                        </a:tabLst>
                      </a:pPr>
                      <a:r>
                        <a:rPr sz="2100" spc="-10" dirty="0">
                          <a:solidFill>
                            <a:srgbClr val="243F60"/>
                          </a:solidFill>
                          <a:latin typeface="Arial"/>
                          <a:cs typeface="Arial"/>
                        </a:rPr>
                        <a:t>ABcd4567</a:t>
                      </a:r>
                      <a:r>
                        <a:rPr sz="2100" dirty="0">
                          <a:solidFill>
                            <a:srgbClr val="243F60"/>
                          </a:solidFill>
                          <a:latin typeface="Arial"/>
                          <a:cs typeface="Arial"/>
                        </a:rPr>
                        <a:t>	</a:t>
                      </a:r>
                      <a:r>
                        <a:rPr sz="2100" spc="-10" dirty="0">
                          <a:solidFill>
                            <a:srgbClr val="243F60"/>
                          </a:solidFill>
                          <a:latin typeface="Arial"/>
                          <a:cs typeface="Arial"/>
                        </a:rPr>
                        <a:t>Abby0077</a:t>
                      </a:r>
                      <a:endParaRPr sz="2100">
                        <a:latin typeface="Arial"/>
                        <a:cs typeface="Arial"/>
                      </a:endParaRPr>
                    </a:p>
                  </a:txBody>
                  <a:tcPr marL="0" marR="0" marT="0" marB="0"/>
                </a:tc>
                <a:tc>
                  <a:txBody>
                    <a:bodyPr/>
                    <a:lstStyle/>
                    <a:p>
                      <a:pPr marL="314960">
                        <a:lnSpc>
                          <a:spcPts val="2245"/>
                        </a:lnSpc>
                      </a:pPr>
                      <a:r>
                        <a:rPr sz="2100" spc="-10" dirty="0">
                          <a:solidFill>
                            <a:srgbClr val="243F60"/>
                          </a:solidFill>
                          <a:latin typeface="Arial"/>
                          <a:cs typeface="Arial"/>
                        </a:rPr>
                        <a:t>Amanda5878</a:t>
                      </a:r>
                      <a:endParaRPr sz="2100">
                        <a:latin typeface="Arial"/>
                        <a:cs typeface="Arial"/>
                      </a:endParaRPr>
                    </a:p>
                  </a:txBody>
                  <a:tcPr marL="0" marR="0" marT="0" marB="0"/>
                </a:tc>
                <a:tc>
                  <a:txBody>
                    <a:bodyPr/>
                    <a:lstStyle/>
                    <a:p>
                      <a:pPr marR="63500" algn="r">
                        <a:lnSpc>
                          <a:spcPts val="2245"/>
                        </a:lnSpc>
                      </a:pPr>
                      <a:r>
                        <a:rPr sz="2100" spc="-10" dirty="0">
                          <a:solidFill>
                            <a:srgbClr val="243F60"/>
                          </a:solidFill>
                          <a:latin typeface="Arial"/>
                          <a:cs typeface="Arial"/>
                        </a:rPr>
                        <a:t>ABcd5678</a:t>
                      </a:r>
                      <a:endParaRPr sz="2100">
                        <a:latin typeface="Arial"/>
                        <a:cs typeface="Arial"/>
                      </a:endParaRPr>
                    </a:p>
                  </a:txBody>
                  <a:tcPr marL="0" marR="0" marT="0" marB="0"/>
                </a:tc>
                <a:tc>
                  <a:txBody>
                    <a:bodyPr/>
                    <a:lstStyle/>
                    <a:p>
                      <a:pPr marL="71120">
                        <a:lnSpc>
                          <a:spcPts val="2245"/>
                        </a:lnSpc>
                      </a:pPr>
                      <a:r>
                        <a:rPr sz="2100" spc="-10" dirty="0">
                          <a:solidFill>
                            <a:srgbClr val="243F60"/>
                          </a:solidFill>
                          <a:latin typeface="Arial"/>
                          <a:cs typeface="Arial"/>
                        </a:rPr>
                        <a:t>Abby0206</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Antigua4444</a:t>
                      </a:r>
                      <a:endParaRPr sz="2100">
                        <a:latin typeface="Arial"/>
                        <a:cs typeface="Arial"/>
                      </a:endParaRPr>
                    </a:p>
                  </a:txBody>
                  <a:tcPr marL="0" marR="0" marT="0" marB="0"/>
                </a:tc>
                <a:tc>
                  <a:txBody>
                    <a:bodyPr/>
                    <a:lstStyle/>
                    <a:p>
                      <a:pPr marL="314960">
                        <a:lnSpc>
                          <a:spcPts val="2245"/>
                        </a:lnSpc>
                      </a:pPr>
                      <a:r>
                        <a:rPr sz="2100" spc="-10" dirty="0">
                          <a:solidFill>
                            <a:srgbClr val="243F60"/>
                          </a:solidFill>
                          <a:latin typeface="Arial"/>
                          <a:cs typeface="Arial"/>
                        </a:rPr>
                        <a:t>ABcd6789</a:t>
                      </a:r>
                      <a:endParaRPr sz="2100">
                        <a:latin typeface="Arial"/>
                        <a:cs typeface="Arial"/>
                      </a:endParaRPr>
                    </a:p>
                  </a:txBody>
                  <a:tcPr marL="0" marR="0" marT="0" marB="0"/>
                </a:tc>
                <a:tc>
                  <a:txBody>
                    <a:bodyPr/>
                    <a:lstStyle/>
                    <a:p>
                      <a:pPr marR="93980" algn="r">
                        <a:lnSpc>
                          <a:spcPts val="2245"/>
                        </a:lnSpc>
                      </a:pPr>
                      <a:r>
                        <a:rPr sz="2100" spc="-10" dirty="0">
                          <a:solidFill>
                            <a:srgbClr val="243F60"/>
                          </a:solidFill>
                          <a:latin typeface="Arial"/>
                          <a:cs typeface="Arial"/>
                        </a:rPr>
                        <a:t>Abby0217</a:t>
                      </a:r>
                      <a:endParaRPr sz="2100">
                        <a:latin typeface="Arial"/>
                        <a:cs typeface="Arial"/>
                      </a:endParaRPr>
                    </a:p>
                  </a:txBody>
                  <a:tcPr marL="0" marR="0" marT="0" marB="0"/>
                </a:tc>
                <a:tc>
                  <a:txBody>
                    <a:bodyPr/>
                    <a:lstStyle/>
                    <a:p>
                      <a:pPr marL="71120">
                        <a:lnSpc>
                          <a:spcPts val="2245"/>
                        </a:lnSpc>
                      </a:pPr>
                      <a:r>
                        <a:rPr sz="2100" spc="-10" dirty="0">
                          <a:solidFill>
                            <a:srgbClr val="243F60"/>
                          </a:solidFill>
                          <a:latin typeface="Arial"/>
                          <a:cs typeface="Arial"/>
                        </a:rPr>
                        <a:t>Antionette0824</a:t>
                      </a:r>
                      <a:endParaRPr sz="210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6" name="object 6"/>
          <p:cNvSpPr txBox="1"/>
          <p:nvPr/>
        </p:nvSpPr>
        <p:spPr>
          <a:xfrm>
            <a:off x="1753871" y="5410200"/>
            <a:ext cx="7853045" cy="642620"/>
          </a:xfrm>
          <a:prstGeom prst="rect">
            <a:avLst/>
          </a:prstGeom>
        </p:spPr>
        <p:txBody>
          <a:bodyPr vert="horz" wrap="square" lIns="0" tIns="12700" rIns="0" bIns="0" rtlCol="0">
            <a:spAutoFit/>
          </a:bodyPr>
          <a:lstStyle/>
          <a:p>
            <a:pPr marL="12700">
              <a:lnSpc>
                <a:spcPts val="2430"/>
              </a:lnSpc>
              <a:spcBef>
                <a:spcPts val="100"/>
              </a:spcBef>
            </a:pPr>
            <a:r>
              <a:rPr sz="2100" dirty="0">
                <a:solidFill>
                  <a:srgbClr val="243F60"/>
                </a:solidFill>
                <a:latin typeface="Arial"/>
                <a:cs typeface="Arial"/>
              </a:rPr>
              <a:t>By</a:t>
            </a:r>
            <a:r>
              <a:rPr sz="2100" spc="-20" dirty="0">
                <a:solidFill>
                  <a:srgbClr val="243F60"/>
                </a:solidFill>
                <a:latin typeface="Arial"/>
                <a:cs typeface="Arial"/>
              </a:rPr>
              <a:t> </a:t>
            </a:r>
            <a:r>
              <a:rPr sz="2100" dirty="0">
                <a:solidFill>
                  <a:srgbClr val="243F60"/>
                </a:solidFill>
                <a:latin typeface="Arial"/>
                <a:cs typeface="Arial"/>
              </a:rPr>
              <a:t>adding</a:t>
            </a:r>
            <a:r>
              <a:rPr sz="2100" spc="-15" dirty="0">
                <a:solidFill>
                  <a:srgbClr val="243F60"/>
                </a:solidFill>
                <a:latin typeface="Arial"/>
                <a:cs typeface="Arial"/>
              </a:rPr>
              <a:t> </a:t>
            </a:r>
            <a:r>
              <a:rPr sz="2100" dirty="0">
                <a:solidFill>
                  <a:srgbClr val="243F60"/>
                </a:solidFill>
                <a:latin typeface="Arial"/>
                <a:cs typeface="Arial"/>
              </a:rPr>
              <a:t>3</a:t>
            </a:r>
            <a:r>
              <a:rPr sz="2100" spc="-15" dirty="0">
                <a:solidFill>
                  <a:srgbClr val="243F60"/>
                </a:solidFill>
                <a:latin typeface="Arial"/>
                <a:cs typeface="Arial"/>
              </a:rPr>
              <a:t> </a:t>
            </a:r>
            <a:r>
              <a:rPr sz="2100" dirty="0">
                <a:solidFill>
                  <a:srgbClr val="243F60"/>
                </a:solidFill>
                <a:latin typeface="Arial"/>
                <a:cs typeface="Arial"/>
              </a:rPr>
              <a:t>or</a:t>
            </a:r>
            <a:r>
              <a:rPr sz="2100" spc="-15" dirty="0">
                <a:solidFill>
                  <a:srgbClr val="243F60"/>
                </a:solidFill>
                <a:latin typeface="Arial"/>
                <a:cs typeface="Arial"/>
              </a:rPr>
              <a:t> </a:t>
            </a:r>
            <a:r>
              <a:rPr sz="2100" dirty="0">
                <a:solidFill>
                  <a:srgbClr val="243F60"/>
                </a:solidFill>
                <a:latin typeface="Arial"/>
                <a:cs typeface="Arial"/>
              </a:rPr>
              <a:t>4</a:t>
            </a:r>
            <a:r>
              <a:rPr sz="2100" spc="-15" dirty="0">
                <a:solidFill>
                  <a:srgbClr val="243F60"/>
                </a:solidFill>
                <a:latin typeface="Arial"/>
                <a:cs typeface="Arial"/>
              </a:rPr>
              <a:t> </a:t>
            </a:r>
            <a:r>
              <a:rPr sz="2100" dirty="0">
                <a:solidFill>
                  <a:srgbClr val="243F60"/>
                </a:solidFill>
                <a:latin typeface="Arial"/>
                <a:cs typeface="Arial"/>
              </a:rPr>
              <a:t>numbers</a:t>
            </a:r>
            <a:r>
              <a:rPr sz="2100" spc="-10" dirty="0">
                <a:solidFill>
                  <a:srgbClr val="243F60"/>
                </a:solidFill>
                <a:latin typeface="Arial"/>
                <a:cs typeface="Arial"/>
              </a:rPr>
              <a:t> </a:t>
            </a:r>
            <a:r>
              <a:rPr sz="2100" dirty="0">
                <a:solidFill>
                  <a:srgbClr val="243F60"/>
                </a:solidFill>
                <a:latin typeface="Arial"/>
                <a:cs typeface="Arial"/>
              </a:rPr>
              <a:t>to</a:t>
            </a:r>
            <a:r>
              <a:rPr sz="2100" spc="-15" dirty="0">
                <a:solidFill>
                  <a:srgbClr val="243F60"/>
                </a:solidFill>
                <a:latin typeface="Arial"/>
                <a:cs typeface="Arial"/>
              </a:rPr>
              <a:t> </a:t>
            </a:r>
            <a:r>
              <a:rPr sz="2100" dirty="0">
                <a:solidFill>
                  <a:srgbClr val="243F60"/>
                </a:solidFill>
                <a:latin typeface="Arial"/>
                <a:cs typeface="Arial"/>
              </a:rPr>
              <a:t>the</a:t>
            </a:r>
            <a:r>
              <a:rPr sz="2100" spc="-15" dirty="0">
                <a:solidFill>
                  <a:srgbClr val="243F60"/>
                </a:solidFill>
                <a:latin typeface="Arial"/>
                <a:cs typeface="Arial"/>
              </a:rPr>
              <a:t> </a:t>
            </a:r>
            <a:r>
              <a:rPr sz="2100" dirty="0">
                <a:solidFill>
                  <a:srgbClr val="243F60"/>
                </a:solidFill>
                <a:latin typeface="Arial"/>
                <a:cs typeface="Arial"/>
              </a:rPr>
              <a:t>end</a:t>
            </a:r>
            <a:r>
              <a:rPr sz="2100" spc="-10" dirty="0">
                <a:solidFill>
                  <a:srgbClr val="243F60"/>
                </a:solidFill>
                <a:latin typeface="Arial"/>
                <a:cs typeface="Arial"/>
              </a:rPr>
              <a:t> </a:t>
            </a:r>
            <a:r>
              <a:rPr sz="2100" dirty="0">
                <a:solidFill>
                  <a:srgbClr val="243F60"/>
                </a:solidFill>
                <a:latin typeface="Arial"/>
                <a:cs typeface="Arial"/>
              </a:rPr>
              <a:t>of</a:t>
            </a:r>
            <a:r>
              <a:rPr sz="2100" spc="-10" dirty="0">
                <a:solidFill>
                  <a:srgbClr val="243F60"/>
                </a:solidFill>
                <a:latin typeface="Arial"/>
                <a:cs typeface="Arial"/>
              </a:rPr>
              <a:t> </a:t>
            </a:r>
            <a:r>
              <a:rPr sz="2100" dirty="0">
                <a:solidFill>
                  <a:srgbClr val="243F60"/>
                </a:solidFill>
                <a:latin typeface="Arial"/>
                <a:cs typeface="Arial"/>
              </a:rPr>
              <a:t>a</a:t>
            </a:r>
            <a:r>
              <a:rPr sz="2100" spc="-5" dirty="0">
                <a:solidFill>
                  <a:srgbClr val="243F60"/>
                </a:solidFill>
                <a:latin typeface="Arial"/>
                <a:cs typeface="Arial"/>
              </a:rPr>
              <a:t> </a:t>
            </a:r>
            <a:r>
              <a:rPr sz="2100" spc="-10" dirty="0">
                <a:solidFill>
                  <a:srgbClr val="243F60"/>
                </a:solidFill>
                <a:latin typeface="Arial"/>
                <a:cs typeface="Arial"/>
              </a:rPr>
              <a:t>wordlist.</a:t>
            </a:r>
            <a:endParaRPr sz="2100">
              <a:latin typeface="Arial"/>
              <a:cs typeface="Arial"/>
            </a:endParaRPr>
          </a:p>
          <a:p>
            <a:pPr marL="12700">
              <a:lnSpc>
                <a:spcPts val="2430"/>
              </a:lnSpc>
            </a:pPr>
            <a:r>
              <a:rPr sz="2100" dirty="0">
                <a:solidFill>
                  <a:srgbClr val="243F60"/>
                </a:solidFill>
                <a:latin typeface="Arial"/>
                <a:cs typeface="Arial"/>
              </a:rPr>
              <a:t>But</a:t>
            </a:r>
            <a:r>
              <a:rPr sz="2100" spc="-25" dirty="0">
                <a:solidFill>
                  <a:srgbClr val="243F60"/>
                </a:solidFill>
                <a:latin typeface="Arial"/>
                <a:cs typeface="Arial"/>
              </a:rPr>
              <a:t> </a:t>
            </a:r>
            <a:r>
              <a:rPr sz="2100" dirty="0">
                <a:solidFill>
                  <a:srgbClr val="243F60"/>
                </a:solidFill>
                <a:latin typeface="Arial"/>
                <a:cs typeface="Arial"/>
              </a:rPr>
              <a:t>john.conf</a:t>
            </a:r>
            <a:r>
              <a:rPr sz="2100" spc="20" dirty="0">
                <a:solidFill>
                  <a:srgbClr val="243F60"/>
                </a:solidFill>
                <a:latin typeface="Arial"/>
                <a:cs typeface="Arial"/>
              </a:rPr>
              <a:t> </a:t>
            </a:r>
            <a:r>
              <a:rPr sz="2100" dirty="0">
                <a:solidFill>
                  <a:srgbClr val="FF0000"/>
                </a:solidFill>
                <a:latin typeface="Arial"/>
                <a:cs typeface="Arial"/>
              </a:rPr>
              <a:t>does</a:t>
            </a:r>
            <a:r>
              <a:rPr sz="2100" spc="-5" dirty="0">
                <a:solidFill>
                  <a:srgbClr val="FF0000"/>
                </a:solidFill>
                <a:latin typeface="Arial"/>
                <a:cs typeface="Arial"/>
              </a:rPr>
              <a:t> </a:t>
            </a:r>
            <a:r>
              <a:rPr sz="2100" dirty="0">
                <a:solidFill>
                  <a:srgbClr val="FF0000"/>
                </a:solidFill>
                <a:latin typeface="Arial"/>
                <a:cs typeface="Arial"/>
              </a:rPr>
              <a:t>not</a:t>
            </a:r>
            <a:r>
              <a:rPr sz="2100" spc="-5" dirty="0">
                <a:solidFill>
                  <a:srgbClr val="FF0000"/>
                </a:solidFill>
                <a:latin typeface="Arial"/>
                <a:cs typeface="Arial"/>
              </a:rPr>
              <a:t> </a:t>
            </a:r>
            <a:r>
              <a:rPr sz="2100" dirty="0">
                <a:solidFill>
                  <a:srgbClr val="FF0000"/>
                </a:solidFill>
                <a:latin typeface="Arial"/>
                <a:cs typeface="Arial"/>
              </a:rPr>
              <a:t>do</a:t>
            </a:r>
            <a:r>
              <a:rPr sz="2100" spc="-20" dirty="0">
                <a:solidFill>
                  <a:srgbClr val="FF0000"/>
                </a:solidFill>
                <a:latin typeface="Arial"/>
                <a:cs typeface="Arial"/>
              </a:rPr>
              <a:t> </a:t>
            </a:r>
            <a:r>
              <a:rPr sz="2100" dirty="0">
                <a:solidFill>
                  <a:srgbClr val="FF0000"/>
                </a:solidFill>
                <a:latin typeface="Arial"/>
                <a:cs typeface="Arial"/>
              </a:rPr>
              <a:t>this</a:t>
            </a:r>
            <a:r>
              <a:rPr sz="2100" spc="15" dirty="0">
                <a:solidFill>
                  <a:srgbClr val="FF0000"/>
                </a:solidFill>
                <a:latin typeface="Arial"/>
                <a:cs typeface="Arial"/>
              </a:rPr>
              <a:t> </a:t>
            </a:r>
            <a:r>
              <a:rPr sz="2100" dirty="0">
                <a:solidFill>
                  <a:srgbClr val="243F60"/>
                </a:solidFill>
                <a:latin typeface="Arial"/>
                <a:cs typeface="Arial"/>
              </a:rPr>
              <a:t>for</a:t>
            </a:r>
            <a:r>
              <a:rPr sz="2100" spc="-15" dirty="0">
                <a:solidFill>
                  <a:srgbClr val="243F60"/>
                </a:solidFill>
                <a:latin typeface="Arial"/>
                <a:cs typeface="Arial"/>
              </a:rPr>
              <a:t> </a:t>
            </a:r>
            <a:r>
              <a:rPr sz="2100" u="sng" dirty="0">
                <a:solidFill>
                  <a:srgbClr val="243F60"/>
                </a:solidFill>
                <a:uFill>
                  <a:solidFill>
                    <a:srgbClr val="243F60"/>
                  </a:solidFill>
                </a:uFill>
                <a:latin typeface="Arial"/>
                <a:cs typeface="Arial"/>
              </a:rPr>
              <a:t>all</a:t>
            </a:r>
            <a:r>
              <a:rPr sz="2100" spc="-10" dirty="0">
                <a:solidFill>
                  <a:srgbClr val="243F60"/>
                </a:solidFill>
                <a:latin typeface="Arial"/>
                <a:cs typeface="Arial"/>
              </a:rPr>
              <a:t> </a:t>
            </a:r>
            <a:r>
              <a:rPr sz="2100" dirty="0">
                <a:solidFill>
                  <a:srgbClr val="243F60"/>
                </a:solidFill>
                <a:latin typeface="Arial"/>
                <a:cs typeface="Arial"/>
              </a:rPr>
              <a:t>3</a:t>
            </a:r>
            <a:r>
              <a:rPr sz="2100" spc="-10" dirty="0">
                <a:solidFill>
                  <a:srgbClr val="243F60"/>
                </a:solidFill>
                <a:latin typeface="Arial"/>
                <a:cs typeface="Arial"/>
              </a:rPr>
              <a:t> </a:t>
            </a:r>
            <a:r>
              <a:rPr sz="2100" dirty="0">
                <a:solidFill>
                  <a:srgbClr val="243F60"/>
                </a:solidFill>
                <a:latin typeface="Arial"/>
                <a:cs typeface="Arial"/>
              </a:rPr>
              <a:t>or</a:t>
            </a:r>
            <a:r>
              <a:rPr sz="2100" spc="-20" dirty="0">
                <a:solidFill>
                  <a:srgbClr val="243F60"/>
                </a:solidFill>
                <a:latin typeface="Arial"/>
                <a:cs typeface="Arial"/>
              </a:rPr>
              <a:t> </a:t>
            </a:r>
            <a:r>
              <a:rPr sz="2100" dirty="0">
                <a:solidFill>
                  <a:srgbClr val="243F60"/>
                </a:solidFill>
                <a:latin typeface="Arial"/>
                <a:cs typeface="Arial"/>
              </a:rPr>
              <a:t>4</a:t>
            </a:r>
            <a:r>
              <a:rPr sz="2100" spc="-15" dirty="0">
                <a:solidFill>
                  <a:srgbClr val="243F60"/>
                </a:solidFill>
                <a:latin typeface="Arial"/>
                <a:cs typeface="Arial"/>
              </a:rPr>
              <a:t> </a:t>
            </a:r>
            <a:r>
              <a:rPr sz="2100" dirty="0">
                <a:solidFill>
                  <a:srgbClr val="243F60"/>
                </a:solidFill>
                <a:latin typeface="Arial"/>
                <a:cs typeface="Arial"/>
              </a:rPr>
              <a:t>numbers.</a:t>
            </a:r>
            <a:r>
              <a:rPr sz="2100" spc="-10" dirty="0">
                <a:solidFill>
                  <a:srgbClr val="243F60"/>
                </a:solidFill>
                <a:latin typeface="Arial"/>
                <a:cs typeface="Arial"/>
              </a:rPr>
              <a:t> </a:t>
            </a:r>
            <a:r>
              <a:rPr sz="2100" dirty="0">
                <a:solidFill>
                  <a:srgbClr val="243F60"/>
                </a:solidFill>
                <a:latin typeface="Arial"/>
                <a:cs typeface="Arial"/>
              </a:rPr>
              <a:t>Just</a:t>
            </a:r>
            <a:r>
              <a:rPr sz="2100" spc="-5" dirty="0">
                <a:solidFill>
                  <a:srgbClr val="243F60"/>
                </a:solidFill>
                <a:latin typeface="Arial"/>
                <a:cs typeface="Arial"/>
              </a:rPr>
              <a:t> </a:t>
            </a:r>
            <a:r>
              <a:rPr sz="2100" dirty="0">
                <a:solidFill>
                  <a:srgbClr val="243F60"/>
                </a:solidFill>
                <a:latin typeface="Arial"/>
                <a:cs typeface="Arial"/>
              </a:rPr>
              <a:t>a</a:t>
            </a:r>
            <a:r>
              <a:rPr sz="2100" spc="-15" dirty="0">
                <a:solidFill>
                  <a:srgbClr val="243F60"/>
                </a:solidFill>
                <a:latin typeface="Arial"/>
                <a:cs typeface="Arial"/>
              </a:rPr>
              <a:t> </a:t>
            </a:r>
            <a:r>
              <a:rPr sz="2100" spc="-10" dirty="0">
                <a:solidFill>
                  <a:srgbClr val="243F60"/>
                </a:solidFill>
                <a:latin typeface="Arial"/>
                <a:cs typeface="Arial"/>
              </a:rPr>
              <a:t>subset</a:t>
            </a:r>
            <a:endParaRPr sz="2100">
              <a:latin typeface="Arial"/>
              <a:cs typeface="Arial"/>
            </a:endParaRPr>
          </a:p>
        </p:txBody>
      </p:sp>
      <p:sp>
        <p:nvSpPr>
          <p:cNvPr id="7" name="object 7"/>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8" name="object 8"/>
          <p:cNvPicPr/>
          <p:nvPr/>
        </p:nvPicPr>
        <p:blipFill>
          <a:blip r:embed="rId2" cstate="print"/>
          <a:stretch>
            <a:fillRect/>
          </a:stretch>
        </p:blipFill>
        <p:spPr>
          <a:xfrm>
            <a:off x="1768475" y="6418067"/>
            <a:ext cx="1123413" cy="298463"/>
          </a:xfrm>
          <a:prstGeom prst="rect">
            <a:avLst/>
          </a:prstGeom>
        </p:spPr>
      </p:pic>
      <p:sp>
        <p:nvSpPr>
          <p:cNvPr id="9" name="object 9"/>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78</a:t>
            </a:fld>
            <a:endParaRPr spc="-25" dirty="0"/>
          </a:p>
        </p:txBody>
      </p:sp>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96109"/>
            <a:ext cx="10058399" cy="751488"/>
          </a:xfrm>
          <a:prstGeom prst="rect">
            <a:avLst/>
          </a:prstGeom>
        </p:spPr>
        <p:txBody>
          <a:bodyPr vert="horz" wrap="square" lIns="0" tIns="12700" rIns="0" bIns="0" rtlCol="0" anchor="ctr">
            <a:spAutoFit/>
          </a:bodyPr>
          <a:lstStyle/>
          <a:p>
            <a:pPr marL="2369820" marR="5080" indent="-2357120">
              <a:lnSpc>
                <a:spcPct val="100000"/>
              </a:lnSpc>
              <a:spcBef>
                <a:spcPts val="100"/>
              </a:spcBef>
            </a:pPr>
            <a:r>
              <a:rPr sz="4800" spc="-5" dirty="0"/>
              <a:t>Application: </a:t>
            </a:r>
            <a:r>
              <a:rPr sz="4800" spc="-10" dirty="0"/>
              <a:t>Verifying the </a:t>
            </a:r>
            <a:r>
              <a:rPr lang="en-US" sz="4800" spc="-10" dirty="0"/>
              <a:t>Data </a:t>
            </a:r>
            <a:r>
              <a:rPr sz="4800" spc="-5" dirty="0"/>
              <a:t>Integrity</a:t>
            </a:r>
            <a:endParaRPr sz="4800" dirty="0"/>
          </a:p>
        </p:txBody>
      </p:sp>
      <p:sp>
        <p:nvSpPr>
          <p:cNvPr id="3" name="object 3"/>
          <p:cNvSpPr txBox="1"/>
          <p:nvPr/>
        </p:nvSpPr>
        <p:spPr>
          <a:xfrm>
            <a:off x="914401" y="1482186"/>
            <a:ext cx="8748395" cy="4414520"/>
          </a:xfrm>
          <a:prstGeom prst="rect">
            <a:avLst/>
          </a:prstGeom>
        </p:spPr>
        <p:txBody>
          <a:bodyPr vert="horz" wrap="square" lIns="0" tIns="12700" rIns="0" bIns="0" rtlCol="0">
            <a:spAutoFit/>
          </a:bodyPr>
          <a:lstStyle/>
          <a:p>
            <a:pPr marL="368300" marR="506095" indent="-342900">
              <a:spcBef>
                <a:spcPts val="100"/>
              </a:spcBef>
              <a:buFont typeface="Symbol"/>
              <a:buChar char=""/>
              <a:tabLst>
                <a:tab pos="367665" algn="l"/>
                <a:tab pos="368300" algn="l"/>
              </a:tabLst>
            </a:pPr>
            <a:r>
              <a:rPr sz="2400" dirty="0">
                <a:latin typeface="Cambria"/>
                <a:cs typeface="Cambria"/>
              </a:rPr>
              <a:t>Verifying </a:t>
            </a:r>
            <a:r>
              <a:rPr sz="2400" spc="-5" dirty="0">
                <a:latin typeface="Cambria"/>
                <a:cs typeface="Cambria"/>
              </a:rPr>
              <a:t>file </a:t>
            </a:r>
            <a:r>
              <a:rPr sz="2400" dirty="0">
                <a:latin typeface="Cambria"/>
                <a:cs typeface="Cambria"/>
              </a:rPr>
              <a:t>integrity The </a:t>
            </a:r>
            <a:r>
              <a:rPr sz="2400" spc="-5" dirty="0">
                <a:latin typeface="Cambria"/>
                <a:cs typeface="Cambria"/>
              </a:rPr>
              <a:t>most obvious use </a:t>
            </a:r>
            <a:r>
              <a:rPr sz="2400" dirty="0">
                <a:latin typeface="Cambria"/>
                <a:cs typeface="Cambria"/>
              </a:rPr>
              <a:t>is </a:t>
            </a:r>
            <a:r>
              <a:rPr sz="2400" spc="-5" dirty="0">
                <a:latin typeface="Cambria"/>
                <a:cs typeface="Cambria"/>
              </a:rPr>
              <a:t>"verifying file  </a:t>
            </a:r>
            <a:r>
              <a:rPr sz="2400" dirty="0">
                <a:latin typeface="Cambria"/>
                <a:cs typeface="Cambria"/>
              </a:rPr>
              <a:t>integrity".</a:t>
            </a:r>
          </a:p>
          <a:p>
            <a:pPr marL="368300" marR="170815" indent="-342900">
              <a:buFont typeface="Symbol"/>
              <a:buChar char=""/>
              <a:tabLst>
                <a:tab pos="367665" algn="l"/>
                <a:tab pos="368300" algn="l"/>
              </a:tabLst>
            </a:pPr>
            <a:r>
              <a:rPr sz="2400" spc="-5" dirty="0">
                <a:latin typeface="Cambria"/>
                <a:cs typeface="Cambria"/>
              </a:rPr>
              <a:t>If you have </a:t>
            </a:r>
            <a:r>
              <a:rPr sz="2400" spc="-10" dirty="0">
                <a:latin typeface="Cambria"/>
                <a:cs typeface="Cambria"/>
              </a:rPr>
              <a:t>just </a:t>
            </a:r>
            <a:r>
              <a:rPr sz="2400" spc="-5" dirty="0">
                <a:latin typeface="Cambria"/>
                <a:cs typeface="Cambria"/>
              </a:rPr>
              <a:t>downloaded </a:t>
            </a:r>
            <a:r>
              <a:rPr sz="2400" dirty="0">
                <a:latin typeface="Cambria"/>
                <a:cs typeface="Cambria"/>
              </a:rPr>
              <a:t>a </a:t>
            </a:r>
            <a:r>
              <a:rPr sz="2400" spc="-5" dirty="0">
                <a:latin typeface="Cambria"/>
                <a:cs typeface="Cambria"/>
              </a:rPr>
              <a:t>large piece of software from </a:t>
            </a:r>
            <a:r>
              <a:rPr sz="2400" dirty="0">
                <a:latin typeface="Cambria"/>
                <a:cs typeface="Cambria"/>
              </a:rPr>
              <a:t>a  </a:t>
            </a:r>
            <a:r>
              <a:rPr sz="2400" spc="-5" dirty="0">
                <a:latin typeface="Cambria"/>
                <a:cs typeface="Cambria"/>
              </a:rPr>
              <a:t>website, how </a:t>
            </a:r>
            <a:r>
              <a:rPr sz="2400" dirty="0">
                <a:latin typeface="Cambria"/>
                <a:cs typeface="Cambria"/>
              </a:rPr>
              <a:t>do </a:t>
            </a:r>
            <a:r>
              <a:rPr sz="2400" spc="-5" dirty="0">
                <a:latin typeface="Cambria"/>
                <a:cs typeface="Cambria"/>
              </a:rPr>
              <a:t>you know that you've received </a:t>
            </a:r>
            <a:r>
              <a:rPr sz="2400" spc="5" dirty="0">
                <a:latin typeface="Cambria"/>
                <a:cs typeface="Cambria"/>
              </a:rPr>
              <a:t>it </a:t>
            </a:r>
            <a:r>
              <a:rPr sz="2400" spc="-5" dirty="0">
                <a:latin typeface="Cambria"/>
                <a:cs typeface="Cambria"/>
              </a:rPr>
              <a:t>correctly </a:t>
            </a:r>
            <a:r>
              <a:rPr sz="2400" dirty="0">
                <a:latin typeface="Cambria"/>
                <a:cs typeface="Cambria"/>
              </a:rPr>
              <a:t>and  </a:t>
            </a:r>
            <a:r>
              <a:rPr sz="2400" spc="-5" dirty="0">
                <a:latin typeface="Cambria"/>
                <a:cs typeface="Cambria"/>
              </a:rPr>
              <a:t>that </a:t>
            </a:r>
            <a:r>
              <a:rPr sz="2400" dirty="0">
                <a:latin typeface="Cambria"/>
                <a:cs typeface="Cambria"/>
              </a:rPr>
              <a:t>it </a:t>
            </a:r>
            <a:r>
              <a:rPr sz="2400" spc="-5" dirty="0">
                <a:latin typeface="Cambria"/>
                <a:cs typeface="Cambria"/>
              </a:rPr>
              <a:t>has </a:t>
            </a:r>
            <a:r>
              <a:rPr sz="2400" dirty="0">
                <a:latin typeface="Cambria"/>
                <a:cs typeface="Cambria"/>
              </a:rPr>
              <a:t>not </a:t>
            </a:r>
            <a:r>
              <a:rPr sz="2400" spc="-5" dirty="0">
                <a:latin typeface="Cambria"/>
                <a:cs typeface="Cambria"/>
              </a:rPr>
              <a:t>been tampered</a:t>
            </a:r>
            <a:r>
              <a:rPr sz="2400" spc="5" dirty="0">
                <a:latin typeface="Cambria"/>
                <a:cs typeface="Cambria"/>
              </a:rPr>
              <a:t> </a:t>
            </a:r>
            <a:r>
              <a:rPr sz="2400" spc="-5" dirty="0">
                <a:latin typeface="Cambria"/>
                <a:cs typeface="Cambria"/>
              </a:rPr>
              <a:t>with?</a:t>
            </a:r>
            <a:endParaRPr sz="2400" dirty="0">
              <a:latin typeface="Cambria"/>
              <a:cs typeface="Cambria"/>
            </a:endParaRPr>
          </a:p>
          <a:p>
            <a:pPr marL="368300" marR="17780" indent="-342900">
              <a:buFont typeface="Symbol"/>
              <a:buChar char=""/>
              <a:tabLst>
                <a:tab pos="367665" algn="l"/>
                <a:tab pos="368300" algn="l"/>
              </a:tabLst>
            </a:pPr>
            <a:r>
              <a:rPr sz="2400" dirty="0">
                <a:latin typeface="Cambria"/>
                <a:cs typeface="Cambria"/>
              </a:rPr>
              <a:t>One way is to </a:t>
            </a:r>
            <a:r>
              <a:rPr sz="2400" spc="-5" dirty="0">
                <a:latin typeface="Cambria"/>
                <a:cs typeface="Cambria"/>
              </a:rPr>
              <a:t>download </a:t>
            </a:r>
            <a:r>
              <a:rPr sz="2400" dirty="0">
                <a:latin typeface="Cambria"/>
                <a:cs typeface="Cambria"/>
              </a:rPr>
              <a:t>the </a:t>
            </a:r>
            <a:r>
              <a:rPr sz="2400" spc="-5" dirty="0">
                <a:latin typeface="Cambria"/>
                <a:cs typeface="Cambria"/>
              </a:rPr>
              <a:t>file </a:t>
            </a:r>
            <a:r>
              <a:rPr sz="2400" dirty="0">
                <a:latin typeface="Cambria"/>
                <a:cs typeface="Cambria"/>
              </a:rPr>
              <a:t>again and </a:t>
            </a:r>
            <a:r>
              <a:rPr sz="2400" spc="-5" dirty="0">
                <a:latin typeface="Cambria"/>
                <a:cs typeface="Cambria"/>
              </a:rPr>
              <a:t>compare the bits: </a:t>
            </a:r>
            <a:r>
              <a:rPr sz="2400" dirty="0">
                <a:latin typeface="Cambria"/>
                <a:cs typeface="Cambria"/>
              </a:rPr>
              <a:t>if the bits are </a:t>
            </a:r>
            <a:r>
              <a:rPr sz="2400" spc="-5" dirty="0">
                <a:latin typeface="Cambria"/>
                <a:cs typeface="Cambria"/>
              </a:rPr>
              <a:t>the same, you're probably ok, but </a:t>
            </a:r>
            <a:r>
              <a:rPr sz="2400" spc="5" dirty="0">
                <a:latin typeface="Cambria"/>
                <a:cs typeface="Cambria"/>
              </a:rPr>
              <a:t>if </a:t>
            </a:r>
            <a:r>
              <a:rPr sz="2400" spc="-5" dirty="0">
                <a:latin typeface="Cambria"/>
                <a:cs typeface="Cambria"/>
              </a:rPr>
              <a:t>they're </a:t>
            </a:r>
            <a:r>
              <a:rPr sz="2400" dirty="0">
                <a:latin typeface="Cambria"/>
                <a:cs typeface="Cambria"/>
              </a:rPr>
              <a:t>different,  </a:t>
            </a:r>
            <a:r>
              <a:rPr sz="2400" spc="-5" dirty="0">
                <a:latin typeface="Cambria"/>
                <a:cs typeface="Cambria"/>
              </a:rPr>
              <a:t>which ones </a:t>
            </a:r>
            <a:r>
              <a:rPr sz="2400" dirty="0">
                <a:latin typeface="Cambria"/>
                <a:cs typeface="Cambria"/>
              </a:rPr>
              <a:t>are </a:t>
            </a:r>
            <a:r>
              <a:rPr sz="2400" spc="-5" dirty="0">
                <a:latin typeface="Cambria"/>
                <a:cs typeface="Cambria"/>
              </a:rPr>
              <a:t>the </a:t>
            </a:r>
            <a:r>
              <a:rPr sz="2400" i="1" spc="-5" dirty="0">
                <a:latin typeface="Cambria"/>
                <a:cs typeface="Cambria"/>
              </a:rPr>
              <a:t>right</a:t>
            </a:r>
            <a:r>
              <a:rPr sz="2400" i="1" spc="30" dirty="0">
                <a:latin typeface="Cambria"/>
                <a:cs typeface="Cambria"/>
              </a:rPr>
              <a:t> </a:t>
            </a:r>
            <a:r>
              <a:rPr sz="2400" spc="-5" dirty="0">
                <a:latin typeface="Cambria"/>
                <a:cs typeface="Cambria"/>
              </a:rPr>
              <a:t>bits?</a:t>
            </a:r>
            <a:endParaRPr sz="2400" dirty="0">
              <a:latin typeface="Cambria"/>
              <a:cs typeface="Cambria"/>
            </a:endParaRPr>
          </a:p>
          <a:p>
            <a:pPr marL="368300" marR="539115" indent="-342900">
              <a:buFont typeface="Symbol"/>
              <a:buChar char=""/>
              <a:tabLst>
                <a:tab pos="367665" algn="l"/>
                <a:tab pos="368300" algn="l"/>
              </a:tabLst>
            </a:pPr>
            <a:r>
              <a:rPr sz="2400" spc="-5" dirty="0">
                <a:latin typeface="Cambria"/>
                <a:cs typeface="Cambria"/>
              </a:rPr>
              <a:t>Finding out means </a:t>
            </a:r>
            <a:r>
              <a:rPr sz="2400" dirty="0">
                <a:latin typeface="Cambria"/>
                <a:cs typeface="Cambria"/>
              </a:rPr>
              <a:t>yet another </a:t>
            </a:r>
            <a:r>
              <a:rPr sz="2400" spc="-5" dirty="0">
                <a:latin typeface="Cambria"/>
                <a:cs typeface="Cambria"/>
              </a:rPr>
              <a:t>download with compare, and  </a:t>
            </a:r>
            <a:r>
              <a:rPr sz="2400" dirty="0">
                <a:latin typeface="Cambria"/>
                <a:cs typeface="Cambria"/>
              </a:rPr>
              <a:t>this gets very </a:t>
            </a:r>
            <a:r>
              <a:rPr sz="2400" spc="-5" dirty="0">
                <a:latin typeface="Cambria"/>
                <a:cs typeface="Cambria"/>
              </a:rPr>
              <a:t>tedious </a:t>
            </a:r>
            <a:r>
              <a:rPr sz="2400" dirty="0">
                <a:latin typeface="Cambria"/>
                <a:cs typeface="Cambria"/>
              </a:rPr>
              <a:t>very </a:t>
            </a:r>
            <a:r>
              <a:rPr sz="2400" spc="-5" dirty="0">
                <a:latin typeface="Cambria"/>
                <a:cs typeface="Cambria"/>
              </a:rPr>
              <a:t>quickly. Instead, </a:t>
            </a:r>
            <a:r>
              <a:rPr sz="2400" dirty="0">
                <a:latin typeface="Cambria"/>
                <a:cs typeface="Cambria"/>
              </a:rPr>
              <a:t>if the </a:t>
            </a:r>
            <a:r>
              <a:rPr sz="2400" spc="-5" dirty="0">
                <a:latin typeface="Cambria"/>
                <a:cs typeface="Cambria"/>
              </a:rPr>
              <a:t>website  publishes </a:t>
            </a:r>
            <a:r>
              <a:rPr sz="2400" dirty="0">
                <a:latin typeface="Cambria"/>
                <a:cs typeface="Cambria"/>
              </a:rPr>
              <a:t>the </a:t>
            </a:r>
            <a:r>
              <a:rPr sz="2400" spc="-5" dirty="0">
                <a:latin typeface="Cambria"/>
                <a:cs typeface="Cambria"/>
              </a:rPr>
              <a:t>hash values of </a:t>
            </a:r>
            <a:r>
              <a:rPr sz="2400" dirty="0">
                <a:latin typeface="Cambria"/>
                <a:cs typeface="Cambria"/>
              </a:rPr>
              <a:t>its </a:t>
            </a:r>
            <a:r>
              <a:rPr sz="2400" spc="-5" dirty="0">
                <a:latin typeface="Cambria"/>
                <a:cs typeface="Cambria"/>
              </a:rPr>
              <a:t>download bundles, </a:t>
            </a:r>
            <a:r>
              <a:rPr sz="2400" dirty="0">
                <a:latin typeface="Cambria"/>
                <a:cs typeface="Cambria"/>
              </a:rPr>
              <a:t>you can  </a:t>
            </a:r>
            <a:r>
              <a:rPr sz="2400" spc="-5" dirty="0">
                <a:latin typeface="Cambria"/>
                <a:cs typeface="Cambria"/>
              </a:rPr>
              <a:t>check </a:t>
            </a:r>
            <a:r>
              <a:rPr sz="2400" dirty="0">
                <a:latin typeface="Cambria"/>
                <a:cs typeface="Cambria"/>
              </a:rPr>
              <a:t>it </a:t>
            </a:r>
            <a:r>
              <a:rPr sz="2400" spc="-5" dirty="0">
                <a:latin typeface="Cambria"/>
                <a:cs typeface="Cambria"/>
              </a:rPr>
              <a:t>yourself.</a:t>
            </a:r>
            <a:endParaRPr sz="2400" dirty="0">
              <a:latin typeface="Cambria"/>
              <a:cs typeface="Cambria"/>
            </a:endParaRPr>
          </a:p>
        </p:txBody>
      </p:sp>
    </p:spTree>
    <p:extLst>
      <p:ext uri="{BB962C8B-B14F-4D97-AF65-F5344CB8AC3E}">
        <p14:creationId xmlns:p14="http://schemas.microsoft.com/office/powerpoint/2010/main" val="1042677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7257415" cy="5102860"/>
          </a:xfrm>
          <a:prstGeom prst="rect">
            <a:avLst/>
          </a:prstGeom>
        </p:spPr>
        <p:txBody>
          <a:bodyPr vert="horz" wrap="square" lIns="0" tIns="41275" rIns="0" bIns="0" rtlCol="0">
            <a:spAutoFit/>
          </a:bodyPr>
          <a:lstStyle/>
          <a:p>
            <a:pPr marL="12700" marR="94615">
              <a:lnSpc>
                <a:spcPts val="2340"/>
              </a:lnSpc>
              <a:spcBef>
                <a:spcPts val="325"/>
              </a:spcBef>
            </a:pPr>
            <a:r>
              <a:rPr sz="2100" dirty="0">
                <a:solidFill>
                  <a:srgbClr val="243F60"/>
                </a:solidFill>
                <a:latin typeface="Arial"/>
                <a:cs typeface="Arial"/>
              </a:rPr>
              <a:t>So</a:t>
            </a:r>
            <a:r>
              <a:rPr sz="2100" spc="-20" dirty="0">
                <a:solidFill>
                  <a:srgbClr val="243F60"/>
                </a:solidFill>
                <a:latin typeface="Arial"/>
                <a:cs typeface="Arial"/>
              </a:rPr>
              <a:t> </a:t>
            </a:r>
            <a:r>
              <a:rPr sz="2100" dirty="0">
                <a:solidFill>
                  <a:srgbClr val="243F60"/>
                </a:solidFill>
                <a:latin typeface="Arial"/>
                <a:cs typeface="Arial"/>
              </a:rPr>
              <a:t>we</a:t>
            </a:r>
            <a:r>
              <a:rPr sz="2100" spc="-20" dirty="0">
                <a:solidFill>
                  <a:srgbClr val="243F60"/>
                </a:solidFill>
                <a:latin typeface="Arial"/>
                <a:cs typeface="Arial"/>
              </a:rPr>
              <a:t> </a:t>
            </a:r>
            <a:r>
              <a:rPr sz="2100" dirty="0">
                <a:solidFill>
                  <a:srgbClr val="243F60"/>
                </a:solidFill>
                <a:latin typeface="Arial"/>
                <a:cs typeface="Arial"/>
              </a:rPr>
              <a:t>need</a:t>
            </a:r>
            <a:r>
              <a:rPr sz="2100" spc="-20" dirty="0">
                <a:solidFill>
                  <a:srgbClr val="243F60"/>
                </a:solidFill>
                <a:latin typeface="Arial"/>
                <a:cs typeface="Arial"/>
              </a:rPr>
              <a:t> </a:t>
            </a:r>
            <a:r>
              <a:rPr sz="2100" dirty="0">
                <a:solidFill>
                  <a:srgbClr val="243F60"/>
                </a:solidFill>
                <a:latin typeface="Arial"/>
                <a:cs typeface="Arial"/>
              </a:rPr>
              <a:t>rules</a:t>
            </a:r>
            <a:r>
              <a:rPr sz="2100" spc="-5" dirty="0">
                <a:solidFill>
                  <a:srgbClr val="243F60"/>
                </a:solidFill>
                <a:latin typeface="Arial"/>
                <a:cs typeface="Arial"/>
              </a:rPr>
              <a:t> </a:t>
            </a:r>
            <a:r>
              <a:rPr sz="2100" dirty="0">
                <a:solidFill>
                  <a:srgbClr val="243F60"/>
                </a:solidFill>
                <a:latin typeface="Arial"/>
                <a:cs typeface="Arial"/>
              </a:rPr>
              <a:t>that</a:t>
            </a:r>
            <a:r>
              <a:rPr sz="2100" spc="-10" dirty="0">
                <a:solidFill>
                  <a:srgbClr val="243F60"/>
                </a:solidFill>
                <a:latin typeface="Arial"/>
                <a:cs typeface="Arial"/>
              </a:rPr>
              <a:t> </a:t>
            </a:r>
            <a:r>
              <a:rPr sz="2100" dirty="0">
                <a:solidFill>
                  <a:srgbClr val="243F60"/>
                </a:solidFill>
                <a:latin typeface="Arial"/>
                <a:cs typeface="Arial"/>
              </a:rPr>
              <a:t>do</a:t>
            </a:r>
            <a:r>
              <a:rPr sz="2100" spc="-10" dirty="0">
                <a:solidFill>
                  <a:srgbClr val="243F60"/>
                </a:solidFill>
                <a:latin typeface="Arial"/>
                <a:cs typeface="Arial"/>
              </a:rPr>
              <a:t> </a:t>
            </a:r>
            <a:r>
              <a:rPr sz="2100" dirty="0">
                <a:solidFill>
                  <a:srgbClr val="243F60"/>
                </a:solidFill>
                <a:latin typeface="Arial"/>
                <a:cs typeface="Arial"/>
              </a:rPr>
              <a:t>the</a:t>
            </a:r>
            <a:r>
              <a:rPr sz="2100" spc="20" dirty="0">
                <a:solidFill>
                  <a:srgbClr val="243F60"/>
                </a:solidFill>
                <a:latin typeface="Arial"/>
                <a:cs typeface="Arial"/>
              </a:rPr>
              <a:t> </a:t>
            </a:r>
            <a:r>
              <a:rPr sz="2100" u="sng" dirty="0">
                <a:solidFill>
                  <a:srgbClr val="243F60"/>
                </a:solidFill>
                <a:uFill>
                  <a:solidFill>
                    <a:srgbClr val="243F60"/>
                  </a:solidFill>
                </a:uFill>
                <a:latin typeface="Arial"/>
                <a:cs typeface="Arial"/>
              </a:rPr>
              <a:t>complete</a:t>
            </a:r>
            <a:r>
              <a:rPr sz="2100" spc="-10" dirty="0">
                <a:solidFill>
                  <a:srgbClr val="243F60"/>
                </a:solidFill>
                <a:latin typeface="Arial"/>
                <a:cs typeface="Arial"/>
              </a:rPr>
              <a:t> </a:t>
            </a:r>
            <a:r>
              <a:rPr sz="2100" dirty="0">
                <a:solidFill>
                  <a:srgbClr val="243F60"/>
                </a:solidFill>
                <a:latin typeface="Arial"/>
                <a:cs typeface="Arial"/>
              </a:rPr>
              <a:t>list</a:t>
            </a:r>
            <a:r>
              <a:rPr sz="2100" spc="-10"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dirty="0">
                <a:solidFill>
                  <a:srgbClr val="243F60"/>
                </a:solidFill>
                <a:latin typeface="Arial"/>
                <a:cs typeface="Arial"/>
              </a:rPr>
              <a:t>seen</a:t>
            </a:r>
            <a:r>
              <a:rPr sz="2100" spc="-15" dirty="0">
                <a:solidFill>
                  <a:srgbClr val="243F60"/>
                </a:solidFill>
                <a:latin typeface="Arial"/>
                <a:cs typeface="Arial"/>
              </a:rPr>
              <a:t> </a:t>
            </a:r>
            <a:r>
              <a:rPr sz="2100" dirty="0">
                <a:solidFill>
                  <a:srgbClr val="243F60"/>
                </a:solidFill>
                <a:latin typeface="Arial"/>
                <a:cs typeface="Arial"/>
              </a:rPr>
              <a:t>earlier</a:t>
            </a:r>
            <a:r>
              <a:rPr sz="2100" spc="-10" dirty="0">
                <a:solidFill>
                  <a:srgbClr val="243F60"/>
                </a:solidFill>
                <a:latin typeface="Arial"/>
                <a:cs typeface="Arial"/>
              </a:rPr>
              <a:t> </a:t>
            </a:r>
            <a:r>
              <a:rPr sz="2100" spc="-25" dirty="0">
                <a:solidFill>
                  <a:srgbClr val="243F60"/>
                </a:solidFill>
                <a:latin typeface="Arial"/>
                <a:cs typeface="Arial"/>
              </a:rPr>
              <a:t>in </a:t>
            </a:r>
            <a:r>
              <a:rPr sz="2100" spc="-10" dirty="0">
                <a:solidFill>
                  <a:srgbClr val="243F60"/>
                </a:solidFill>
                <a:latin typeface="Arial"/>
                <a:cs typeface="Arial"/>
              </a:rPr>
              <a:t>presentation):</a:t>
            </a:r>
            <a:endParaRPr sz="2100">
              <a:latin typeface="Arial"/>
              <a:cs typeface="Arial"/>
            </a:endParaRPr>
          </a:p>
          <a:p>
            <a:pPr>
              <a:spcBef>
                <a:spcPts val="40"/>
              </a:spcBef>
            </a:pPr>
            <a:endParaRPr sz="2000">
              <a:latin typeface="Arial"/>
              <a:cs typeface="Arial"/>
            </a:endParaRPr>
          </a:p>
          <a:p>
            <a:pPr marL="12700" marR="5080">
              <a:lnSpc>
                <a:spcPts val="2340"/>
              </a:lnSpc>
            </a:pPr>
            <a:r>
              <a:rPr sz="2100" spc="-10" dirty="0">
                <a:solidFill>
                  <a:srgbClr val="243F60"/>
                </a:solidFill>
                <a:latin typeface="Arial"/>
                <a:cs typeface="Arial"/>
              </a:rPr>
              <a:t>[List.Rules:KoreLogicRulesAppend4Num] c$[</a:t>
            </a:r>
            <a:r>
              <a:rPr sz="2100" spc="-10" dirty="0">
                <a:solidFill>
                  <a:srgbClr val="FF0000"/>
                </a:solidFill>
                <a:latin typeface="Arial"/>
                <a:cs typeface="Arial"/>
              </a:rPr>
              <a:t>0123456789</a:t>
            </a: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]$[0123456789]</a:t>
            </a:r>
            <a:endParaRPr sz="2100">
              <a:latin typeface="Arial"/>
              <a:cs typeface="Arial"/>
            </a:endParaRPr>
          </a:p>
          <a:p>
            <a:pPr marL="12700">
              <a:lnSpc>
                <a:spcPts val="2290"/>
              </a:lnSpc>
            </a:pP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a:t>
            </a:r>
            <a:endParaRPr sz="2100">
              <a:latin typeface="Arial"/>
              <a:cs typeface="Arial"/>
            </a:endParaRPr>
          </a:p>
          <a:p>
            <a:pPr marL="12700" marR="2339975">
              <a:lnSpc>
                <a:spcPct val="185700"/>
              </a:lnSpc>
              <a:spcBef>
                <a:spcPts val="10"/>
              </a:spcBef>
            </a:pPr>
            <a:r>
              <a:rPr sz="2100" spc="-25" dirty="0">
                <a:solidFill>
                  <a:srgbClr val="243F60"/>
                </a:solidFill>
                <a:latin typeface="Arial"/>
                <a:cs typeface="Arial"/>
              </a:rPr>
              <a:t>and </a:t>
            </a:r>
            <a:r>
              <a:rPr sz="2100" spc="-10" dirty="0">
                <a:solidFill>
                  <a:srgbClr val="243F60"/>
                </a:solidFill>
                <a:latin typeface="Arial"/>
                <a:cs typeface="Arial"/>
              </a:rPr>
              <a:t>[List.Rules:KoreLogicRulesAppend3Num]</a:t>
            </a:r>
            <a:endParaRPr sz="2100">
              <a:latin typeface="Arial"/>
              <a:cs typeface="Arial"/>
            </a:endParaRPr>
          </a:p>
          <a:p>
            <a:pPr marL="12700">
              <a:lnSpc>
                <a:spcPts val="2250"/>
              </a:lnSpc>
            </a:pPr>
            <a:r>
              <a:rPr sz="2100" spc="-10" dirty="0">
                <a:solidFill>
                  <a:srgbClr val="243F60"/>
                </a:solidFill>
                <a:latin typeface="Arial"/>
                <a:cs typeface="Arial"/>
              </a:rPr>
              <a:t>c$[</a:t>
            </a:r>
            <a:r>
              <a:rPr sz="2100" spc="-10" dirty="0">
                <a:solidFill>
                  <a:srgbClr val="FF0000"/>
                </a:solidFill>
                <a:latin typeface="Arial"/>
                <a:cs typeface="Arial"/>
              </a:rPr>
              <a:t>0123456789</a:t>
            </a: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a:t>
            </a:r>
            <a:endParaRPr sz="2100">
              <a:latin typeface="Arial"/>
              <a:cs typeface="Arial"/>
            </a:endParaRPr>
          </a:p>
          <a:p>
            <a:pPr marL="12700">
              <a:lnSpc>
                <a:spcPts val="2430"/>
              </a:lnSpc>
            </a:pP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]$[0123456789]</a:t>
            </a:r>
            <a:endParaRPr sz="2100">
              <a:latin typeface="Arial"/>
              <a:cs typeface="Arial"/>
            </a:endParaRPr>
          </a:p>
          <a:p>
            <a:pPr>
              <a:spcBef>
                <a:spcPts val="35"/>
              </a:spcBef>
            </a:pPr>
            <a:endParaRPr sz="1850">
              <a:latin typeface="Arial"/>
              <a:cs typeface="Arial"/>
            </a:endParaRPr>
          </a:p>
          <a:p>
            <a:pPr marL="12700"/>
            <a:r>
              <a:rPr sz="2100" dirty="0">
                <a:solidFill>
                  <a:srgbClr val="243F60"/>
                </a:solidFill>
                <a:latin typeface="Arial"/>
                <a:cs typeface="Arial"/>
              </a:rPr>
              <a:t>Sample</a:t>
            </a:r>
            <a:r>
              <a:rPr sz="2100" spc="-40" dirty="0">
                <a:solidFill>
                  <a:srgbClr val="243F60"/>
                </a:solidFill>
                <a:latin typeface="Arial"/>
                <a:cs typeface="Arial"/>
              </a:rPr>
              <a:t> </a:t>
            </a:r>
            <a:r>
              <a:rPr sz="2100" dirty="0">
                <a:solidFill>
                  <a:srgbClr val="243F60"/>
                </a:solidFill>
                <a:latin typeface="Arial"/>
                <a:cs typeface="Arial"/>
              </a:rPr>
              <a:t>output</a:t>
            </a:r>
            <a:r>
              <a:rPr sz="2100" spc="-20" dirty="0">
                <a:solidFill>
                  <a:srgbClr val="243F60"/>
                </a:solidFill>
                <a:latin typeface="Arial"/>
                <a:cs typeface="Arial"/>
              </a:rPr>
              <a:t> </a:t>
            </a:r>
            <a:r>
              <a:rPr sz="2100" dirty="0">
                <a:solidFill>
                  <a:srgbClr val="243F60"/>
                </a:solidFill>
                <a:latin typeface="Arial"/>
                <a:cs typeface="Arial"/>
              </a:rPr>
              <a:t>(for</a:t>
            </a:r>
            <a:r>
              <a:rPr sz="2100" spc="-25" dirty="0">
                <a:solidFill>
                  <a:srgbClr val="243F60"/>
                </a:solidFill>
                <a:latin typeface="Arial"/>
                <a:cs typeface="Arial"/>
              </a:rPr>
              <a:t> </a:t>
            </a:r>
            <a:r>
              <a:rPr sz="2100" spc="-10" dirty="0">
                <a:solidFill>
                  <a:srgbClr val="243F60"/>
                </a:solidFill>
                <a:latin typeface="Arial"/>
                <a:cs typeface="Arial"/>
              </a:rPr>
              <a:t>Append4Num):</a:t>
            </a:r>
            <a:endParaRPr sz="2100">
              <a:latin typeface="Arial"/>
              <a:cs typeface="Arial"/>
            </a:endParaRPr>
          </a:p>
          <a:p>
            <a:pPr>
              <a:spcBef>
                <a:spcPts val="40"/>
              </a:spcBef>
            </a:pPr>
            <a:endParaRPr sz="2050">
              <a:latin typeface="Arial"/>
              <a:cs typeface="Arial"/>
            </a:endParaRPr>
          </a:p>
          <a:p>
            <a:pPr marL="12700" marR="949325">
              <a:lnSpc>
                <a:spcPts val="2340"/>
              </a:lnSpc>
            </a:pPr>
            <a:r>
              <a:rPr sz="2100" dirty="0">
                <a:solidFill>
                  <a:srgbClr val="243F60"/>
                </a:solidFill>
                <a:latin typeface="Arial"/>
                <a:cs typeface="Arial"/>
              </a:rPr>
              <a:t>Abcd0000</a:t>
            </a:r>
            <a:r>
              <a:rPr sz="2100" spc="-55" dirty="0">
                <a:solidFill>
                  <a:srgbClr val="243F60"/>
                </a:solidFill>
                <a:latin typeface="Arial"/>
                <a:cs typeface="Arial"/>
              </a:rPr>
              <a:t> </a:t>
            </a:r>
            <a:r>
              <a:rPr sz="2100" dirty="0">
                <a:solidFill>
                  <a:srgbClr val="243F60"/>
                </a:solidFill>
                <a:latin typeface="Arial"/>
                <a:cs typeface="Arial"/>
              </a:rPr>
              <a:t>Abcd0001</a:t>
            </a:r>
            <a:r>
              <a:rPr sz="2100" spc="-45" dirty="0">
                <a:solidFill>
                  <a:srgbClr val="243F60"/>
                </a:solidFill>
                <a:latin typeface="Arial"/>
                <a:cs typeface="Arial"/>
              </a:rPr>
              <a:t> </a:t>
            </a:r>
            <a:r>
              <a:rPr sz="2100" dirty="0">
                <a:solidFill>
                  <a:srgbClr val="243F60"/>
                </a:solidFill>
                <a:latin typeface="Arial"/>
                <a:cs typeface="Arial"/>
              </a:rPr>
              <a:t>Abcd0002</a:t>
            </a:r>
            <a:r>
              <a:rPr sz="2100" spc="-45" dirty="0">
                <a:solidFill>
                  <a:srgbClr val="243F60"/>
                </a:solidFill>
                <a:latin typeface="Arial"/>
                <a:cs typeface="Arial"/>
              </a:rPr>
              <a:t> </a:t>
            </a:r>
            <a:r>
              <a:rPr sz="2100" dirty="0">
                <a:solidFill>
                  <a:srgbClr val="243F60"/>
                </a:solidFill>
                <a:latin typeface="Arial"/>
                <a:cs typeface="Arial"/>
              </a:rPr>
              <a:t>Abcd9998</a:t>
            </a:r>
            <a:r>
              <a:rPr sz="2100" spc="-45" dirty="0">
                <a:solidFill>
                  <a:srgbClr val="243F60"/>
                </a:solidFill>
                <a:latin typeface="Arial"/>
                <a:cs typeface="Arial"/>
              </a:rPr>
              <a:t> </a:t>
            </a:r>
            <a:r>
              <a:rPr sz="2100" spc="-10" dirty="0">
                <a:solidFill>
                  <a:srgbClr val="243F60"/>
                </a:solidFill>
                <a:latin typeface="Arial"/>
                <a:cs typeface="Arial"/>
              </a:rPr>
              <a:t>Abcd9999 </a:t>
            </a:r>
            <a:r>
              <a:rPr sz="2100" dirty="0">
                <a:solidFill>
                  <a:srgbClr val="243F60"/>
                </a:solidFill>
                <a:latin typeface="Arial"/>
                <a:cs typeface="Arial"/>
              </a:rPr>
              <a:t>abcd0000</a:t>
            </a:r>
            <a:r>
              <a:rPr sz="2100" spc="-60" dirty="0">
                <a:solidFill>
                  <a:srgbClr val="243F60"/>
                </a:solidFill>
                <a:latin typeface="Arial"/>
                <a:cs typeface="Arial"/>
              </a:rPr>
              <a:t> </a:t>
            </a:r>
            <a:r>
              <a:rPr sz="2100" dirty="0">
                <a:solidFill>
                  <a:srgbClr val="243F60"/>
                </a:solidFill>
                <a:latin typeface="Arial"/>
                <a:cs typeface="Arial"/>
              </a:rPr>
              <a:t>abcd0001</a:t>
            </a:r>
            <a:r>
              <a:rPr sz="2100" spc="-50" dirty="0">
                <a:solidFill>
                  <a:srgbClr val="243F60"/>
                </a:solidFill>
                <a:latin typeface="Arial"/>
                <a:cs typeface="Arial"/>
              </a:rPr>
              <a:t> </a:t>
            </a:r>
            <a:r>
              <a:rPr sz="2100" dirty="0">
                <a:solidFill>
                  <a:srgbClr val="243F60"/>
                </a:solidFill>
                <a:latin typeface="Arial"/>
                <a:cs typeface="Arial"/>
              </a:rPr>
              <a:t>abcd0002</a:t>
            </a:r>
            <a:r>
              <a:rPr sz="2100" spc="-50" dirty="0">
                <a:solidFill>
                  <a:srgbClr val="243F60"/>
                </a:solidFill>
                <a:latin typeface="Arial"/>
                <a:cs typeface="Arial"/>
              </a:rPr>
              <a:t> </a:t>
            </a:r>
            <a:r>
              <a:rPr sz="2100" dirty="0">
                <a:solidFill>
                  <a:srgbClr val="243F60"/>
                </a:solidFill>
                <a:latin typeface="Arial"/>
                <a:cs typeface="Arial"/>
              </a:rPr>
              <a:t>abcd9998</a:t>
            </a:r>
            <a:r>
              <a:rPr sz="2100" spc="-50" dirty="0">
                <a:solidFill>
                  <a:srgbClr val="243F60"/>
                </a:solidFill>
                <a:latin typeface="Arial"/>
                <a:cs typeface="Arial"/>
              </a:rPr>
              <a:t> </a:t>
            </a:r>
            <a:r>
              <a:rPr sz="2100" spc="-10" dirty="0">
                <a:solidFill>
                  <a:srgbClr val="243F60"/>
                </a:solidFill>
                <a:latin typeface="Arial"/>
                <a:cs typeface="Arial"/>
              </a:rPr>
              <a:t>abcd9999</a:t>
            </a:r>
            <a:endParaRPr sz="2100">
              <a:latin typeface="Arial"/>
              <a:cs typeface="Arial"/>
            </a:endParaRPr>
          </a:p>
        </p:txBody>
      </p:sp>
      <p:sp>
        <p:nvSpPr>
          <p:cNvPr id="3" name="object 3"/>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4" name="object 4"/>
          <p:cNvPicPr/>
          <p:nvPr/>
        </p:nvPicPr>
        <p:blipFill>
          <a:blip r:embed="rId2" cstate="print"/>
          <a:stretch>
            <a:fillRect/>
          </a:stretch>
        </p:blipFill>
        <p:spPr>
          <a:xfrm>
            <a:off x="1768475" y="6418067"/>
            <a:ext cx="1123413" cy="298463"/>
          </a:xfrm>
          <a:prstGeom prst="rect">
            <a:avLst/>
          </a:prstGeom>
        </p:spPr>
      </p:pic>
      <p:sp>
        <p:nvSpPr>
          <p:cNvPr id="5" name="object 5"/>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79</a:t>
            </a:fld>
            <a:endParaRPr spc="-25" dirty="0"/>
          </a:p>
        </p:txBody>
      </p:sp>
    </p:spTree>
  </p:cSld>
  <p:clrMapOvr>
    <a:masterClrMapping/>
  </p:clrMapOvr>
  <p:transition>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50950"/>
            <a:ext cx="615886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Prepending</a:t>
            </a:r>
            <a:r>
              <a:rPr sz="1900" spc="-35" dirty="0">
                <a:solidFill>
                  <a:srgbClr val="243F60"/>
                </a:solidFill>
                <a:latin typeface="Arial"/>
                <a:cs typeface="Arial"/>
              </a:rPr>
              <a:t> </a:t>
            </a:r>
            <a:r>
              <a:rPr sz="1900" dirty="0">
                <a:solidFill>
                  <a:srgbClr val="243F60"/>
                </a:solidFill>
                <a:latin typeface="Arial"/>
                <a:cs typeface="Arial"/>
              </a:rPr>
              <a:t>with</a:t>
            </a:r>
            <a:r>
              <a:rPr sz="1900" spc="-25" dirty="0">
                <a:solidFill>
                  <a:srgbClr val="243F60"/>
                </a:solidFill>
                <a:latin typeface="Arial"/>
                <a:cs typeface="Arial"/>
              </a:rPr>
              <a:t> </a:t>
            </a:r>
            <a:r>
              <a:rPr sz="1900" dirty="0">
                <a:solidFill>
                  <a:srgbClr val="243F60"/>
                </a:solidFill>
                <a:latin typeface="Arial"/>
                <a:cs typeface="Arial"/>
              </a:rPr>
              <a:t>2</a:t>
            </a:r>
            <a:r>
              <a:rPr sz="1900" spc="-15" dirty="0">
                <a:solidFill>
                  <a:srgbClr val="243F60"/>
                </a:solidFill>
                <a:latin typeface="Arial"/>
                <a:cs typeface="Arial"/>
              </a:rPr>
              <a:t> </a:t>
            </a:r>
            <a:r>
              <a:rPr sz="1900" dirty="0">
                <a:solidFill>
                  <a:srgbClr val="243F60"/>
                </a:solidFill>
                <a:latin typeface="Arial"/>
                <a:cs typeface="Arial"/>
              </a:rPr>
              <a:t>Numbers</a:t>
            </a:r>
            <a:r>
              <a:rPr sz="1900" spc="-20" dirty="0">
                <a:solidFill>
                  <a:srgbClr val="243F60"/>
                </a:solidFill>
                <a:latin typeface="Arial"/>
                <a:cs typeface="Arial"/>
              </a:rPr>
              <a:t> </a:t>
            </a:r>
            <a:r>
              <a:rPr sz="1900" dirty="0">
                <a:solidFill>
                  <a:srgbClr val="243F60"/>
                </a:solidFill>
                <a:latin typeface="Arial"/>
                <a:cs typeface="Arial"/>
              </a:rPr>
              <a:t>(notice</a:t>
            </a:r>
            <a:r>
              <a:rPr sz="1900" spc="-15" dirty="0">
                <a:solidFill>
                  <a:srgbClr val="243F60"/>
                </a:solidFill>
                <a:latin typeface="Arial"/>
                <a:cs typeface="Arial"/>
              </a:rPr>
              <a:t> </a:t>
            </a:r>
            <a:r>
              <a:rPr sz="1900" dirty="0">
                <a:solidFill>
                  <a:srgbClr val="243F60"/>
                </a:solidFill>
                <a:latin typeface="Arial"/>
                <a:cs typeface="Arial"/>
              </a:rPr>
              <a:t>the</a:t>
            </a:r>
            <a:r>
              <a:rPr sz="1900" spc="-25" dirty="0">
                <a:solidFill>
                  <a:srgbClr val="243F60"/>
                </a:solidFill>
                <a:latin typeface="Arial"/>
                <a:cs typeface="Arial"/>
              </a:rPr>
              <a:t> </a:t>
            </a:r>
            <a:r>
              <a:rPr sz="1900" dirty="0">
                <a:solidFill>
                  <a:srgbClr val="243F60"/>
                </a:solidFill>
                <a:latin typeface="Arial"/>
                <a:cs typeface="Arial"/>
              </a:rPr>
              <a:t>first</a:t>
            </a:r>
            <a:r>
              <a:rPr sz="1900" spc="-20" dirty="0">
                <a:solidFill>
                  <a:srgbClr val="243F60"/>
                </a:solidFill>
                <a:latin typeface="Arial"/>
                <a:cs typeface="Arial"/>
              </a:rPr>
              <a:t> </a:t>
            </a:r>
            <a:r>
              <a:rPr sz="1900" dirty="0">
                <a:solidFill>
                  <a:srgbClr val="243F60"/>
                </a:solidFill>
                <a:latin typeface="Arial"/>
                <a:cs typeface="Arial"/>
              </a:rPr>
              <a:t>capital</a:t>
            </a:r>
            <a:r>
              <a:rPr sz="1900" spc="-20" dirty="0">
                <a:solidFill>
                  <a:srgbClr val="243F60"/>
                </a:solidFill>
                <a:latin typeface="Arial"/>
                <a:cs typeface="Arial"/>
              </a:rPr>
              <a:t> </a:t>
            </a:r>
            <a:r>
              <a:rPr sz="1900" spc="-10" dirty="0">
                <a:solidFill>
                  <a:srgbClr val="243F60"/>
                </a:solidFill>
                <a:latin typeface="Arial"/>
                <a:cs typeface="Arial"/>
              </a:rPr>
              <a:t>letter):</a:t>
            </a:r>
            <a:endParaRPr sz="1900">
              <a:latin typeface="Arial"/>
              <a:cs typeface="Arial"/>
            </a:endParaRPr>
          </a:p>
        </p:txBody>
      </p:sp>
      <p:graphicFrame>
        <p:nvGraphicFramePr>
          <p:cNvPr id="3" name="object 3"/>
          <p:cNvGraphicFramePr>
            <a:graphicFrameLocks noGrp="1"/>
          </p:cNvGraphicFramePr>
          <p:nvPr/>
        </p:nvGraphicFramePr>
        <p:xfrm>
          <a:off x="1734820" y="1823717"/>
          <a:ext cx="8348976" cy="3493770"/>
        </p:xfrm>
        <a:graphic>
          <a:graphicData uri="http://schemas.openxmlformats.org/drawingml/2006/table">
            <a:tbl>
              <a:tblPr firstRow="1" bandRow="1">
                <a:tableStyleId>{2D5ABB26-0587-4C30-8999-92F81FD0307C}</a:tableStyleId>
              </a:tblPr>
              <a:tblGrid>
                <a:gridCol w="1439545">
                  <a:extLst>
                    <a:ext uri="{9D8B030D-6E8A-4147-A177-3AD203B41FA5}">
                      <a16:colId xmlns:a16="http://schemas.microsoft.com/office/drawing/2014/main" val="20000"/>
                    </a:ext>
                  </a:extLst>
                </a:gridCol>
                <a:gridCol w="1297940">
                  <a:extLst>
                    <a:ext uri="{9D8B030D-6E8A-4147-A177-3AD203B41FA5}">
                      <a16:colId xmlns:a16="http://schemas.microsoft.com/office/drawing/2014/main" val="20001"/>
                    </a:ext>
                  </a:extLst>
                </a:gridCol>
                <a:gridCol w="561975">
                  <a:extLst>
                    <a:ext uri="{9D8B030D-6E8A-4147-A177-3AD203B41FA5}">
                      <a16:colId xmlns:a16="http://schemas.microsoft.com/office/drawing/2014/main" val="20002"/>
                    </a:ext>
                  </a:extLst>
                </a:gridCol>
                <a:gridCol w="760729">
                  <a:extLst>
                    <a:ext uri="{9D8B030D-6E8A-4147-A177-3AD203B41FA5}">
                      <a16:colId xmlns:a16="http://schemas.microsoft.com/office/drawing/2014/main" val="20003"/>
                    </a:ext>
                  </a:extLst>
                </a:gridCol>
                <a:gridCol w="847089">
                  <a:extLst>
                    <a:ext uri="{9D8B030D-6E8A-4147-A177-3AD203B41FA5}">
                      <a16:colId xmlns:a16="http://schemas.microsoft.com/office/drawing/2014/main" val="20004"/>
                    </a:ext>
                  </a:extLst>
                </a:gridCol>
                <a:gridCol w="532129">
                  <a:extLst>
                    <a:ext uri="{9D8B030D-6E8A-4147-A177-3AD203B41FA5}">
                      <a16:colId xmlns:a16="http://schemas.microsoft.com/office/drawing/2014/main" val="20005"/>
                    </a:ext>
                  </a:extLst>
                </a:gridCol>
                <a:gridCol w="1401444">
                  <a:extLst>
                    <a:ext uri="{9D8B030D-6E8A-4147-A177-3AD203B41FA5}">
                      <a16:colId xmlns:a16="http://schemas.microsoft.com/office/drawing/2014/main" val="20006"/>
                    </a:ext>
                  </a:extLst>
                </a:gridCol>
                <a:gridCol w="1508125">
                  <a:extLst>
                    <a:ext uri="{9D8B030D-6E8A-4147-A177-3AD203B41FA5}">
                      <a16:colId xmlns:a16="http://schemas.microsoft.com/office/drawing/2014/main" val="20007"/>
                    </a:ext>
                  </a:extLst>
                </a:gridCol>
              </a:tblGrid>
              <a:tr h="269240">
                <a:tc>
                  <a:txBody>
                    <a:bodyPr/>
                    <a:lstStyle/>
                    <a:p>
                      <a:pPr marL="31750" marR="12065">
                        <a:lnSpc>
                          <a:spcPts val="2020"/>
                        </a:lnSpc>
                      </a:pPr>
                      <a:r>
                        <a:rPr sz="1900" spc="-10" dirty="0">
                          <a:solidFill>
                            <a:srgbClr val="FF0000"/>
                          </a:solidFill>
                          <a:latin typeface="Arial"/>
                          <a:cs typeface="Arial"/>
                        </a:rPr>
                        <a:t>00</a:t>
                      </a:r>
                      <a:r>
                        <a:rPr sz="1900" spc="-10" dirty="0">
                          <a:solidFill>
                            <a:srgbClr val="243F60"/>
                          </a:solidFill>
                          <a:latin typeface="Arial"/>
                          <a:cs typeface="Arial"/>
                        </a:rPr>
                        <a:t>Brandon</a:t>
                      </a:r>
                      <a:endParaRPr sz="1900">
                        <a:latin typeface="Arial"/>
                        <a:cs typeface="Arial"/>
                      </a:endParaRPr>
                    </a:p>
                  </a:txBody>
                  <a:tcPr marL="0" marR="0" marT="0" marB="0"/>
                </a:tc>
                <a:tc>
                  <a:txBody>
                    <a:bodyPr/>
                    <a:lstStyle/>
                    <a:p>
                      <a:pPr>
                        <a:lnSpc>
                          <a:spcPts val="2020"/>
                        </a:lnSpc>
                      </a:pPr>
                      <a:r>
                        <a:rPr sz="1900" spc="-10" dirty="0">
                          <a:solidFill>
                            <a:srgbClr val="FF0000"/>
                          </a:solidFill>
                          <a:latin typeface="Arial"/>
                          <a:cs typeface="Arial"/>
                        </a:rPr>
                        <a:t>01</a:t>
                      </a:r>
                      <a:r>
                        <a:rPr sz="1900" spc="-10" dirty="0">
                          <a:solidFill>
                            <a:srgbClr val="243F60"/>
                          </a:solidFill>
                          <a:latin typeface="Arial"/>
                          <a:cs typeface="Arial"/>
                        </a:rPr>
                        <a:t>Bahadur</a:t>
                      </a:r>
                      <a:endParaRPr sz="1900">
                        <a:latin typeface="Arial"/>
                        <a:cs typeface="Arial"/>
                      </a:endParaRPr>
                    </a:p>
                  </a:txBody>
                  <a:tcPr marL="0" marR="0" marT="0" marB="0"/>
                </a:tc>
                <a:tc gridSpan="2">
                  <a:txBody>
                    <a:bodyPr/>
                    <a:lstStyle/>
                    <a:p>
                      <a:pPr marL="56515">
                        <a:lnSpc>
                          <a:spcPts val="2020"/>
                        </a:lnSpc>
                      </a:pPr>
                      <a:r>
                        <a:rPr sz="1900" spc="-10" dirty="0">
                          <a:solidFill>
                            <a:srgbClr val="243F60"/>
                          </a:solidFill>
                          <a:latin typeface="Arial"/>
                          <a:cs typeface="Arial"/>
                        </a:rPr>
                        <a:t>01Jaguars</a:t>
                      </a:r>
                      <a:endParaRPr sz="1900">
                        <a:latin typeface="Arial"/>
                        <a:cs typeface="Arial"/>
                      </a:endParaRPr>
                    </a:p>
                  </a:txBody>
                  <a:tcPr marL="0" marR="0" marT="0" marB="0"/>
                </a:tc>
                <a:tc hMerge="1">
                  <a:txBody>
                    <a:bodyPr/>
                    <a:lstStyle/>
                    <a:p>
                      <a:endParaRPr/>
                    </a:p>
                  </a:txBody>
                  <a:tcPr marL="0" marR="0" marT="0" marB="0"/>
                </a:tc>
                <a:tc gridSpan="2">
                  <a:txBody>
                    <a:bodyPr/>
                    <a:lstStyle/>
                    <a:p>
                      <a:pPr marL="106045">
                        <a:lnSpc>
                          <a:spcPts val="2020"/>
                        </a:lnSpc>
                      </a:pPr>
                      <a:r>
                        <a:rPr sz="1900" spc="-10" dirty="0">
                          <a:solidFill>
                            <a:srgbClr val="243F60"/>
                          </a:solidFill>
                          <a:latin typeface="Arial"/>
                          <a:cs typeface="Arial"/>
                        </a:rPr>
                        <a:t>01Otavalo</a:t>
                      </a:r>
                      <a:endParaRPr sz="1900">
                        <a:latin typeface="Arial"/>
                        <a:cs typeface="Arial"/>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99Gretzky</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00Presque</a:t>
                      </a:r>
                      <a:endParaRPr sz="1900">
                        <a:latin typeface="Arial"/>
                        <a:cs typeface="Arial"/>
                      </a:endParaRPr>
                    </a:p>
                  </a:txBody>
                  <a:tcPr marL="0" marR="0" marT="0" marB="0"/>
                </a:tc>
                <a:extLst>
                  <a:ext uri="{0D108BD9-81ED-4DB2-BD59-A6C34878D82A}">
                    <a16:rowId xmlns:a16="http://schemas.microsoft.com/office/drawing/2014/main" val="10000"/>
                  </a:ext>
                </a:extLst>
              </a:tr>
              <a:tr h="269240">
                <a:tc>
                  <a:txBody>
                    <a:bodyPr/>
                    <a:lstStyle/>
                    <a:p>
                      <a:pPr marL="31750" marR="12065">
                        <a:lnSpc>
                          <a:spcPts val="2020"/>
                        </a:lnSpc>
                      </a:pPr>
                      <a:r>
                        <a:rPr sz="1900" spc="-10" dirty="0">
                          <a:solidFill>
                            <a:srgbClr val="243F60"/>
                          </a:solidFill>
                          <a:latin typeface="Arial"/>
                          <a:cs typeface="Arial"/>
                        </a:rPr>
                        <a:t>01Bigturd</a:t>
                      </a:r>
                      <a:endParaRPr sz="1900">
                        <a:latin typeface="Arial"/>
                        <a:cs typeface="Arial"/>
                      </a:endParaRPr>
                    </a:p>
                  </a:txBody>
                  <a:tcPr marL="0" marR="0" marT="0" marB="0"/>
                </a:tc>
                <a:tc>
                  <a:txBody>
                    <a:bodyPr/>
                    <a:lstStyle/>
                    <a:p>
                      <a:pPr>
                        <a:lnSpc>
                          <a:spcPts val="2020"/>
                        </a:lnSpc>
                      </a:pPr>
                      <a:r>
                        <a:rPr sz="1900" spc="-10" dirty="0">
                          <a:solidFill>
                            <a:srgbClr val="243F60"/>
                          </a:solidFill>
                          <a:latin typeface="Arial"/>
                          <a:cs typeface="Arial"/>
                        </a:rPr>
                        <a:t>01Jarrett</a:t>
                      </a:r>
                      <a:endParaRPr sz="1900">
                        <a:latin typeface="Arial"/>
                        <a:cs typeface="Arial"/>
                      </a:endParaRPr>
                    </a:p>
                  </a:txBody>
                  <a:tcPr marL="0" marR="0" marT="0" marB="0"/>
                </a:tc>
                <a:tc gridSpan="2">
                  <a:txBody>
                    <a:bodyPr/>
                    <a:lstStyle/>
                    <a:p>
                      <a:pPr marL="56515">
                        <a:lnSpc>
                          <a:spcPts val="2020"/>
                        </a:lnSpc>
                      </a:pPr>
                      <a:r>
                        <a:rPr sz="1900" spc="-10" dirty="0">
                          <a:solidFill>
                            <a:srgbClr val="243F60"/>
                          </a:solidFill>
                          <a:latin typeface="Arial"/>
                          <a:cs typeface="Arial"/>
                        </a:rPr>
                        <a:t>12Chucker</a:t>
                      </a:r>
                      <a:endParaRPr sz="1900">
                        <a:latin typeface="Arial"/>
                        <a:cs typeface="Arial"/>
                      </a:endParaRPr>
                    </a:p>
                  </a:txBody>
                  <a:tcPr marL="0" marR="0" marT="0" marB="0"/>
                </a:tc>
                <a:tc hMerge="1">
                  <a:txBody>
                    <a:bodyPr/>
                    <a:lstStyle/>
                    <a:p>
                      <a:endParaRPr/>
                    </a:p>
                  </a:txBody>
                  <a:tcPr marL="0" marR="0" marT="0" marB="0"/>
                </a:tc>
                <a:tc gridSpan="2">
                  <a:txBody>
                    <a:bodyPr/>
                    <a:lstStyle/>
                    <a:p>
                      <a:pPr marL="100330">
                        <a:lnSpc>
                          <a:spcPts val="2020"/>
                        </a:lnSpc>
                      </a:pPr>
                      <a:r>
                        <a:rPr sz="1900" spc="-10" dirty="0">
                          <a:solidFill>
                            <a:srgbClr val="243F60"/>
                          </a:solidFill>
                          <a:latin typeface="Arial"/>
                          <a:cs typeface="Arial"/>
                        </a:rPr>
                        <a:t>99Matthew</a:t>
                      </a:r>
                      <a:endParaRPr sz="1900">
                        <a:latin typeface="Arial"/>
                        <a:cs typeface="Arial"/>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00Shootme</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01Bilusha</a:t>
                      </a:r>
                      <a:endParaRPr sz="1900">
                        <a:latin typeface="Arial"/>
                        <a:cs typeface="Arial"/>
                      </a:endParaRPr>
                    </a:p>
                  </a:txBody>
                  <a:tcPr marL="0" marR="0" marT="0" marB="0"/>
                </a:tc>
                <a:extLst>
                  <a:ext uri="{0D108BD9-81ED-4DB2-BD59-A6C34878D82A}">
                    <a16:rowId xmlns:a16="http://schemas.microsoft.com/office/drawing/2014/main" val="10001"/>
                  </a:ext>
                </a:extLst>
              </a:tr>
              <a:tr h="269240">
                <a:tc>
                  <a:txBody>
                    <a:bodyPr/>
                    <a:lstStyle/>
                    <a:p>
                      <a:pPr marL="31750" marR="12065">
                        <a:lnSpc>
                          <a:spcPts val="2020"/>
                        </a:lnSpc>
                      </a:pPr>
                      <a:r>
                        <a:rPr sz="1900" spc="-10" dirty="0">
                          <a:solidFill>
                            <a:srgbClr val="243F60"/>
                          </a:solidFill>
                          <a:latin typeface="Arial"/>
                          <a:cs typeface="Arial"/>
                        </a:rPr>
                        <a:t>01Kokonut</a:t>
                      </a:r>
                      <a:endParaRPr sz="1900">
                        <a:latin typeface="Arial"/>
                        <a:cs typeface="Arial"/>
                      </a:endParaRPr>
                    </a:p>
                  </a:txBody>
                  <a:tcPr marL="0" marR="0" marT="0" marB="0"/>
                </a:tc>
                <a:tc>
                  <a:txBody>
                    <a:bodyPr/>
                    <a:lstStyle/>
                    <a:p>
                      <a:pPr>
                        <a:lnSpc>
                          <a:spcPts val="2020"/>
                        </a:lnSpc>
                      </a:pPr>
                      <a:r>
                        <a:rPr sz="1900" spc="-10" dirty="0">
                          <a:solidFill>
                            <a:srgbClr val="243F60"/>
                          </a:solidFill>
                          <a:latin typeface="Arial"/>
                          <a:cs typeface="Arial"/>
                        </a:rPr>
                        <a:t>12Cowboys</a:t>
                      </a:r>
                      <a:endParaRPr sz="1900">
                        <a:latin typeface="Arial"/>
                        <a:cs typeface="Arial"/>
                      </a:endParaRPr>
                    </a:p>
                  </a:txBody>
                  <a:tcPr marL="0" marR="0" marT="0" marB="0"/>
                </a:tc>
                <a:tc gridSpan="2">
                  <a:txBody>
                    <a:bodyPr/>
                    <a:lstStyle/>
                    <a:p>
                      <a:pPr marL="56515">
                        <a:lnSpc>
                          <a:spcPts val="2020"/>
                        </a:lnSpc>
                      </a:pPr>
                      <a:r>
                        <a:rPr sz="1900" spc="-10" dirty="0">
                          <a:solidFill>
                            <a:srgbClr val="243F60"/>
                          </a:solidFill>
                          <a:latin typeface="Arial"/>
                          <a:cs typeface="Arial"/>
                        </a:rPr>
                        <a:t>99Monster</a:t>
                      </a:r>
                      <a:endParaRPr sz="1900">
                        <a:latin typeface="Arial"/>
                        <a:cs typeface="Arial"/>
                      </a:endParaRPr>
                    </a:p>
                  </a:txBody>
                  <a:tcPr marL="0" marR="0" marT="0" marB="0"/>
                </a:tc>
                <a:tc hMerge="1">
                  <a:txBody>
                    <a:bodyPr/>
                    <a:lstStyle/>
                    <a:p>
                      <a:endParaRPr/>
                    </a:p>
                  </a:txBody>
                  <a:tcPr marL="0" marR="0" marT="0" marB="0"/>
                </a:tc>
                <a:tc gridSpan="2">
                  <a:txBody>
                    <a:bodyPr/>
                    <a:lstStyle/>
                    <a:p>
                      <a:pPr marL="106045">
                        <a:lnSpc>
                          <a:spcPts val="2020"/>
                        </a:lnSpc>
                      </a:pPr>
                      <a:r>
                        <a:rPr sz="1900" spc="-10" dirty="0">
                          <a:solidFill>
                            <a:srgbClr val="243F60"/>
                          </a:solidFill>
                          <a:latin typeface="Arial"/>
                          <a:cs typeface="Arial"/>
                        </a:rPr>
                        <a:t>00Tiffany</a:t>
                      </a:r>
                      <a:endParaRPr sz="1900">
                        <a:latin typeface="Arial"/>
                        <a:cs typeface="Arial"/>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01Buttons</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01Latrice</a:t>
                      </a:r>
                      <a:endParaRPr sz="1900">
                        <a:latin typeface="Arial"/>
                        <a:cs typeface="Arial"/>
                      </a:endParaRPr>
                    </a:p>
                  </a:txBody>
                  <a:tcPr marL="0" marR="0" marT="0" marB="0"/>
                </a:tc>
                <a:extLst>
                  <a:ext uri="{0D108BD9-81ED-4DB2-BD59-A6C34878D82A}">
                    <a16:rowId xmlns:a16="http://schemas.microsoft.com/office/drawing/2014/main" val="10002"/>
                  </a:ext>
                </a:extLst>
              </a:tr>
              <a:tr h="267335">
                <a:tc gridSpan="6">
                  <a:txBody>
                    <a:bodyPr/>
                    <a:lstStyle/>
                    <a:p>
                      <a:pPr marL="31750">
                        <a:lnSpc>
                          <a:spcPts val="2020"/>
                        </a:lnSpc>
                      </a:pPr>
                      <a:r>
                        <a:rPr sz="1900" dirty="0">
                          <a:solidFill>
                            <a:srgbClr val="243F60"/>
                          </a:solidFill>
                          <a:latin typeface="Arial"/>
                          <a:cs typeface="Arial"/>
                        </a:rPr>
                        <a:t>12Cowboyz</a:t>
                      </a:r>
                      <a:r>
                        <a:rPr sz="1900" spc="310" dirty="0">
                          <a:solidFill>
                            <a:srgbClr val="243F60"/>
                          </a:solidFill>
                          <a:latin typeface="Arial"/>
                          <a:cs typeface="Arial"/>
                        </a:rPr>
                        <a:t> </a:t>
                      </a:r>
                      <a:r>
                        <a:rPr sz="1900" dirty="0">
                          <a:solidFill>
                            <a:srgbClr val="243F60"/>
                          </a:solidFill>
                          <a:latin typeface="Arial"/>
                          <a:cs typeface="Arial"/>
                        </a:rPr>
                        <a:t>00Welcome</a:t>
                      </a:r>
                      <a:r>
                        <a:rPr sz="1900" spc="220" dirty="0">
                          <a:solidFill>
                            <a:srgbClr val="243F60"/>
                          </a:solidFill>
                          <a:latin typeface="Arial"/>
                          <a:cs typeface="Arial"/>
                        </a:rPr>
                        <a:t> </a:t>
                      </a:r>
                      <a:r>
                        <a:rPr sz="1900" dirty="0">
                          <a:solidFill>
                            <a:srgbClr val="243F60"/>
                          </a:solidFill>
                          <a:latin typeface="Arial"/>
                          <a:cs typeface="Arial"/>
                        </a:rPr>
                        <a:t>01Megenza</a:t>
                      </a:r>
                      <a:r>
                        <a:rPr sz="1900" spc="320" dirty="0">
                          <a:solidFill>
                            <a:srgbClr val="243F60"/>
                          </a:solidFill>
                          <a:latin typeface="Arial"/>
                          <a:cs typeface="Arial"/>
                        </a:rPr>
                        <a:t> </a:t>
                      </a:r>
                      <a:r>
                        <a:rPr sz="1900" spc="-10" dirty="0">
                          <a:solidFill>
                            <a:srgbClr val="243F60"/>
                          </a:solidFill>
                          <a:latin typeface="Arial"/>
                          <a:cs typeface="Arial"/>
                        </a:rPr>
                        <a:t>13croatia</a:t>
                      </a:r>
                      <a:endParaRPr sz="19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00Zamboni</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01Hannahg</a:t>
                      </a:r>
                      <a:endParaRPr sz="1900">
                        <a:latin typeface="Arial"/>
                        <a:cs typeface="Arial"/>
                      </a:endParaRPr>
                    </a:p>
                  </a:txBody>
                  <a:tcPr marL="0" marR="0" marT="0" marB="0"/>
                </a:tc>
                <a:extLst>
                  <a:ext uri="{0D108BD9-81ED-4DB2-BD59-A6C34878D82A}">
                    <a16:rowId xmlns:a16="http://schemas.microsoft.com/office/drawing/2014/main" val="10003"/>
                  </a:ext>
                </a:extLst>
              </a:tr>
              <a:tr h="269240">
                <a:tc gridSpan="6">
                  <a:txBody>
                    <a:bodyPr/>
                    <a:lstStyle/>
                    <a:p>
                      <a:pPr marL="31750">
                        <a:lnSpc>
                          <a:spcPts val="2020"/>
                        </a:lnSpc>
                        <a:tabLst>
                          <a:tab pos="1402715" algn="l"/>
                          <a:tab pos="2774315" algn="l"/>
                          <a:tab pos="4145915" algn="l"/>
                        </a:tabLst>
                      </a:pPr>
                      <a:r>
                        <a:rPr sz="1900" spc="-10" dirty="0">
                          <a:solidFill>
                            <a:srgbClr val="243F60"/>
                          </a:solidFill>
                          <a:latin typeface="Arial"/>
                          <a:cs typeface="Arial"/>
                        </a:rPr>
                        <a:t>1Michael</a:t>
                      </a:r>
                      <a:r>
                        <a:rPr sz="1900" dirty="0">
                          <a:solidFill>
                            <a:srgbClr val="243F60"/>
                          </a:solidFill>
                          <a:latin typeface="Arial"/>
                          <a:cs typeface="Arial"/>
                        </a:rPr>
                        <a:t>	</a:t>
                      </a:r>
                      <a:r>
                        <a:rPr sz="1900" spc="-10" dirty="0">
                          <a:solidFill>
                            <a:srgbClr val="243F60"/>
                          </a:solidFill>
                          <a:latin typeface="Arial"/>
                          <a:cs typeface="Arial"/>
                        </a:rPr>
                        <a:t>13mandala</a:t>
                      </a:r>
                      <a:r>
                        <a:rPr sz="1900" dirty="0">
                          <a:solidFill>
                            <a:srgbClr val="243F60"/>
                          </a:solidFill>
                          <a:latin typeface="Arial"/>
                          <a:cs typeface="Arial"/>
                        </a:rPr>
                        <a:t>	</a:t>
                      </a:r>
                      <a:r>
                        <a:rPr sz="1900" spc="-10" dirty="0">
                          <a:solidFill>
                            <a:srgbClr val="243F60"/>
                          </a:solidFill>
                          <a:latin typeface="Arial"/>
                          <a:cs typeface="Arial"/>
                        </a:rPr>
                        <a:t>01Arianna</a:t>
                      </a:r>
                      <a:r>
                        <a:rPr sz="1900" dirty="0">
                          <a:solidFill>
                            <a:srgbClr val="243F60"/>
                          </a:solidFill>
                          <a:latin typeface="Arial"/>
                          <a:cs typeface="Arial"/>
                        </a:rPr>
                        <a:t>	</a:t>
                      </a:r>
                      <a:r>
                        <a:rPr sz="1900" spc="-10" dirty="0">
                          <a:solidFill>
                            <a:srgbClr val="243F60"/>
                          </a:solidFill>
                          <a:latin typeface="Arial"/>
                          <a:cs typeface="Arial"/>
                        </a:rPr>
                        <a:t>01Inferno</a:t>
                      </a:r>
                      <a:endParaRPr sz="19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01Olimpia</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13samurai</a:t>
                      </a:r>
                      <a:endParaRPr sz="1900">
                        <a:latin typeface="Arial"/>
                        <a:cs typeface="Arial"/>
                      </a:endParaRPr>
                    </a:p>
                  </a:txBody>
                  <a:tcPr marL="0" marR="0" marT="0" marB="0"/>
                </a:tc>
                <a:extLst>
                  <a:ext uri="{0D108BD9-81ED-4DB2-BD59-A6C34878D82A}">
                    <a16:rowId xmlns:a16="http://schemas.microsoft.com/office/drawing/2014/main" val="10004"/>
                  </a:ext>
                </a:extLst>
              </a:tr>
              <a:tr h="538480">
                <a:tc gridSpan="8">
                  <a:txBody>
                    <a:bodyPr/>
                    <a:lstStyle/>
                    <a:p>
                      <a:pPr>
                        <a:lnSpc>
                          <a:spcPct val="100000"/>
                        </a:lnSpc>
                        <a:spcBef>
                          <a:spcPts val="40"/>
                        </a:spcBef>
                      </a:pPr>
                      <a:endParaRPr sz="1650">
                        <a:latin typeface="Times New Roman"/>
                        <a:cs typeface="Times New Roman"/>
                      </a:endParaRPr>
                    </a:p>
                    <a:p>
                      <a:pPr marL="31750">
                        <a:lnSpc>
                          <a:spcPts val="2205"/>
                        </a:lnSpc>
                      </a:pPr>
                      <a:r>
                        <a:rPr sz="1900" dirty="0">
                          <a:solidFill>
                            <a:srgbClr val="243F60"/>
                          </a:solidFill>
                          <a:latin typeface="Arial"/>
                          <a:cs typeface="Arial"/>
                        </a:rPr>
                        <a:t>Prepending</a:t>
                      </a:r>
                      <a:r>
                        <a:rPr sz="1900" spc="-30" dirty="0">
                          <a:solidFill>
                            <a:srgbClr val="243F60"/>
                          </a:solidFill>
                          <a:latin typeface="Arial"/>
                          <a:cs typeface="Arial"/>
                        </a:rPr>
                        <a:t> </a:t>
                      </a:r>
                      <a:r>
                        <a:rPr sz="1900" dirty="0">
                          <a:solidFill>
                            <a:srgbClr val="243F60"/>
                          </a:solidFill>
                          <a:latin typeface="Arial"/>
                          <a:cs typeface="Arial"/>
                        </a:rPr>
                        <a:t>with</a:t>
                      </a:r>
                      <a:r>
                        <a:rPr sz="1900" spc="-25" dirty="0">
                          <a:solidFill>
                            <a:srgbClr val="243F60"/>
                          </a:solidFill>
                          <a:latin typeface="Arial"/>
                          <a:cs typeface="Arial"/>
                        </a:rPr>
                        <a:t> </a:t>
                      </a:r>
                      <a:r>
                        <a:rPr sz="1900" dirty="0">
                          <a:solidFill>
                            <a:srgbClr val="243F60"/>
                          </a:solidFill>
                          <a:latin typeface="Arial"/>
                          <a:cs typeface="Arial"/>
                        </a:rPr>
                        <a:t>3</a:t>
                      </a:r>
                      <a:r>
                        <a:rPr sz="1900" spc="-15" dirty="0">
                          <a:solidFill>
                            <a:srgbClr val="243F60"/>
                          </a:solidFill>
                          <a:latin typeface="Arial"/>
                          <a:cs typeface="Arial"/>
                        </a:rPr>
                        <a:t> </a:t>
                      </a:r>
                      <a:r>
                        <a:rPr sz="1900" spc="-10" dirty="0">
                          <a:solidFill>
                            <a:srgbClr val="243F60"/>
                          </a:solidFill>
                          <a:latin typeface="Arial"/>
                          <a:cs typeface="Arial"/>
                        </a:rPr>
                        <a:t>Numbers:</a:t>
                      </a:r>
                      <a:endParaRPr sz="1900">
                        <a:latin typeface="Arial"/>
                        <a:cs typeface="Arial"/>
                      </a:endParaRPr>
                    </a:p>
                  </a:txBody>
                  <a:tcPr marL="0" marR="0" marT="508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67335">
                <a:tc>
                  <a:txBody>
                    <a:bodyPr/>
                    <a:lstStyle/>
                    <a:p>
                      <a:pPr marL="31750">
                        <a:lnSpc>
                          <a:spcPts val="2020"/>
                        </a:lnSpc>
                      </a:pPr>
                      <a:r>
                        <a:rPr sz="1900" spc="-10" dirty="0">
                          <a:solidFill>
                            <a:srgbClr val="FF0000"/>
                          </a:solidFill>
                          <a:latin typeface="Arial"/>
                          <a:cs typeface="Arial"/>
                        </a:rPr>
                        <a:t>000</a:t>
                      </a:r>
                      <a:r>
                        <a:rPr sz="1900" spc="-10" dirty="0">
                          <a:solidFill>
                            <a:srgbClr val="243F60"/>
                          </a:solidFill>
                          <a:latin typeface="Arial"/>
                          <a:cs typeface="Arial"/>
                        </a:rPr>
                        <a:t>Welcome</a:t>
                      </a:r>
                      <a:endParaRPr sz="1900">
                        <a:latin typeface="Arial"/>
                        <a:cs typeface="Arial"/>
                      </a:endParaRPr>
                    </a:p>
                  </a:txBody>
                  <a:tcPr marL="0" marR="0" marT="0" marB="0"/>
                </a:tc>
                <a:tc gridSpan="2">
                  <a:txBody>
                    <a:bodyPr/>
                    <a:lstStyle/>
                    <a:p>
                      <a:pPr marL="439420">
                        <a:lnSpc>
                          <a:spcPts val="2020"/>
                        </a:lnSpc>
                      </a:pPr>
                      <a:r>
                        <a:rPr sz="1900" spc="-10" dirty="0">
                          <a:solidFill>
                            <a:srgbClr val="FF0000"/>
                          </a:solidFill>
                          <a:latin typeface="Arial"/>
                          <a:cs typeface="Arial"/>
                        </a:rPr>
                        <a:t>003</a:t>
                      </a:r>
                      <a:r>
                        <a:rPr sz="1900" spc="-10" dirty="0">
                          <a:solidFill>
                            <a:srgbClr val="243F60"/>
                          </a:solidFill>
                          <a:latin typeface="Arial"/>
                          <a:cs typeface="Arial"/>
                        </a:rPr>
                        <a:t>Kenneth</a:t>
                      </a:r>
                      <a:endParaRPr sz="1900">
                        <a:latin typeface="Arial"/>
                        <a:cs typeface="Arial"/>
                      </a:endParaRPr>
                    </a:p>
                  </a:txBody>
                  <a:tcPr marL="0" marR="0" marT="0" marB="0"/>
                </a:tc>
                <a:tc hMerge="1">
                  <a:txBody>
                    <a:bodyPr/>
                    <a:lstStyle/>
                    <a:p>
                      <a:endParaRPr/>
                    </a:p>
                  </a:txBody>
                  <a:tcPr marL="0" marR="0" marT="0" marB="0"/>
                </a:tc>
                <a:tc gridSpan="2">
                  <a:txBody>
                    <a:bodyPr/>
                    <a:lstStyle/>
                    <a:p>
                      <a:pPr marL="80645">
                        <a:lnSpc>
                          <a:spcPts val="2020"/>
                        </a:lnSpc>
                      </a:pPr>
                      <a:r>
                        <a:rPr sz="1900" spc="-10" dirty="0">
                          <a:solidFill>
                            <a:srgbClr val="243F60"/>
                          </a:solidFill>
                          <a:latin typeface="Arial"/>
                          <a:cs typeface="Arial"/>
                        </a:rPr>
                        <a:t>009Bhuvana</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20"/>
                        </a:lnSpc>
                      </a:pPr>
                      <a:r>
                        <a:rPr sz="1900" spc="-10" dirty="0">
                          <a:solidFill>
                            <a:srgbClr val="243F60"/>
                          </a:solidFill>
                          <a:latin typeface="Arial"/>
                          <a:cs typeface="Arial"/>
                        </a:rPr>
                        <a:t>434Western</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20"/>
                        </a:lnSpc>
                      </a:pPr>
                      <a:r>
                        <a:rPr sz="1900" spc="-10" dirty="0">
                          <a:solidFill>
                            <a:srgbClr val="243F60"/>
                          </a:solidFill>
                          <a:latin typeface="Arial"/>
                          <a:cs typeface="Arial"/>
                        </a:rPr>
                        <a:t>866Rathman</a:t>
                      </a:r>
                      <a:endParaRPr sz="1900">
                        <a:latin typeface="Arial"/>
                        <a:cs typeface="Arial"/>
                      </a:endParaRPr>
                    </a:p>
                  </a:txBody>
                  <a:tcPr marL="0" marR="0" marT="0" marB="0"/>
                </a:tc>
                <a:extLst>
                  <a:ext uri="{0D108BD9-81ED-4DB2-BD59-A6C34878D82A}">
                    <a16:rowId xmlns:a16="http://schemas.microsoft.com/office/drawing/2014/main" val="10006"/>
                  </a:ext>
                </a:extLst>
              </a:tr>
              <a:tr h="269240">
                <a:tc>
                  <a:txBody>
                    <a:bodyPr/>
                    <a:lstStyle/>
                    <a:p>
                      <a:pPr marL="31750" marR="12065">
                        <a:lnSpc>
                          <a:spcPts val="2020"/>
                        </a:lnSpc>
                      </a:pPr>
                      <a:r>
                        <a:rPr sz="1900" spc="-10" dirty="0">
                          <a:solidFill>
                            <a:srgbClr val="243F60"/>
                          </a:solidFill>
                          <a:latin typeface="Arial"/>
                          <a:cs typeface="Arial"/>
                        </a:rPr>
                        <a:t>001Bhuvana</a:t>
                      </a:r>
                      <a:endParaRPr sz="1900">
                        <a:latin typeface="Arial"/>
                        <a:cs typeface="Arial"/>
                      </a:endParaRPr>
                    </a:p>
                  </a:txBody>
                  <a:tcPr marL="0" marR="0" marT="0" marB="0"/>
                </a:tc>
                <a:tc gridSpan="2">
                  <a:txBody>
                    <a:bodyPr/>
                    <a:lstStyle/>
                    <a:p>
                      <a:pPr marL="439420">
                        <a:lnSpc>
                          <a:spcPts val="2020"/>
                        </a:lnSpc>
                      </a:pPr>
                      <a:r>
                        <a:rPr sz="1900" spc="-10" dirty="0">
                          <a:solidFill>
                            <a:srgbClr val="243F60"/>
                          </a:solidFill>
                          <a:latin typeface="Arial"/>
                          <a:cs typeface="Arial"/>
                        </a:rPr>
                        <a:t>003welcome</a:t>
                      </a:r>
                      <a:endParaRPr sz="1900">
                        <a:latin typeface="Arial"/>
                        <a:cs typeface="Arial"/>
                      </a:endParaRPr>
                    </a:p>
                  </a:txBody>
                  <a:tcPr marL="0" marR="0" marT="0" marB="0"/>
                </a:tc>
                <a:tc hMerge="1">
                  <a:txBody>
                    <a:bodyPr/>
                    <a:lstStyle/>
                    <a:p>
                      <a:endParaRPr/>
                    </a:p>
                  </a:txBody>
                  <a:tcPr marL="0" marR="0" marT="0" marB="0"/>
                </a:tc>
                <a:tc gridSpan="2">
                  <a:txBody>
                    <a:bodyPr/>
                    <a:lstStyle/>
                    <a:p>
                      <a:pPr marL="66675">
                        <a:lnSpc>
                          <a:spcPts val="2020"/>
                        </a:lnSpc>
                      </a:pPr>
                      <a:r>
                        <a:rPr sz="1900" spc="-10" dirty="0">
                          <a:solidFill>
                            <a:srgbClr val="243F60"/>
                          </a:solidFill>
                          <a:latin typeface="Arial"/>
                          <a:cs typeface="Arial"/>
                        </a:rPr>
                        <a:t>010Bhuvana</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20"/>
                        </a:lnSpc>
                      </a:pPr>
                      <a:r>
                        <a:rPr sz="1900" spc="-10" dirty="0">
                          <a:solidFill>
                            <a:srgbClr val="243F60"/>
                          </a:solidFill>
                          <a:latin typeface="Arial"/>
                          <a:cs typeface="Arial"/>
                        </a:rPr>
                        <a:t>444Chelsea</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20"/>
                        </a:lnSpc>
                      </a:pPr>
                      <a:r>
                        <a:rPr sz="1900" spc="-10" dirty="0">
                          <a:solidFill>
                            <a:srgbClr val="243F60"/>
                          </a:solidFill>
                          <a:latin typeface="Arial"/>
                          <a:cs typeface="Arial"/>
                        </a:rPr>
                        <a:t>888Welcome</a:t>
                      </a:r>
                      <a:endParaRPr sz="1900">
                        <a:latin typeface="Arial"/>
                        <a:cs typeface="Arial"/>
                      </a:endParaRPr>
                    </a:p>
                  </a:txBody>
                  <a:tcPr marL="0" marR="0" marT="0" marB="0"/>
                </a:tc>
                <a:extLst>
                  <a:ext uri="{0D108BD9-81ED-4DB2-BD59-A6C34878D82A}">
                    <a16:rowId xmlns:a16="http://schemas.microsoft.com/office/drawing/2014/main" val="10007"/>
                  </a:ext>
                </a:extLst>
              </a:tr>
              <a:tr h="268605">
                <a:tc>
                  <a:txBody>
                    <a:bodyPr/>
                    <a:lstStyle/>
                    <a:p>
                      <a:pPr marL="31750" marR="12065">
                        <a:lnSpc>
                          <a:spcPts val="2020"/>
                        </a:lnSpc>
                      </a:pPr>
                      <a:r>
                        <a:rPr sz="1900" spc="-10" dirty="0">
                          <a:solidFill>
                            <a:srgbClr val="243F60"/>
                          </a:solidFill>
                          <a:latin typeface="Arial"/>
                          <a:cs typeface="Arial"/>
                        </a:rPr>
                        <a:t>001sanyika</a:t>
                      </a:r>
                      <a:endParaRPr sz="1900">
                        <a:latin typeface="Arial"/>
                        <a:cs typeface="Arial"/>
                      </a:endParaRPr>
                    </a:p>
                  </a:txBody>
                  <a:tcPr marL="0" marR="0" marT="0" marB="0"/>
                </a:tc>
                <a:tc gridSpan="2">
                  <a:txBody>
                    <a:bodyPr/>
                    <a:lstStyle/>
                    <a:p>
                      <a:pPr marL="439420">
                        <a:lnSpc>
                          <a:spcPts val="2020"/>
                        </a:lnSpc>
                      </a:pPr>
                      <a:r>
                        <a:rPr sz="1900" spc="-10" dirty="0">
                          <a:solidFill>
                            <a:srgbClr val="243F60"/>
                          </a:solidFill>
                          <a:latin typeface="Arial"/>
                          <a:cs typeface="Arial"/>
                        </a:rPr>
                        <a:t>004Bhuvana</a:t>
                      </a:r>
                      <a:endParaRPr sz="1900">
                        <a:latin typeface="Arial"/>
                        <a:cs typeface="Arial"/>
                      </a:endParaRPr>
                    </a:p>
                  </a:txBody>
                  <a:tcPr marL="0" marR="0" marT="0" marB="0"/>
                </a:tc>
                <a:tc hMerge="1">
                  <a:txBody>
                    <a:bodyPr/>
                    <a:lstStyle/>
                    <a:p>
                      <a:endParaRPr/>
                    </a:p>
                  </a:txBody>
                  <a:tcPr marL="0" marR="0" marT="0" marB="0"/>
                </a:tc>
                <a:tc gridSpan="2">
                  <a:txBody>
                    <a:bodyPr/>
                    <a:lstStyle/>
                    <a:p>
                      <a:pPr marL="66675">
                        <a:lnSpc>
                          <a:spcPts val="2020"/>
                        </a:lnSpc>
                      </a:pPr>
                      <a:r>
                        <a:rPr sz="1900" spc="-10" dirty="0">
                          <a:solidFill>
                            <a:srgbClr val="243F60"/>
                          </a:solidFill>
                          <a:latin typeface="Arial"/>
                          <a:cs typeface="Arial"/>
                        </a:rPr>
                        <a:t>012Brownis</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20"/>
                        </a:lnSpc>
                      </a:pPr>
                      <a:r>
                        <a:rPr sz="1900" spc="-10" dirty="0">
                          <a:solidFill>
                            <a:srgbClr val="243F60"/>
                          </a:solidFill>
                          <a:latin typeface="Arial"/>
                          <a:cs typeface="Arial"/>
                        </a:rPr>
                        <a:t>444Kriszta</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20"/>
                        </a:lnSpc>
                      </a:pPr>
                      <a:r>
                        <a:rPr sz="1900" spc="-10" dirty="0">
                          <a:solidFill>
                            <a:srgbClr val="243F60"/>
                          </a:solidFill>
                          <a:latin typeface="Arial"/>
                          <a:cs typeface="Arial"/>
                        </a:rPr>
                        <a:t>888Zachary</a:t>
                      </a:r>
                      <a:endParaRPr sz="1900">
                        <a:latin typeface="Arial"/>
                        <a:cs typeface="Arial"/>
                      </a:endParaRPr>
                    </a:p>
                  </a:txBody>
                  <a:tcPr marL="0" marR="0" marT="0" marB="0"/>
                </a:tc>
                <a:extLst>
                  <a:ext uri="{0D108BD9-81ED-4DB2-BD59-A6C34878D82A}">
                    <a16:rowId xmlns:a16="http://schemas.microsoft.com/office/drawing/2014/main" val="10008"/>
                  </a:ext>
                </a:extLst>
              </a:tr>
              <a:tr h="267970">
                <a:tc>
                  <a:txBody>
                    <a:bodyPr/>
                    <a:lstStyle/>
                    <a:p>
                      <a:pPr marL="31750" marR="12065">
                        <a:lnSpc>
                          <a:spcPts val="2014"/>
                        </a:lnSpc>
                      </a:pPr>
                      <a:r>
                        <a:rPr sz="1900" spc="-10" dirty="0">
                          <a:solidFill>
                            <a:srgbClr val="243F60"/>
                          </a:solidFill>
                          <a:latin typeface="Arial"/>
                          <a:cs typeface="Arial"/>
                        </a:rPr>
                        <a:t>002Bhuvana</a:t>
                      </a:r>
                      <a:endParaRPr sz="1900">
                        <a:latin typeface="Arial"/>
                        <a:cs typeface="Arial"/>
                      </a:endParaRPr>
                    </a:p>
                  </a:txBody>
                  <a:tcPr marL="0" marR="0" marT="0" marB="0"/>
                </a:tc>
                <a:tc gridSpan="2">
                  <a:txBody>
                    <a:bodyPr/>
                    <a:lstStyle/>
                    <a:p>
                      <a:pPr marL="439420">
                        <a:lnSpc>
                          <a:spcPts val="2014"/>
                        </a:lnSpc>
                      </a:pPr>
                      <a:r>
                        <a:rPr sz="1900" spc="-10" dirty="0">
                          <a:solidFill>
                            <a:srgbClr val="243F60"/>
                          </a:solidFill>
                          <a:latin typeface="Arial"/>
                          <a:cs typeface="Arial"/>
                        </a:rPr>
                        <a:t>005welcome</a:t>
                      </a:r>
                      <a:endParaRPr sz="1900">
                        <a:latin typeface="Arial"/>
                        <a:cs typeface="Arial"/>
                      </a:endParaRPr>
                    </a:p>
                  </a:txBody>
                  <a:tcPr marL="0" marR="0" marT="0" marB="0"/>
                </a:tc>
                <a:tc hMerge="1">
                  <a:txBody>
                    <a:bodyPr/>
                    <a:lstStyle/>
                    <a:p>
                      <a:endParaRPr/>
                    </a:p>
                  </a:txBody>
                  <a:tcPr marL="0" marR="0" marT="0" marB="0"/>
                </a:tc>
                <a:tc gridSpan="2">
                  <a:txBody>
                    <a:bodyPr/>
                    <a:lstStyle/>
                    <a:p>
                      <a:pPr marL="66675">
                        <a:lnSpc>
                          <a:spcPts val="2014"/>
                        </a:lnSpc>
                      </a:pPr>
                      <a:r>
                        <a:rPr sz="1900" spc="-10" dirty="0">
                          <a:solidFill>
                            <a:srgbClr val="243F60"/>
                          </a:solidFill>
                          <a:latin typeface="Arial"/>
                          <a:cs typeface="Arial"/>
                        </a:rPr>
                        <a:t>100Alissar</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14"/>
                        </a:lnSpc>
                      </a:pPr>
                      <a:r>
                        <a:rPr sz="1900" spc="-10" dirty="0">
                          <a:solidFill>
                            <a:srgbClr val="243F60"/>
                          </a:solidFill>
                          <a:latin typeface="Arial"/>
                          <a:cs typeface="Arial"/>
                        </a:rPr>
                        <a:t>456Cowboys</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14"/>
                        </a:lnSpc>
                      </a:pPr>
                      <a:r>
                        <a:rPr sz="1900" spc="-10" dirty="0">
                          <a:solidFill>
                            <a:srgbClr val="243F60"/>
                          </a:solidFill>
                          <a:latin typeface="Arial"/>
                          <a:cs typeface="Arial"/>
                        </a:rPr>
                        <a:t>888userpwd</a:t>
                      </a:r>
                      <a:endParaRPr sz="1900">
                        <a:latin typeface="Arial"/>
                        <a:cs typeface="Arial"/>
                      </a:endParaRPr>
                    </a:p>
                  </a:txBody>
                  <a:tcPr marL="0" marR="0" marT="0" marB="0"/>
                </a:tc>
                <a:extLst>
                  <a:ext uri="{0D108BD9-81ED-4DB2-BD59-A6C34878D82A}">
                    <a16:rowId xmlns:a16="http://schemas.microsoft.com/office/drawing/2014/main" val="10009"/>
                  </a:ext>
                </a:extLst>
              </a:tr>
              <a:tr h="537845">
                <a:tc>
                  <a:txBody>
                    <a:bodyPr/>
                    <a:lstStyle/>
                    <a:p>
                      <a:pPr marL="31750" marR="46990">
                        <a:lnSpc>
                          <a:spcPts val="2120"/>
                        </a:lnSpc>
                      </a:pPr>
                      <a:r>
                        <a:rPr sz="1900" spc="-10" dirty="0">
                          <a:solidFill>
                            <a:srgbClr val="243F60"/>
                          </a:solidFill>
                          <a:latin typeface="Arial"/>
                          <a:cs typeface="Arial"/>
                        </a:rPr>
                        <a:t>003Aisling 007welcome</a:t>
                      </a:r>
                      <a:endParaRPr sz="1900">
                        <a:latin typeface="Arial"/>
                        <a:cs typeface="Arial"/>
                      </a:endParaRPr>
                    </a:p>
                  </a:txBody>
                  <a:tcPr marL="0" marR="0" marT="0" marB="0"/>
                </a:tc>
                <a:tc gridSpan="2">
                  <a:txBody>
                    <a:bodyPr/>
                    <a:lstStyle/>
                    <a:p>
                      <a:pPr marL="439420" marR="58419">
                        <a:lnSpc>
                          <a:spcPts val="2120"/>
                        </a:lnSpc>
                      </a:pPr>
                      <a:r>
                        <a:rPr sz="1900" spc="-10" dirty="0">
                          <a:solidFill>
                            <a:srgbClr val="243F60"/>
                          </a:solidFill>
                          <a:latin typeface="Arial"/>
                          <a:cs typeface="Arial"/>
                        </a:rPr>
                        <a:t>006welcome 429Wedding</a:t>
                      </a:r>
                      <a:endParaRPr sz="1900">
                        <a:latin typeface="Arial"/>
                        <a:cs typeface="Arial"/>
                      </a:endParaRPr>
                    </a:p>
                  </a:txBody>
                  <a:tcPr marL="0" marR="0" marT="0" marB="0"/>
                </a:tc>
                <a:tc hMerge="1">
                  <a:txBody>
                    <a:bodyPr/>
                    <a:lstStyle/>
                    <a:p>
                      <a:endParaRPr/>
                    </a:p>
                  </a:txBody>
                  <a:tcPr marL="0" marR="0" marT="0" marB="0"/>
                </a:tc>
                <a:tc gridSpan="2">
                  <a:txBody>
                    <a:bodyPr/>
                    <a:lstStyle/>
                    <a:p>
                      <a:pPr marL="66040" marR="219075">
                        <a:lnSpc>
                          <a:spcPts val="2120"/>
                        </a:lnSpc>
                      </a:pPr>
                      <a:r>
                        <a:rPr sz="1900" spc="-10" dirty="0">
                          <a:solidFill>
                            <a:srgbClr val="243F60"/>
                          </a:solidFill>
                          <a:latin typeface="Arial"/>
                          <a:cs typeface="Arial"/>
                        </a:rPr>
                        <a:t>100IMedley 456Markske</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95"/>
                        </a:lnSpc>
                      </a:pPr>
                      <a:r>
                        <a:rPr sz="1900" spc="-10" dirty="0">
                          <a:solidFill>
                            <a:srgbClr val="243F60"/>
                          </a:solidFill>
                          <a:latin typeface="Arial"/>
                          <a:cs typeface="Arial"/>
                        </a:rPr>
                        <a:t>456Macbook</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95"/>
                        </a:lnSpc>
                      </a:pPr>
                      <a:r>
                        <a:rPr sz="1900" spc="-10" dirty="0">
                          <a:solidFill>
                            <a:srgbClr val="243F60"/>
                          </a:solidFill>
                          <a:latin typeface="Arial"/>
                          <a:cs typeface="Arial"/>
                        </a:rPr>
                        <a:t>003Bhuvana</a:t>
                      </a:r>
                      <a:endParaRPr sz="1900">
                        <a:latin typeface="Arial"/>
                        <a:cs typeface="Arial"/>
                      </a:endParaRPr>
                    </a:p>
                  </a:txBody>
                  <a:tcPr marL="0" marR="0" marT="0" marB="0"/>
                </a:tc>
                <a:extLst>
                  <a:ext uri="{0D108BD9-81ED-4DB2-BD59-A6C34878D82A}">
                    <a16:rowId xmlns:a16="http://schemas.microsoft.com/office/drawing/2014/main" val="10010"/>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80</a:t>
            </a:fld>
            <a:endParaRPr spc="-25" dirty="0"/>
          </a:p>
        </p:txBody>
      </p:sp>
    </p:spTree>
  </p:cSld>
  <p:clrMapOvr>
    <a:masterClrMapping/>
  </p:clrMapOvr>
  <p:transition>
    <p:wipe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50950"/>
            <a:ext cx="306514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Prepending</a:t>
            </a:r>
            <a:r>
              <a:rPr sz="1900" spc="-30" dirty="0">
                <a:solidFill>
                  <a:srgbClr val="243F60"/>
                </a:solidFill>
                <a:latin typeface="Arial"/>
                <a:cs typeface="Arial"/>
              </a:rPr>
              <a:t> </a:t>
            </a:r>
            <a:r>
              <a:rPr sz="1900" dirty="0">
                <a:solidFill>
                  <a:srgbClr val="243F60"/>
                </a:solidFill>
                <a:latin typeface="Arial"/>
                <a:cs typeface="Arial"/>
              </a:rPr>
              <a:t>with</a:t>
            </a:r>
            <a:r>
              <a:rPr sz="1900" spc="-25" dirty="0">
                <a:solidFill>
                  <a:srgbClr val="243F60"/>
                </a:solidFill>
                <a:latin typeface="Arial"/>
                <a:cs typeface="Arial"/>
              </a:rPr>
              <a:t> </a:t>
            </a:r>
            <a:r>
              <a:rPr sz="1900" dirty="0">
                <a:solidFill>
                  <a:srgbClr val="243F60"/>
                </a:solidFill>
                <a:latin typeface="Arial"/>
                <a:cs typeface="Arial"/>
              </a:rPr>
              <a:t>4</a:t>
            </a:r>
            <a:r>
              <a:rPr sz="1900" spc="-15" dirty="0">
                <a:solidFill>
                  <a:srgbClr val="243F60"/>
                </a:solidFill>
                <a:latin typeface="Arial"/>
                <a:cs typeface="Arial"/>
              </a:rPr>
              <a:t> </a:t>
            </a:r>
            <a:r>
              <a:rPr sz="1900" spc="-10" dirty="0">
                <a:solidFill>
                  <a:srgbClr val="243F60"/>
                </a:solidFill>
                <a:latin typeface="Arial"/>
                <a:cs typeface="Arial"/>
              </a:rPr>
              <a:t>Numbers:</a:t>
            </a:r>
            <a:endParaRPr sz="1900">
              <a:latin typeface="Arial"/>
              <a:cs typeface="Arial"/>
            </a:endParaRPr>
          </a:p>
        </p:txBody>
      </p:sp>
      <p:graphicFrame>
        <p:nvGraphicFramePr>
          <p:cNvPr id="3" name="object 3"/>
          <p:cNvGraphicFramePr>
            <a:graphicFrameLocks noGrp="1"/>
          </p:cNvGraphicFramePr>
          <p:nvPr/>
        </p:nvGraphicFramePr>
        <p:xfrm>
          <a:off x="1734820" y="1554477"/>
          <a:ext cx="7049770" cy="2150110"/>
        </p:xfrm>
        <a:graphic>
          <a:graphicData uri="http://schemas.openxmlformats.org/drawingml/2006/table">
            <a:tbl>
              <a:tblPr firstRow="1" bandRow="1">
                <a:tableStyleId>{2D5ABB26-0587-4C30-8999-92F81FD0307C}</a:tableStyleId>
              </a:tblPr>
              <a:tblGrid>
                <a:gridCol w="16891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03070">
                  <a:extLst>
                    <a:ext uri="{9D8B030D-6E8A-4147-A177-3AD203B41FA5}">
                      <a16:colId xmlns:a16="http://schemas.microsoft.com/office/drawing/2014/main" val="20003"/>
                    </a:ext>
                  </a:extLst>
                </a:gridCol>
              </a:tblGrid>
              <a:tr h="269240">
                <a:tc>
                  <a:txBody>
                    <a:bodyPr/>
                    <a:lstStyle/>
                    <a:p>
                      <a:pPr marL="31750">
                        <a:lnSpc>
                          <a:spcPts val="2020"/>
                        </a:lnSpc>
                      </a:pPr>
                      <a:r>
                        <a:rPr sz="1900" spc="-10" dirty="0">
                          <a:solidFill>
                            <a:srgbClr val="FF0000"/>
                          </a:solidFill>
                          <a:latin typeface="Arial"/>
                          <a:cs typeface="Arial"/>
                        </a:rPr>
                        <a:t>1236</a:t>
                      </a:r>
                      <a:r>
                        <a:rPr sz="1900" spc="-10" dirty="0">
                          <a:solidFill>
                            <a:srgbClr val="243F60"/>
                          </a:solidFill>
                          <a:latin typeface="Arial"/>
                          <a:cs typeface="Arial"/>
                        </a:rPr>
                        <a:t>weather</a:t>
                      </a:r>
                      <a:endParaRPr sz="1900">
                        <a:latin typeface="Arial"/>
                        <a:cs typeface="Arial"/>
                      </a:endParaRPr>
                    </a:p>
                  </a:txBody>
                  <a:tcPr marL="0" marR="0" marT="0" marB="0"/>
                </a:tc>
                <a:tc>
                  <a:txBody>
                    <a:bodyPr/>
                    <a:lstStyle/>
                    <a:p>
                      <a:pPr marL="170815">
                        <a:lnSpc>
                          <a:spcPts val="2020"/>
                        </a:lnSpc>
                      </a:pPr>
                      <a:r>
                        <a:rPr sz="1900" spc="-10" dirty="0">
                          <a:solidFill>
                            <a:srgbClr val="FF0000"/>
                          </a:solidFill>
                          <a:latin typeface="Arial"/>
                          <a:cs typeface="Arial"/>
                        </a:rPr>
                        <a:t>1921</a:t>
                      </a:r>
                      <a:r>
                        <a:rPr sz="1900" spc="-10" dirty="0">
                          <a:solidFill>
                            <a:srgbClr val="243F60"/>
                          </a:solidFill>
                          <a:latin typeface="Arial"/>
                          <a:cs typeface="Arial"/>
                        </a:rPr>
                        <a:t>Wedding</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3029Jessica</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4119Fairway</a:t>
                      </a:r>
                      <a:endParaRPr sz="1900">
                        <a:latin typeface="Arial"/>
                        <a:cs typeface="Arial"/>
                      </a:endParaRPr>
                    </a:p>
                  </a:txBody>
                  <a:tcPr marL="0" marR="0" marT="0" marB="0"/>
                </a:tc>
                <a:extLst>
                  <a:ext uri="{0D108BD9-81ED-4DB2-BD59-A6C34878D82A}">
                    <a16:rowId xmlns:a16="http://schemas.microsoft.com/office/drawing/2014/main" val="10000"/>
                  </a:ext>
                </a:extLst>
              </a:tr>
              <a:tr h="268605">
                <a:tc>
                  <a:txBody>
                    <a:bodyPr/>
                    <a:lstStyle/>
                    <a:p>
                      <a:pPr marL="31750">
                        <a:lnSpc>
                          <a:spcPts val="2020"/>
                        </a:lnSpc>
                      </a:pPr>
                      <a:r>
                        <a:rPr sz="1900" spc="-10" dirty="0">
                          <a:solidFill>
                            <a:srgbClr val="243F60"/>
                          </a:solidFill>
                          <a:latin typeface="Arial"/>
                          <a:cs typeface="Arial"/>
                        </a:rPr>
                        <a:t>8224Hunterz</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1315Marvick</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1928Lorenzo</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3042Sfiling</a:t>
                      </a:r>
                      <a:endParaRPr sz="1900">
                        <a:latin typeface="Arial"/>
                        <a:cs typeface="Arial"/>
                      </a:endParaRPr>
                    </a:p>
                  </a:txBody>
                  <a:tcPr marL="0" marR="0" marT="0" marB="0"/>
                </a:tc>
                <a:extLst>
                  <a:ext uri="{0D108BD9-81ED-4DB2-BD59-A6C34878D82A}">
                    <a16:rowId xmlns:a16="http://schemas.microsoft.com/office/drawing/2014/main" val="10001"/>
                  </a:ext>
                </a:extLst>
              </a:tr>
              <a:tr h="269240">
                <a:tc>
                  <a:txBody>
                    <a:bodyPr/>
                    <a:lstStyle/>
                    <a:p>
                      <a:pPr marL="31750">
                        <a:lnSpc>
                          <a:spcPts val="2020"/>
                        </a:lnSpc>
                      </a:pPr>
                      <a:r>
                        <a:rPr sz="1900" spc="-10" dirty="0">
                          <a:solidFill>
                            <a:srgbClr val="243F60"/>
                          </a:solidFill>
                          <a:latin typeface="Arial"/>
                          <a:cs typeface="Arial"/>
                        </a:rPr>
                        <a:t>4122Wolfsun</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8231Incubus</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1324Booglet</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2007Chaunce</a:t>
                      </a:r>
                      <a:endParaRPr sz="1900">
                        <a:latin typeface="Arial"/>
                        <a:cs typeface="Arial"/>
                      </a:endParaRPr>
                    </a:p>
                  </a:txBody>
                  <a:tcPr marL="0" marR="0" marT="0" marB="0"/>
                </a:tc>
                <a:extLst>
                  <a:ext uri="{0D108BD9-81ED-4DB2-BD59-A6C34878D82A}">
                    <a16:rowId xmlns:a16="http://schemas.microsoft.com/office/drawing/2014/main" val="10002"/>
                  </a:ext>
                </a:extLst>
              </a:tr>
              <a:tr h="267970">
                <a:tc>
                  <a:txBody>
                    <a:bodyPr/>
                    <a:lstStyle/>
                    <a:p>
                      <a:pPr marL="31750">
                        <a:lnSpc>
                          <a:spcPts val="2014"/>
                        </a:lnSpc>
                      </a:pPr>
                      <a:r>
                        <a:rPr sz="1900" spc="-10" dirty="0">
                          <a:solidFill>
                            <a:srgbClr val="243F60"/>
                          </a:solidFill>
                          <a:latin typeface="Arial"/>
                          <a:cs typeface="Arial"/>
                        </a:rPr>
                        <a:t>2049Kelibia</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4144Carroll</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9234Account</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1513Brandon</a:t>
                      </a:r>
                      <a:endParaRPr sz="1900">
                        <a:latin typeface="Arial"/>
                        <a:cs typeface="Arial"/>
                      </a:endParaRPr>
                    </a:p>
                  </a:txBody>
                  <a:tcPr marL="0" marR="0" marT="0" marB="0"/>
                </a:tc>
                <a:extLst>
                  <a:ext uri="{0D108BD9-81ED-4DB2-BD59-A6C34878D82A}">
                    <a16:rowId xmlns:a16="http://schemas.microsoft.com/office/drawing/2014/main" val="10003"/>
                  </a:ext>
                </a:extLst>
              </a:tr>
              <a:tr h="267970">
                <a:tc>
                  <a:txBody>
                    <a:bodyPr/>
                    <a:lstStyle/>
                    <a:p>
                      <a:pPr marL="31750">
                        <a:lnSpc>
                          <a:spcPts val="2014"/>
                        </a:lnSpc>
                      </a:pPr>
                      <a:r>
                        <a:rPr sz="1900" spc="-10" dirty="0">
                          <a:solidFill>
                            <a:srgbClr val="243F60"/>
                          </a:solidFill>
                          <a:latin typeface="Arial"/>
                          <a:cs typeface="Arial"/>
                        </a:rPr>
                        <a:t>2015Wedding</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2060belmont</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4166Buffalo</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9234Cheengr</a:t>
                      </a:r>
                      <a:endParaRPr sz="1900">
                        <a:latin typeface="Arial"/>
                        <a:cs typeface="Arial"/>
                      </a:endParaRPr>
                    </a:p>
                  </a:txBody>
                  <a:tcPr marL="0" marR="0" marT="0" marB="0"/>
                </a:tc>
                <a:extLst>
                  <a:ext uri="{0D108BD9-81ED-4DB2-BD59-A6C34878D82A}">
                    <a16:rowId xmlns:a16="http://schemas.microsoft.com/office/drawing/2014/main" val="10004"/>
                  </a:ext>
                </a:extLst>
              </a:tr>
              <a:tr h="269240">
                <a:tc>
                  <a:txBody>
                    <a:bodyPr/>
                    <a:lstStyle/>
                    <a:p>
                      <a:pPr marL="31750">
                        <a:lnSpc>
                          <a:spcPts val="2020"/>
                        </a:lnSpc>
                      </a:pPr>
                      <a:r>
                        <a:rPr sz="1900" spc="-10" dirty="0">
                          <a:solidFill>
                            <a:srgbClr val="243F60"/>
                          </a:solidFill>
                          <a:latin typeface="Arial"/>
                          <a:cs typeface="Arial"/>
                        </a:rPr>
                        <a:t>1522Salinas</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2017Jasmine</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2075Jasmine</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5199Eturkey</a:t>
                      </a:r>
                      <a:endParaRPr sz="1900">
                        <a:latin typeface="Arial"/>
                        <a:cs typeface="Arial"/>
                      </a:endParaRPr>
                    </a:p>
                  </a:txBody>
                  <a:tcPr marL="0" marR="0" marT="0" marB="0"/>
                </a:tc>
                <a:extLst>
                  <a:ext uri="{0D108BD9-81ED-4DB2-BD59-A6C34878D82A}">
                    <a16:rowId xmlns:a16="http://schemas.microsoft.com/office/drawing/2014/main" val="10005"/>
                  </a:ext>
                </a:extLst>
              </a:tr>
              <a:tr h="268605">
                <a:tc>
                  <a:txBody>
                    <a:bodyPr/>
                    <a:lstStyle/>
                    <a:p>
                      <a:pPr marL="31750">
                        <a:lnSpc>
                          <a:spcPts val="2020"/>
                        </a:lnSpc>
                      </a:pPr>
                      <a:r>
                        <a:rPr sz="1900" spc="-10" dirty="0">
                          <a:solidFill>
                            <a:srgbClr val="243F60"/>
                          </a:solidFill>
                          <a:latin typeface="Arial"/>
                          <a:cs typeface="Arial"/>
                        </a:rPr>
                        <a:t>1526Katelyn</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2021WestGe</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2101Wedding</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5210Ansarah</a:t>
                      </a:r>
                      <a:endParaRPr sz="1900">
                        <a:latin typeface="Arial"/>
                        <a:cs typeface="Arial"/>
                      </a:endParaRPr>
                    </a:p>
                  </a:txBody>
                  <a:tcPr marL="0" marR="0" marT="0" marB="0"/>
                </a:tc>
                <a:extLst>
                  <a:ext uri="{0D108BD9-81ED-4DB2-BD59-A6C34878D82A}">
                    <a16:rowId xmlns:a16="http://schemas.microsoft.com/office/drawing/2014/main" val="10006"/>
                  </a:ext>
                </a:extLst>
              </a:tr>
              <a:tr h="269240">
                <a:tc>
                  <a:txBody>
                    <a:bodyPr/>
                    <a:lstStyle/>
                    <a:p>
                      <a:pPr marL="31750">
                        <a:lnSpc>
                          <a:spcPts val="2020"/>
                        </a:lnSpc>
                      </a:pPr>
                      <a:r>
                        <a:rPr sz="1900" spc="-10" dirty="0">
                          <a:solidFill>
                            <a:srgbClr val="243F60"/>
                          </a:solidFill>
                          <a:latin typeface="Arial"/>
                          <a:cs typeface="Arial"/>
                        </a:rPr>
                        <a:t>1800troyboy</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2023Jillian</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7"/>
                  </a:ext>
                </a:extLst>
              </a:tr>
            </a:tbl>
          </a:graphicData>
        </a:graphic>
      </p:graphicFrame>
      <p:sp>
        <p:nvSpPr>
          <p:cNvPr id="4" name="object 4"/>
          <p:cNvSpPr txBox="1"/>
          <p:nvPr/>
        </p:nvSpPr>
        <p:spPr>
          <a:xfrm>
            <a:off x="1753871" y="3939540"/>
            <a:ext cx="503491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Prepend</a:t>
            </a:r>
            <a:r>
              <a:rPr sz="1900" spc="-30" dirty="0">
                <a:solidFill>
                  <a:srgbClr val="243F60"/>
                </a:solidFill>
                <a:latin typeface="Arial"/>
                <a:cs typeface="Arial"/>
              </a:rPr>
              <a:t> </a:t>
            </a:r>
            <a:r>
              <a:rPr sz="1900" dirty="0">
                <a:solidFill>
                  <a:srgbClr val="243F60"/>
                </a:solidFill>
                <a:latin typeface="Arial"/>
                <a:cs typeface="Arial"/>
              </a:rPr>
              <a:t>with</a:t>
            </a:r>
            <a:r>
              <a:rPr sz="1900" spc="-20" dirty="0">
                <a:solidFill>
                  <a:srgbClr val="243F60"/>
                </a:solidFill>
                <a:latin typeface="Arial"/>
                <a:cs typeface="Arial"/>
              </a:rPr>
              <a:t> </a:t>
            </a:r>
            <a:r>
              <a:rPr sz="1900" dirty="0">
                <a:solidFill>
                  <a:srgbClr val="243F60"/>
                </a:solidFill>
                <a:latin typeface="Arial"/>
                <a:cs typeface="Arial"/>
              </a:rPr>
              <a:t>2</a:t>
            </a:r>
            <a:r>
              <a:rPr sz="1900" spc="-20" dirty="0">
                <a:solidFill>
                  <a:srgbClr val="243F60"/>
                </a:solidFill>
                <a:latin typeface="Arial"/>
                <a:cs typeface="Arial"/>
              </a:rPr>
              <a:t> </a:t>
            </a:r>
            <a:r>
              <a:rPr sz="1900" dirty="0">
                <a:solidFill>
                  <a:srgbClr val="243F60"/>
                </a:solidFill>
                <a:latin typeface="Arial"/>
                <a:cs typeface="Arial"/>
              </a:rPr>
              <a:t>Numbers</a:t>
            </a:r>
            <a:r>
              <a:rPr sz="1900" spc="-10" dirty="0">
                <a:solidFill>
                  <a:srgbClr val="243F60"/>
                </a:solidFill>
                <a:latin typeface="Arial"/>
                <a:cs typeface="Arial"/>
              </a:rPr>
              <a:t> </a:t>
            </a:r>
            <a:r>
              <a:rPr sz="1900" dirty="0">
                <a:solidFill>
                  <a:srgbClr val="243F60"/>
                </a:solidFill>
                <a:latin typeface="Arial"/>
                <a:cs typeface="Arial"/>
              </a:rPr>
              <a:t>-</a:t>
            </a:r>
            <a:r>
              <a:rPr sz="1900" spc="-20" dirty="0">
                <a:solidFill>
                  <a:srgbClr val="243F60"/>
                </a:solidFill>
                <a:latin typeface="Arial"/>
                <a:cs typeface="Arial"/>
              </a:rPr>
              <a:t> </a:t>
            </a:r>
            <a:r>
              <a:rPr sz="1900" dirty="0">
                <a:solidFill>
                  <a:srgbClr val="243F60"/>
                </a:solidFill>
                <a:latin typeface="Arial"/>
                <a:cs typeface="Arial"/>
              </a:rPr>
              <a:t>Append</a:t>
            </a:r>
            <a:r>
              <a:rPr sz="1900" spc="-15" dirty="0">
                <a:solidFill>
                  <a:srgbClr val="243F60"/>
                </a:solidFill>
                <a:latin typeface="Arial"/>
                <a:cs typeface="Arial"/>
              </a:rPr>
              <a:t> </a:t>
            </a:r>
            <a:r>
              <a:rPr sz="1900" dirty="0">
                <a:solidFill>
                  <a:srgbClr val="243F60"/>
                </a:solidFill>
                <a:latin typeface="Arial"/>
                <a:cs typeface="Arial"/>
              </a:rPr>
              <a:t>2</a:t>
            </a:r>
            <a:r>
              <a:rPr sz="1900" spc="-20" dirty="0">
                <a:solidFill>
                  <a:srgbClr val="243F60"/>
                </a:solidFill>
                <a:latin typeface="Arial"/>
                <a:cs typeface="Arial"/>
              </a:rPr>
              <a:t> </a:t>
            </a:r>
            <a:r>
              <a:rPr sz="1900" spc="-10" dirty="0">
                <a:solidFill>
                  <a:srgbClr val="243F60"/>
                </a:solidFill>
                <a:latin typeface="Arial"/>
                <a:cs typeface="Arial"/>
              </a:rPr>
              <a:t>Numbers:</a:t>
            </a:r>
            <a:endParaRPr sz="1900">
              <a:latin typeface="Arial"/>
              <a:cs typeface="Arial"/>
            </a:endParaRPr>
          </a:p>
        </p:txBody>
      </p:sp>
      <p:graphicFrame>
        <p:nvGraphicFramePr>
          <p:cNvPr id="5" name="object 5"/>
          <p:cNvGraphicFramePr>
            <a:graphicFrameLocks noGrp="1"/>
          </p:cNvGraphicFramePr>
          <p:nvPr/>
        </p:nvGraphicFramePr>
        <p:xfrm>
          <a:off x="1734820" y="4513577"/>
          <a:ext cx="8138794" cy="1611630"/>
        </p:xfrm>
        <a:graphic>
          <a:graphicData uri="http://schemas.openxmlformats.org/drawingml/2006/table">
            <a:tbl>
              <a:tblPr firstRow="1" bandRow="1">
                <a:tableStyleId>{2D5ABB26-0587-4C30-8999-92F81FD0307C}</a:tableStyleId>
              </a:tblPr>
              <a:tblGrid>
                <a:gridCol w="1265555">
                  <a:extLst>
                    <a:ext uri="{9D8B030D-6E8A-4147-A177-3AD203B41FA5}">
                      <a16:colId xmlns:a16="http://schemas.microsoft.com/office/drawing/2014/main" val="20000"/>
                    </a:ext>
                  </a:extLst>
                </a:gridCol>
                <a:gridCol w="1581150">
                  <a:extLst>
                    <a:ext uri="{9D8B030D-6E8A-4147-A177-3AD203B41FA5}">
                      <a16:colId xmlns:a16="http://schemas.microsoft.com/office/drawing/2014/main" val="20001"/>
                    </a:ext>
                  </a:extLst>
                </a:gridCol>
                <a:gridCol w="1862455">
                  <a:extLst>
                    <a:ext uri="{9D8B030D-6E8A-4147-A177-3AD203B41FA5}">
                      <a16:colId xmlns:a16="http://schemas.microsoft.com/office/drawing/2014/main" val="20002"/>
                    </a:ext>
                  </a:extLst>
                </a:gridCol>
                <a:gridCol w="1821814">
                  <a:extLst>
                    <a:ext uri="{9D8B030D-6E8A-4147-A177-3AD203B41FA5}">
                      <a16:colId xmlns:a16="http://schemas.microsoft.com/office/drawing/2014/main" val="20003"/>
                    </a:ext>
                  </a:extLst>
                </a:gridCol>
                <a:gridCol w="1607820">
                  <a:extLst>
                    <a:ext uri="{9D8B030D-6E8A-4147-A177-3AD203B41FA5}">
                      <a16:colId xmlns:a16="http://schemas.microsoft.com/office/drawing/2014/main" val="20004"/>
                    </a:ext>
                  </a:extLst>
                </a:gridCol>
              </a:tblGrid>
              <a:tr h="268605">
                <a:tc>
                  <a:txBody>
                    <a:bodyPr/>
                    <a:lstStyle/>
                    <a:p>
                      <a:pPr marL="31750">
                        <a:lnSpc>
                          <a:spcPts val="2014"/>
                        </a:lnSpc>
                      </a:pPr>
                      <a:r>
                        <a:rPr sz="1900" spc="-10" dirty="0">
                          <a:solidFill>
                            <a:srgbClr val="FF0000"/>
                          </a:solidFill>
                          <a:latin typeface="Arial"/>
                          <a:cs typeface="Arial"/>
                        </a:rPr>
                        <a:t>10</a:t>
                      </a:r>
                      <a:r>
                        <a:rPr sz="1900" spc="-10" dirty="0">
                          <a:solidFill>
                            <a:srgbClr val="243F60"/>
                          </a:solidFill>
                          <a:latin typeface="Arial"/>
                          <a:cs typeface="Arial"/>
                        </a:rPr>
                        <a:t>Nico</a:t>
                      </a:r>
                      <a:r>
                        <a:rPr sz="1900" spc="-10" dirty="0">
                          <a:solidFill>
                            <a:srgbClr val="FF0000"/>
                          </a:solidFill>
                          <a:latin typeface="Arial"/>
                          <a:cs typeface="Arial"/>
                        </a:rPr>
                        <a:t>58</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12cool12</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56Moto97</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20july83</a:t>
                      </a:r>
                      <a:endParaRPr sz="1900">
                        <a:latin typeface="Arial"/>
                        <a:cs typeface="Arial"/>
                      </a:endParaRPr>
                    </a:p>
                  </a:txBody>
                  <a:tcPr marL="0" marR="0" marT="0" marB="0"/>
                </a:tc>
                <a:tc>
                  <a:txBody>
                    <a:bodyPr/>
                    <a:lstStyle/>
                    <a:p>
                      <a:pPr marL="358140">
                        <a:lnSpc>
                          <a:spcPts val="2014"/>
                        </a:lnSpc>
                      </a:pPr>
                      <a:r>
                        <a:rPr sz="1900" spc="-10" dirty="0">
                          <a:solidFill>
                            <a:srgbClr val="243F60"/>
                          </a:solidFill>
                          <a:latin typeface="Arial"/>
                          <a:cs typeface="Arial"/>
                        </a:rPr>
                        <a:t>55LOVE15</a:t>
                      </a:r>
                      <a:endParaRPr sz="1900">
                        <a:latin typeface="Arial"/>
                        <a:cs typeface="Arial"/>
                      </a:endParaRPr>
                    </a:p>
                  </a:txBody>
                  <a:tcPr marL="0" marR="0" marT="0" marB="0"/>
                </a:tc>
                <a:extLst>
                  <a:ext uri="{0D108BD9-81ED-4DB2-BD59-A6C34878D82A}">
                    <a16:rowId xmlns:a16="http://schemas.microsoft.com/office/drawing/2014/main" val="10000"/>
                  </a:ext>
                </a:extLst>
              </a:tr>
              <a:tr h="268605">
                <a:tc>
                  <a:txBody>
                    <a:bodyPr/>
                    <a:lstStyle/>
                    <a:p>
                      <a:pPr marL="31750">
                        <a:lnSpc>
                          <a:spcPts val="2014"/>
                        </a:lnSpc>
                      </a:pPr>
                      <a:r>
                        <a:rPr sz="1900" spc="-10" dirty="0">
                          <a:solidFill>
                            <a:srgbClr val="243F60"/>
                          </a:solidFill>
                          <a:latin typeface="Arial"/>
                          <a:cs typeface="Arial"/>
                        </a:rPr>
                        <a:t>20Nori02</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42csva07</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01Polo86</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30july95</a:t>
                      </a:r>
                      <a:endParaRPr sz="1900">
                        <a:latin typeface="Arial"/>
                        <a:cs typeface="Arial"/>
                      </a:endParaRPr>
                    </a:p>
                  </a:txBody>
                  <a:tcPr marL="0" marR="0" marT="0" marB="0"/>
                </a:tc>
                <a:tc>
                  <a:txBody>
                    <a:bodyPr/>
                    <a:lstStyle/>
                    <a:p>
                      <a:pPr marL="358140">
                        <a:lnSpc>
                          <a:spcPts val="2014"/>
                        </a:lnSpc>
                      </a:pPr>
                      <a:r>
                        <a:rPr sz="1900" spc="-10" dirty="0">
                          <a:solidFill>
                            <a:srgbClr val="243F60"/>
                          </a:solidFill>
                          <a:latin typeface="Arial"/>
                          <a:cs typeface="Arial"/>
                        </a:rPr>
                        <a:t>85NIKE15</a:t>
                      </a:r>
                      <a:endParaRPr sz="1900">
                        <a:latin typeface="Arial"/>
                        <a:cs typeface="Arial"/>
                      </a:endParaRPr>
                    </a:p>
                  </a:txBody>
                  <a:tcPr marL="0" marR="0" marT="0" marB="0"/>
                </a:tc>
                <a:extLst>
                  <a:ext uri="{0D108BD9-81ED-4DB2-BD59-A6C34878D82A}">
                    <a16:rowId xmlns:a16="http://schemas.microsoft.com/office/drawing/2014/main" val="10001"/>
                  </a:ext>
                </a:extLst>
              </a:tr>
              <a:tr h="268605">
                <a:tc>
                  <a:txBody>
                    <a:bodyPr/>
                    <a:lstStyle/>
                    <a:p>
                      <a:pPr marL="31750">
                        <a:lnSpc>
                          <a:spcPts val="2020"/>
                        </a:lnSpc>
                      </a:pPr>
                      <a:r>
                        <a:rPr sz="1900" spc="-10" dirty="0">
                          <a:solidFill>
                            <a:srgbClr val="243F60"/>
                          </a:solidFill>
                          <a:latin typeface="Arial"/>
                          <a:cs typeface="Arial"/>
                        </a:rPr>
                        <a:t>30PINK03</a:t>
                      </a:r>
                      <a:endParaRPr sz="1900">
                        <a:latin typeface="Arial"/>
                        <a:cs typeface="Arial"/>
                      </a:endParaRPr>
                    </a:p>
                  </a:txBody>
                  <a:tcPr marL="0" marR="0" marT="0" marB="0"/>
                </a:tc>
                <a:tc>
                  <a:txBody>
                    <a:bodyPr/>
                    <a:lstStyle/>
                    <a:p>
                      <a:pPr marL="137160">
                        <a:lnSpc>
                          <a:spcPts val="2020"/>
                        </a:lnSpc>
                      </a:pPr>
                      <a:r>
                        <a:rPr sz="1900" spc="-10" dirty="0">
                          <a:solidFill>
                            <a:srgbClr val="243F60"/>
                          </a:solidFill>
                          <a:latin typeface="Arial"/>
                          <a:cs typeface="Arial"/>
                        </a:rPr>
                        <a:t>72cute92</a:t>
                      </a:r>
                      <a:endParaRPr sz="1900">
                        <a:latin typeface="Arial"/>
                        <a:cs typeface="Arial"/>
                      </a:endParaRPr>
                    </a:p>
                  </a:txBody>
                  <a:tcPr marL="0" marR="0" marT="0" marB="0"/>
                </a:tc>
                <a:tc>
                  <a:txBody>
                    <a:bodyPr/>
                    <a:lstStyle/>
                    <a:p>
                      <a:pPr marL="384810">
                        <a:lnSpc>
                          <a:spcPts val="2020"/>
                        </a:lnSpc>
                      </a:pPr>
                      <a:r>
                        <a:rPr sz="1900" spc="-10" dirty="0">
                          <a:solidFill>
                            <a:srgbClr val="243F60"/>
                          </a:solidFill>
                          <a:latin typeface="Arial"/>
                          <a:cs typeface="Arial"/>
                        </a:rPr>
                        <a:t>46Quag17</a:t>
                      </a:r>
                      <a:endParaRPr sz="1900">
                        <a:latin typeface="Arial"/>
                        <a:cs typeface="Arial"/>
                      </a:endParaRPr>
                    </a:p>
                  </a:txBody>
                  <a:tcPr marL="0" marR="0" marT="0" marB="0"/>
                </a:tc>
                <a:tc>
                  <a:txBody>
                    <a:bodyPr/>
                    <a:lstStyle/>
                    <a:p>
                      <a:pPr marL="351155">
                        <a:lnSpc>
                          <a:spcPts val="2020"/>
                        </a:lnSpc>
                      </a:pPr>
                      <a:r>
                        <a:rPr sz="1900" spc="-10" dirty="0">
                          <a:solidFill>
                            <a:srgbClr val="243F60"/>
                          </a:solidFill>
                          <a:latin typeface="Arial"/>
                          <a:cs typeface="Arial"/>
                        </a:rPr>
                        <a:t>12july99</a:t>
                      </a:r>
                      <a:endParaRPr sz="1900">
                        <a:latin typeface="Arial"/>
                        <a:cs typeface="Arial"/>
                      </a:endParaRPr>
                    </a:p>
                  </a:txBody>
                  <a:tcPr marL="0" marR="0" marT="0" marB="0"/>
                </a:tc>
                <a:tc>
                  <a:txBody>
                    <a:bodyPr/>
                    <a:lstStyle/>
                    <a:p>
                      <a:pPr marL="358140">
                        <a:lnSpc>
                          <a:spcPts val="2020"/>
                        </a:lnSpc>
                      </a:pPr>
                      <a:r>
                        <a:rPr sz="1900" spc="-10" dirty="0">
                          <a:solidFill>
                            <a:srgbClr val="243F60"/>
                          </a:solidFill>
                          <a:latin typeface="Arial"/>
                          <a:cs typeface="Arial"/>
                        </a:rPr>
                        <a:t>45PAME15</a:t>
                      </a:r>
                      <a:endParaRPr sz="1900">
                        <a:latin typeface="Arial"/>
                        <a:cs typeface="Arial"/>
                      </a:endParaRPr>
                    </a:p>
                  </a:txBody>
                  <a:tcPr marL="0" marR="0" marT="0" marB="0"/>
                </a:tc>
                <a:extLst>
                  <a:ext uri="{0D108BD9-81ED-4DB2-BD59-A6C34878D82A}">
                    <a16:rowId xmlns:a16="http://schemas.microsoft.com/office/drawing/2014/main" val="10002"/>
                  </a:ext>
                </a:extLst>
              </a:tr>
              <a:tr h="268605">
                <a:tc>
                  <a:txBody>
                    <a:bodyPr/>
                    <a:lstStyle/>
                    <a:p>
                      <a:pPr marL="31750">
                        <a:lnSpc>
                          <a:spcPts val="2020"/>
                        </a:lnSpc>
                      </a:pPr>
                      <a:r>
                        <a:rPr sz="1900" spc="-10" dirty="0">
                          <a:solidFill>
                            <a:srgbClr val="243F60"/>
                          </a:solidFill>
                          <a:latin typeface="Arial"/>
                          <a:cs typeface="Arial"/>
                        </a:rPr>
                        <a:t>40ango10</a:t>
                      </a:r>
                      <a:endParaRPr sz="1900">
                        <a:latin typeface="Arial"/>
                        <a:cs typeface="Arial"/>
                      </a:endParaRPr>
                    </a:p>
                  </a:txBody>
                  <a:tcPr marL="0" marR="0" marT="0" marB="0"/>
                </a:tc>
                <a:tc>
                  <a:txBody>
                    <a:bodyPr/>
                    <a:lstStyle/>
                    <a:p>
                      <a:pPr marL="137160">
                        <a:lnSpc>
                          <a:spcPts val="2020"/>
                        </a:lnSpc>
                      </a:pPr>
                      <a:r>
                        <a:rPr sz="1900" spc="-10" dirty="0">
                          <a:solidFill>
                            <a:srgbClr val="243F60"/>
                          </a:solidFill>
                          <a:latin typeface="Arial"/>
                          <a:cs typeface="Arial"/>
                        </a:rPr>
                        <a:t>84baby12</a:t>
                      </a:r>
                      <a:endParaRPr sz="1900">
                        <a:latin typeface="Arial"/>
                        <a:cs typeface="Arial"/>
                      </a:endParaRPr>
                    </a:p>
                  </a:txBody>
                  <a:tcPr marL="0" marR="0" marT="0" marB="0"/>
                </a:tc>
                <a:tc>
                  <a:txBody>
                    <a:bodyPr/>
                    <a:lstStyle/>
                    <a:p>
                      <a:pPr marL="384810">
                        <a:lnSpc>
                          <a:spcPts val="2020"/>
                        </a:lnSpc>
                      </a:pPr>
                      <a:r>
                        <a:rPr sz="1900" spc="-10" dirty="0">
                          <a:solidFill>
                            <a:srgbClr val="243F60"/>
                          </a:solidFill>
                          <a:latin typeface="Arial"/>
                          <a:cs typeface="Arial"/>
                        </a:rPr>
                        <a:t>0gamm12</a:t>
                      </a:r>
                      <a:endParaRPr sz="1900">
                        <a:latin typeface="Arial"/>
                        <a:cs typeface="Arial"/>
                      </a:endParaRPr>
                    </a:p>
                  </a:txBody>
                  <a:tcPr marL="0" marR="0" marT="0" marB="0"/>
                </a:tc>
                <a:tc>
                  <a:txBody>
                    <a:bodyPr/>
                    <a:lstStyle/>
                    <a:p>
                      <a:pPr marL="351155">
                        <a:lnSpc>
                          <a:spcPts val="2020"/>
                        </a:lnSpc>
                      </a:pPr>
                      <a:r>
                        <a:rPr sz="1900" spc="-10" dirty="0">
                          <a:solidFill>
                            <a:srgbClr val="243F60"/>
                          </a:solidFill>
                          <a:latin typeface="Arial"/>
                          <a:cs typeface="Arial"/>
                        </a:rPr>
                        <a:t>50owen17</a:t>
                      </a:r>
                      <a:endParaRPr sz="1900">
                        <a:latin typeface="Arial"/>
                        <a:cs typeface="Arial"/>
                      </a:endParaRPr>
                    </a:p>
                  </a:txBody>
                  <a:tcPr marL="0" marR="0" marT="0" marB="0"/>
                </a:tc>
                <a:tc>
                  <a:txBody>
                    <a:bodyPr/>
                    <a:lstStyle/>
                    <a:p>
                      <a:pPr marL="358140">
                        <a:lnSpc>
                          <a:spcPts val="2020"/>
                        </a:lnSpc>
                      </a:pPr>
                      <a:r>
                        <a:rPr sz="1900" spc="-10" dirty="0">
                          <a:solidFill>
                            <a:srgbClr val="243F60"/>
                          </a:solidFill>
                          <a:latin typeface="Arial"/>
                          <a:cs typeface="Arial"/>
                        </a:rPr>
                        <a:t>18amen02</a:t>
                      </a:r>
                      <a:endParaRPr sz="1900">
                        <a:latin typeface="Arial"/>
                        <a:cs typeface="Arial"/>
                      </a:endParaRPr>
                    </a:p>
                  </a:txBody>
                  <a:tcPr marL="0" marR="0" marT="0" marB="0"/>
                </a:tc>
                <a:extLst>
                  <a:ext uri="{0D108BD9-81ED-4DB2-BD59-A6C34878D82A}">
                    <a16:rowId xmlns:a16="http://schemas.microsoft.com/office/drawing/2014/main" val="10003"/>
                  </a:ext>
                </a:extLst>
              </a:tr>
              <a:tr h="268605">
                <a:tc>
                  <a:txBody>
                    <a:bodyPr/>
                    <a:lstStyle/>
                    <a:p>
                      <a:pPr marL="31750">
                        <a:lnSpc>
                          <a:spcPts val="2014"/>
                        </a:lnSpc>
                      </a:pPr>
                      <a:r>
                        <a:rPr sz="1900" spc="-10" dirty="0">
                          <a:solidFill>
                            <a:srgbClr val="243F60"/>
                          </a:solidFill>
                          <a:latin typeface="Arial"/>
                          <a:cs typeface="Arial"/>
                        </a:rPr>
                        <a:t>50anna08</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94bkjf41</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60gary12</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90paco12</a:t>
                      </a:r>
                      <a:endParaRPr sz="1900">
                        <a:latin typeface="Arial"/>
                        <a:cs typeface="Arial"/>
                      </a:endParaRPr>
                    </a:p>
                  </a:txBody>
                  <a:tcPr marL="0" marR="0" marT="0" marB="0"/>
                </a:tc>
                <a:tc>
                  <a:txBody>
                    <a:bodyPr/>
                    <a:lstStyle/>
                    <a:p>
                      <a:pPr marL="358140">
                        <a:lnSpc>
                          <a:spcPts val="2014"/>
                        </a:lnSpc>
                      </a:pPr>
                      <a:r>
                        <a:rPr sz="1900" spc="-10" dirty="0">
                          <a:solidFill>
                            <a:srgbClr val="243F60"/>
                          </a:solidFill>
                          <a:latin typeface="Arial"/>
                          <a:cs typeface="Arial"/>
                        </a:rPr>
                        <a:t>48apoi89</a:t>
                      </a:r>
                      <a:endParaRPr sz="1900">
                        <a:latin typeface="Arial"/>
                        <a:cs typeface="Arial"/>
                      </a:endParaRPr>
                    </a:p>
                  </a:txBody>
                  <a:tcPr marL="0" marR="0" marT="0" marB="0"/>
                </a:tc>
                <a:extLst>
                  <a:ext uri="{0D108BD9-81ED-4DB2-BD59-A6C34878D82A}">
                    <a16:rowId xmlns:a16="http://schemas.microsoft.com/office/drawing/2014/main" val="10004"/>
                  </a:ext>
                </a:extLst>
              </a:tr>
              <a:tr h="268605">
                <a:tc>
                  <a:txBody>
                    <a:bodyPr/>
                    <a:lstStyle/>
                    <a:p>
                      <a:pPr marL="31750">
                        <a:lnSpc>
                          <a:spcPts val="2014"/>
                        </a:lnSpc>
                      </a:pPr>
                      <a:r>
                        <a:rPr sz="1900" spc="-10" dirty="0">
                          <a:solidFill>
                            <a:srgbClr val="243F60"/>
                          </a:solidFill>
                          <a:latin typeface="Arial"/>
                          <a:cs typeface="Arial"/>
                        </a:rPr>
                        <a:t>70asis83</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34cali14</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30gfrc05</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60paul17</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6" name="object 6"/>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7" name="object 7"/>
          <p:cNvPicPr/>
          <p:nvPr/>
        </p:nvPicPr>
        <p:blipFill>
          <a:blip r:embed="rId2" cstate="print"/>
          <a:stretch>
            <a:fillRect/>
          </a:stretch>
        </p:blipFill>
        <p:spPr>
          <a:xfrm>
            <a:off x="1768475" y="6418067"/>
            <a:ext cx="1123413" cy="298463"/>
          </a:xfrm>
          <a:prstGeom prst="rect">
            <a:avLst/>
          </a:prstGeom>
        </p:spPr>
      </p:pic>
      <p:sp>
        <p:nvSpPr>
          <p:cNvPr id="8" name="object 8"/>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81</a:t>
            </a:fld>
            <a:endParaRPr spc="-25" dirty="0"/>
          </a:p>
        </p:txBody>
      </p:sp>
    </p:spTree>
  </p:cSld>
  <p:clrMapOvr>
    <a:masterClrMapping/>
  </p:clrMapOvr>
  <p:transition>
    <p:wipe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9680"/>
            <a:ext cx="8336915" cy="1636345"/>
          </a:xfrm>
          <a:prstGeom prst="rect">
            <a:avLst/>
          </a:prstGeom>
        </p:spPr>
        <p:txBody>
          <a:bodyPr vert="horz" wrap="square" lIns="0" tIns="43180" rIns="0" bIns="0" rtlCol="0">
            <a:spAutoFit/>
          </a:bodyPr>
          <a:lstStyle/>
          <a:p>
            <a:pPr marL="12700" marR="5080">
              <a:lnSpc>
                <a:spcPts val="2450"/>
              </a:lnSpc>
              <a:spcBef>
                <a:spcPts val="340"/>
              </a:spcBef>
            </a:pPr>
            <a:r>
              <a:rPr sz="2200" dirty="0">
                <a:solidFill>
                  <a:srgbClr val="243F60"/>
                </a:solidFill>
                <a:latin typeface="Arial"/>
                <a:cs typeface="Arial"/>
              </a:rPr>
              <a:t>Some</a:t>
            </a:r>
            <a:r>
              <a:rPr sz="2200" spc="-35" dirty="0">
                <a:solidFill>
                  <a:srgbClr val="243F60"/>
                </a:solidFill>
                <a:latin typeface="Arial"/>
                <a:cs typeface="Arial"/>
              </a:rPr>
              <a:t> </a:t>
            </a:r>
            <a:r>
              <a:rPr sz="2200" dirty="0">
                <a:solidFill>
                  <a:srgbClr val="243F60"/>
                </a:solidFill>
                <a:latin typeface="Arial"/>
                <a:cs typeface="Arial"/>
              </a:rPr>
              <a:t>password</a:t>
            </a:r>
            <a:r>
              <a:rPr sz="2200" spc="-10" dirty="0">
                <a:solidFill>
                  <a:srgbClr val="243F60"/>
                </a:solidFill>
                <a:latin typeface="Arial"/>
                <a:cs typeface="Arial"/>
              </a:rPr>
              <a:t> </a:t>
            </a:r>
            <a:r>
              <a:rPr sz="2200" dirty="0">
                <a:solidFill>
                  <a:srgbClr val="243F60"/>
                </a:solidFill>
                <a:latin typeface="Arial"/>
                <a:cs typeface="Arial"/>
              </a:rPr>
              <a:t>complexity</a:t>
            </a:r>
            <a:r>
              <a:rPr sz="2200" spc="-15" dirty="0">
                <a:solidFill>
                  <a:srgbClr val="243F60"/>
                </a:solidFill>
                <a:latin typeface="Arial"/>
                <a:cs typeface="Arial"/>
              </a:rPr>
              <a:t> </a:t>
            </a:r>
            <a:r>
              <a:rPr sz="2200" dirty="0">
                <a:solidFill>
                  <a:srgbClr val="243F60"/>
                </a:solidFill>
                <a:latin typeface="Arial"/>
                <a:cs typeface="Arial"/>
              </a:rPr>
              <a:t>rules</a:t>
            </a:r>
            <a:r>
              <a:rPr sz="2200" spc="-15" dirty="0">
                <a:solidFill>
                  <a:srgbClr val="243F60"/>
                </a:solidFill>
                <a:latin typeface="Arial"/>
                <a:cs typeface="Arial"/>
              </a:rPr>
              <a:t> </a:t>
            </a:r>
            <a:r>
              <a:rPr sz="2200" dirty="0">
                <a:solidFill>
                  <a:srgbClr val="243F60"/>
                </a:solidFill>
                <a:latin typeface="Arial"/>
                <a:cs typeface="Arial"/>
              </a:rPr>
              <a:t>requires</a:t>
            </a:r>
            <a:r>
              <a:rPr sz="2200" spc="-5" dirty="0">
                <a:solidFill>
                  <a:srgbClr val="243F60"/>
                </a:solidFill>
                <a:latin typeface="Arial"/>
                <a:cs typeface="Arial"/>
              </a:rPr>
              <a:t> </a:t>
            </a:r>
            <a:r>
              <a:rPr sz="2200" dirty="0">
                <a:solidFill>
                  <a:srgbClr val="243F60"/>
                </a:solidFill>
                <a:latin typeface="Arial"/>
                <a:cs typeface="Arial"/>
              </a:rPr>
              <a:t>users</a:t>
            </a:r>
            <a:r>
              <a:rPr sz="2200" spc="-5" dirty="0">
                <a:solidFill>
                  <a:srgbClr val="243F60"/>
                </a:solidFill>
                <a:latin typeface="Arial"/>
                <a:cs typeface="Arial"/>
              </a:rPr>
              <a:t> </a:t>
            </a:r>
            <a:r>
              <a:rPr sz="2200" dirty="0">
                <a:solidFill>
                  <a:srgbClr val="243F60"/>
                </a:solidFill>
                <a:latin typeface="Arial"/>
                <a:cs typeface="Arial"/>
              </a:rPr>
              <a:t>to</a:t>
            </a:r>
            <a:r>
              <a:rPr sz="2200" spc="-10" dirty="0">
                <a:solidFill>
                  <a:srgbClr val="243F60"/>
                </a:solidFill>
                <a:latin typeface="Arial"/>
                <a:cs typeface="Arial"/>
              </a:rPr>
              <a:t>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special </a:t>
            </a:r>
            <a:r>
              <a:rPr sz="2200" dirty="0">
                <a:solidFill>
                  <a:srgbClr val="243F60"/>
                </a:solidFill>
                <a:latin typeface="Arial"/>
                <a:cs typeface="Arial"/>
              </a:rPr>
              <a:t>character</a:t>
            </a:r>
            <a:r>
              <a:rPr sz="2200" spc="-25" dirty="0">
                <a:solidFill>
                  <a:srgbClr val="243F60"/>
                </a:solidFill>
                <a:latin typeface="Arial"/>
                <a:cs typeface="Arial"/>
              </a:rPr>
              <a:t> </a:t>
            </a:r>
            <a:r>
              <a:rPr sz="2200" dirty="0">
                <a:solidFill>
                  <a:srgbClr val="243F60"/>
                </a:solidFill>
                <a:latin typeface="Arial"/>
                <a:cs typeface="Arial"/>
              </a:rPr>
              <a:t>in</a:t>
            </a:r>
            <a:r>
              <a:rPr sz="2200" spc="-15" dirty="0">
                <a:solidFill>
                  <a:srgbClr val="243F60"/>
                </a:solidFill>
                <a:latin typeface="Arial"/>
                <a:cs typeface="Arial"/>
              </a:rPr>
              <a:t> </a:t>
            </a:r>
            <a:r>
              <a:rPr sz="2200" dirty="0">
                <a:solidFill>
                  <a:srgbClr val="243F60"/>
                </a:solidFill>
                <a:latin typeface="Arial"/>
                <a:cs typeface="Arial"/>
              </a:rPr>
              <a:t>their</a:t>
            </a:r>
            <a:r>
              <a:rPr sz="2200" spc="-15" dirty="0">
                <a:solidFill>
                  <a:srgbClr val="243F60"/>
                </a:solidFill>
                <a:latin typeface="Arial"/>
                <a:cs typeface="Arial"/>
              </a:rPr>
              <a:t> </a:t>
            </a:r>
            <a:r>
              <a:rPr sz="2200" dirty="0">
                <a:solidFill>
                  <a:srgbClr val="243F60"/>
                </a:solidFill>
                <a:latin typeface="Arial"/>
                <a:cs typeface="Arial"/>
              </a:rPr>
              <a:t>password.</a:t>
            </a:r>
            <a:r>
              <a:rPr sz="2200" spc="-10" dirty="0">
                <a:solidFill>
                  <a:srgbClr val="243F60"/>
                </a:solidFill>
                <a:latin typeface="Arial"/>
                <a:cs typeface="Arial"/>
              </a:rPr>
              <a:t> </a:t>
            </a:r>
            <a:r>
              <a:rPr sz="2200" dirty="0">
                <a:solidFill>
                  <a:srgbClr val="243F60"/>
                </a:solidFill>
                <a:latin typeface="Arial"/>
                <a:cs typeface="Arial"/>
              </a:rPr>
              <a:t>Users</a:t>
            </a:r>
            <a:r>
              <a:rPr sz="2200" spc="-10" dirty="0">
                <a:solidFill>
                  <a:srgbClr val="243F60"/>
                </a:solidFill>
                <a:latin typeface="Arial"/>
                <a:cs typeface="Arial"/>
              </a:rPr>
              <a:t> </a:t>
            </a:r>
            <a:r>
              <a:rPr sz="2200" dirty="0">
                <a:solidFill>
                  <a:srgbClr val="243F60"/>
                </a:solidFill>
                <a:latin typeface="Arial"/>
                <a:cs typeface="Arial"/>
              </a:rPr>
              <a:t>treat</a:t>
            </a:r>
            <a:r>
              <a:rPr sz="2200" spc="-15" dirty="0">
                <a:solidFill>
                  <a:srgbClr val="243F60"/>
                </a:solidFill>
                <a:latin typeface="Arial"/>
                <a:cs typeface="Arial"/>
              </a:rPr>
              <a:t> </a:t>
            </a:r>
            <a:r>
              <a:rPr sz="2200" dirty="0">
                <a:solidFill>
                  <a:srgbClr val="243F60"/>
                </a:solidFill>
                <a:latin typeface="Arial"/>
                <a:cs typeface="Arial"/>
              </a:rPr>
              <a:t>these</a:t>
            </a:r>
            <a:r>
              <a:rPr sz="2200" spc="-20" dirty="0">
                <a:solidFill>
                  <a:srgbClr val="243F60"/>
                </a:solidFill>
                <a:latin typeface="Arial"/>
                <a:cs typeface="Arial"/>
              </a:rPr>
              <a:t> </a:t>
            </a:r>
            <a:r>
              <a:rPr sz="2200" dirty="0">
                <a:solidFill>
                  <a:srgbClr val="243F60"/>
                </a:solidFill>
                <a:latin typeface="Arial"/>
                <a:cs typeface="Arial"/>
              </a:rPr>
              <a:t>characters</a:t>
            </a:r>
            <a:r>
              <a:rPr sz="2200" spc="-5" dirty="0">
                <a:solidFill>
                  <a:srgbClr val="243F60"/>
                </a:solidFill>
                <a:latin typeface="Arial"/>
                <a:cs typeface="Arial"/>
              </a:rPr>
              <a:t> </a:t>
            </a:r>
            <a:r>
              <a:rPr sz="2200" spc="-10" dirty="0">
                <a:solidFill>
                  <a:srgbClr val="243F60"/>
                </a:solidFill>
                <a:latin typeface="Arial"/>
                <a:cs typeface="Arial"/>
              </a:rPr>
              <a:t>differently </a:t>
            </a:r>
            <a:r>
              <a:rPr sz="2200" dirty="0">
                <a:solidFill>
                  <a:srgbClr val="243F60"/>
                </a:solidFill>
                <a:latin typeface="Arial"/>
                <a:cs typeface="Arial"/>
              </a:rPr>
              <a:t>than</a:t>
            </a:r>
            <a:r>
              <a:rPr sz="2200" spc="-25" dirty="0">
                <a:solidFill>
                  <a:srgbClr val="243F60"/>
                </a:solidFill>
                <a:latin typeface="Arial"/>
                <a:cs typeface="Arial"/>
              </a:rPr>
              <a:t> </a:t>
            </a:r>
            <a:r>
              <a:rPr sz="2200" dirty="0">
                <a:solidFill>
                  <a:srgbClr val="243F60"/>
                </a:solidFill>
                <a:latin typeface="Arial"/>
                <a:cs typeface="Arial"/>
              </a:rPr>
              <a:t>letters,</a:t>
            </a:r>
            <a:r>
              <a:rPr sz="2200" spc="-5" dirty="0">
                <a:solidFill>
                  <a:srgbClr val="243F60"/>
                </a:solidFill>
                <a:latin typeface="Arial"/>
                <a:cs typeface="Arial"/>
              </a:rPr>
              <a:t> </a:t>
            </a:r>
            <a:r>
              <a:rPr sz="2200" dirty="0">
                <a:solidFill>
                  <a:srgbClr val="243F60"/>
                </a:solidFill>
                <a:latin typeface="Arial"/>
                <a:cs typeface="Arial"/>
              </a:rPr>
              <a:t>and</a:t>
            </a:r>
            <a:r>
              <a:rPr sz="2200" spc="-10" dirty="0">
                <a:solidFill>
                  <a:srgbClr val="243F60"/>
                </a:solidFill>
                <a:latin typeface="Arial"/>
                <a:cs typeface="Arial"/>
              </a:rPr>
              <a:t>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them</a:t>
            </a:r>
            <a:r>
              <a:rPr sz="2200" spc="-10" dirty="0">
                <a:solidFill>
                  <a:srgbClr val="243F60"/>
                </a:solidFill>
                <a:latin typeface="Arial"/>
                <a:cs typeface="Arial"/>
              </a:rPr>
              <a:t> sparingly.</a:t>
            </a:r>
            <a:endParaRPr sz="2200">
              <a:latin typeface="Arial"/>
              <a:cs typeface="Arial"/>
            </a:endParaRPr>
          </a:p>
          <a:p>
            <a:pPr>
              <a:spcBef>
                <a:spcPts val="25"/>
              </a:spcBef>
            </a:pPr>
            <a:endParaRPr sz="1900">
              <a:latin typeface="Arial"/>
              <a:cs typeface="Arial"/>
            </a:endParaRPr>
          </a:p>
          <a:p>
            <a:pPr marL="12700"/>
            <a:r>
              <a:rPr sz="2200" dirty="0">
                <a:solidFill>
                  <a:srgbClr val="243F60"/>
                </a:solidFill>
                <a:latin typeface="Arial"/>
                <a:cs typeface="Arial"/>
              </a:rPr>
              <a:t>Appending</a:t>
            </a:r>
            <a:r>
              <a:rPr sz="2200" spc="-35" dirty="0">
                <a:solidFill>
                  <a:srgbClr val="243F60"/>
                </a:solidFill>
                <a:latin typeface="Arial"/>
                <a:cs typeface="Arial"/>
              </a:rPr>
              <a:t> </a:t>
            </a:r>
            <a:r>
              <a:rPr sz="2200" dirty="0">
                <a:solidFill>
                  <a:srgbClr val="243F60"/>
                </a:solidFill>
                <a:latin typeface="Arial"/>
                <a:cs typeface="Arial"/>
              </a:rPr>
              <a:t>Special</a:t>
            </a:r>
            <a:r>
              <a:rPr sz="2200" spc="-20" dirty="0">
                <a:solidFill>
                  <a:srgbClr val="243F60"/>
                </a:solidFill>
                <a:latin typeface="Arial"/>
                <a:cs typeface="Arial"/>
              </a:rPr>
              <a:t> </a:t>
            </a:r>
            <a:r>
              <a:rPr sz="2200" spc="-10" dirty="0">
                <a:solidFill>
                  <a:srgbClr val="243F60"/>
                </a:solidFill>
                <a:latin typeface="Arial"/>
                <a:cs typeface="Arial"/>
              </a:rPr>
              <a:t>Characters:</a:t>
            </a:r>
            <a:endParaRPr sz="2200">
              <a:latin typeface="Arial"/>
              <a:cs typeface="Arial"/>
            </a:endParaRPr>
          </a:p>
        </p:txBody>
      </p:sp>
      <p:graphicFrame>
        <p:nvGraphicFramePr>
          <p:cNvPr id="3" name="object 3"/>
          <p:cNvGraphicFramePr>
            <a:graphicFrameLocks noGrp="1"/>
          </p:cNvGraphicFramePr>
          <p:nvPr/>
        </p:nvGraphicFramePr>
        <p:xfrm>
          <a:off x="1734821" y="3157016"/>
          <a:ext cx="8161019" cy="1244600"/>
        </p:xfrm>
        <a:graphic>
          <a:graphicData uri="http://schemas.openxmlformats.org/drawingml/2006/table">
            <a:tbl>
              <a:tblPr firstRow="1" bandRow="1">
                <a:tableStyleId>{2D5ABB26-0587-4C30-8999-92F81FD0307C}</a:tableStyleId>
              </a:tblPr>
              <a:tblGrid>
                <a:gridCol w="1377315">
                  <a:extLst>
                    <a:ext uri="{9D8B030D-6E8A-4147-A177-3AD203B41FA5}">
                      <a16:colId xmlns:a16="http://schemas.microsoft.com/office/drawing/2014/main" val="20000"/>
                    </a:ext>
                  </a:extLst>
                </a:gridCol>
                <a:gridCol w="1614170">
                  <a:extLst>
                    <a:ext uri="{9D8B030D-6E8A-4147-A177-3AD203B41FA5}">
                      <a16:colId xmlns:a16="http://schemas.microsoft.com/office/drawing/2014/main" val="20001"/>
                    </a:ext>
                  </a:extLst>
                </a:gridCol>
                <a:gridCol w="3341370">
                  <a:extLst>
                    <a:ext uri="{9D8B030D-6E8A-4147-A177-3AD203B41FA5}">
                      <a16:colId xmlns:a16="http://schemas.microsoft.com/office/drawing/2014/main" val="20002"/>
                    </a:ext>
                  </a:extLst>
                </a:gridCol>
                <a:gridCol w="1828164">
                  <a:extLst>
                    <a:ext uri="{9D8B030D-6E8A-4147-A177-3AD203B41FA5}">
                      <a16:colId xmlns:a16="http://schemas.microsoft.com/office/drawing/2014/main" val="20003"/>
                    </a:ext>
                  </a:extLst>
                </a:gridCol>
              </a:tblGrid>
              <a:tr h="311150">
                <a:tc>
                  <a:txBody>
                    <a:bodyPr/>
                    <a:lstStyle/>
                    <a:p>
                      <a:pPr marL="31750">
                        <a:lnSpc>
                          <a:spcPts val="2355"/>
                        </a:lnSpc>
                      </a:pPr>
                      <a:r>
                        <a:rPr sz="2200" spc="-10" dirty="0">
                          <a:solidFill>
                            <a:srgbClr val="243F60"/>
                          </a:solidFill>
                          <a:latin typeface="Arial"/>
                          <a:cs typeface="Arial"/>
                        </a:rPr>
                        <a:t>thadeus!</a:t>
                      </a:r>
                      <a:endParaRPr sz="2200">
                        <a:latin typeface="Arial"/>
                        <a:cs typeface="Arial"/>
                      </a:endParaRPr>
                    </a:p>
                  </a:txBody>
                  <a:tcPr marL="0" marR="0" marT="0" marB="0"/>
                </a:tc>
                <a:tc>
                  <a:txBody>
                    <a:bodyPr/>
                    <a:lstStyle/>
                    <a:p>
                      <a:pPr marL="26034">
                        <a:lnSpc>
                          <a:spcPts val="2355"/>
                        </a:lnSpc>
                      </a:pPr>
                      <a:r>
                        <a:rPr sz="2200" spc="-10" dirty="0">
                          <a:solidFill>
                            <a:srgbClr val="243F60"/>
                          </a:solidFill>
                          <a:latin typeface="Arial"/>
                          <a:cs typeface="Arial"/>
                        </a:rPr>
                        <a:t>antonio!</a:t>
                      </a:r>
                      <a:endParaRPr sz="2200">
                        <a:latin typeface="Arial"/>
                        <a:cs typeface="Arial"/>
                      </a:endParaRPr>
                    </a:p>
                  </a:txBody>
                  <a:tcPr marL="0" marR="0" marT="0" marB="0"/>
                </a:tc>
                <a:tc>
                  <a:txBody>
                    <a:bodyPr/>
                    <a:lstStyle/>
                    <a:p>
                      <a:pPr marL="240665">
                        <a:lnSpc>
                          <a:spcPts val="2355"/>
                        </a:lnSpc>
                        <a:tabLst>
                          <a:tab pos="1612265" algn="l"/>
                        </a:tabLst>
                      </a:pPr>
                      <a:r>
                        <a:rPr sz="2200" spc="-10" dirty="0">
                          <a:solidFill>
                            <a:srgbClr val="243F60"/>
                          </a:solidFill>
                          <a:latin typeface="Arial"/>
                          <a:cs typeface="Arial"/>
                        </a:rPr>
                        <a:t>bubbles#</a:t>
                      </a:r>
                      <a:r>
                        <a:rPr sz="2200" dirty="0">
                          <a:solidFill>
                            <a:srgbClr val="243F60"/>
                          </a:solidFill>
                          <a:latin typeface="Arial"/>
                          <a:cs typeface="Arial"/>
                        </a:rPr>
                        <a:t>	</a:t>
                      </a:r>
                      <a:r>
                        <a:rPr sz="2200" spc="-10" dirty="0">
                          <a:solidFill>
                            <a:srgbClr val="243F60"/>
                          </a:solidFill>
                          <a:latin typeface="Arial"/>
                          <a:cs typeface="Arial"/>
                        </a:rPr>
                        <a:t>Californi@</a:t>
                      </a:r>
                      <a:endParaRPr sz="2200">
                        <a:latin typeface="Arial"/>
                        <a:cs typeface="Arial"/>
                      </a:endParaRPr>
                    </a:p>
                  </a:txBody>
                  <a:tcPr marL="0" marR="0" marT="0" marB="0"/>
                </a:tc>
                <a:tc>
                  <a:txBody>
                    <a:bodyPr/>
                    <a:lstStyle/>
                    <a:p>
                      <a:pPr marL="100330">
                        <a:lnSpc>
                          <a:spcPts val="2355"/>
                        </a:lnSpc>
                      </a:pPr>
                      <a:r>
                        <a:rPr sz="2200" spc="-10" dirty="0">
                          <a:solidFill>
                            <a:srgbClr val="243F60"/>
                          </a:solidFill>
                          <a:latin typeface="Arial"/>
                          <a:cs typeface="Arial"/>
                        </a:rPr>
                        <a:t>CapeCoral@!</a:t>
                      </a:r>
                      <a:endParaRPr sz="2200">
                        <a:latin typeface="Arial"/>
                        <a:cs typeface="Arial"/>
                      </a:endParaRPr>
                    </a:p>
                  </a:txBody>
                  <a:tcPr marL="0" marR="0" marT="0" marB="0"/>
                </a:tc>
                <a:extLst>
                  <a:ext uri="{0D108BD9-81ED-4DB2-BD59-A6C34878D82A}">
                    <a16:rowId xmlns:a16="http://schemas.microsoft.com/office/drawing/2014/main" val="10000"/>
                  </a:ext>
                </a:extLst>
              </a:tr>
              <a:tr h="311150">
                <a:tc>
                  <a:txBody>
                    <a:bodyPr/>
                    <a:lstStyle/>
                    <a:p>
                      <a:pPr marL="31750">
                        <a:lnSpc>
                          <a:spcPts val="2350"/>
                        </a:lnSpc>
                      </a:pPr>
                      <a:r>
                        <a:rPr sz="2200" spc="-10" dirty="0">
                          <a:solidFill>
                            <a:srgbClr val="243F60"/>
                          </a:solidFill>
                          <a:latin typeface="Arial"/>
                          <a:cs typeface="Arial"/>
                        </a:rPr>
                        <a:t>Simplyred!</a:t>
                      </a:r>
                      <a:endParaRPr sz="2200">
                        <a:latin typeface="Arial"/>
                        <a:cs typeface="Arial"/>
                      </a:endParaRPr>
                    </a:p>
                  </a:txBody>
                  <a:tcPr marL="0" marR="0" marT="0" marB="0"/>
                </a:tc>
                <a:tc>
                  <a:txBody>
                    <a:bodyPr/>
                    <a:lstStyle/>
                    <a:p>
                      <a:pPr marL="26034">
                        <a:lnSpc>
                          <a:spcPts val="2350"/>
                        </a:lnSpc>
                      </a:pPr>
                      <a:r>
                        <a:rPr sz="2200" spc="-10" dirty="0">
                          <a:solidFill>
                            <a:srgbClr val="243F60"/>
                          </a:solidFill>
                          <a:latin typeface="Arial"/>
                          <a:cs typeface="Arial"/>
                        </a:rPr>
                        <a:t>FRANCE#</a:t>
                      </a:r>
                      <a:endParaRPr sz="2200">
                        <a:latin typeface="Arial"/>
                        <a:cs typeface="Arial"/>
                      </a:endParaRPr>
                    </a:p>
                  </a:txBody>
                  <a:tcPr marL="0" marR="0" marT="0" marB="0"/>
                </a:tc>
                <a:tc>
                  <a:txBody>
                    <a:bodyPr/>
                    <a:lstStyle/>
                    <a:p>
                      <a:pPr marL="240665">
                        <a:lnSpc>
                          <a:spcPts val="2350"/>
                        </a:lnSpc>
                        <a:tabLst>
                          <a:tab pos="2069464" algn="l"/>
                        </a:tabLst>
                      </a:pPr>
                      <a:r>
                        <a:rPr sz="2200" spc="-10" dirty="0">
                          <a:solidFill>
                            <a:srgbClr val="243F60"/>
                          </a:solidFill>
                          <a:latin typeface="Arial"/>
                          <a:cs typeface="Arial"/>
                        </a:rPr>
                        <a:t>BonJovi@</a:t>
                      </a:r>
                      <a:r>
                        <a:rPr sz="2200" dirty="0">
                          <a:solidFill>
                            <a:srgbClr val="243F60"/>
                          </a:solidFill>
                          <a:latin typeface="Arial"/>
                          <a:cs typeface="Arial"/>
                        </a:rPr>
                        <a:t>	</a:t>
                      </a:r>
                      <a:r>
                        <a:rPr sz="2200" spc="-10" dirty="0">
                          <a:solidFill>
                            <a:srgbClr val="243F60"/>
                          </a:solidFill>
                          <a:latin typeface="Arial"/>
                          <a:cs typeface="Arial"/>
                        </a:rPr>
                        <a:t>dolphin,</a:t>
                      </a:r>
                      <a:endParaRPr sz="2200">
                        <a:latin typeface="Arial"/>
                        <a:cs typeface="Arial"/>
                      </a:endParaRPr>
                    </a:p>
                  </a:txBody>
                  <a:tcPr marL="0" marR="0" marT="0" marB="0"/>
                </a:tc>
                <a:tc>
                  <a:txBody>
                    <a:bodyPr/>
                    <a:lstStyle/>
                    <a:p>
                      <a:pPr marL="100330">
                        <a:lnSpc>
                          <a:spcPts val="2350"/>
                        </a:lnSpc>
                      </a:pPr>
                      <a:r>
                        <a:rPr sz="2200" spc="-10" dirty="0">
                          <a:solidFill>
                            <a:srgbClr val="243F60"/>
                          </a:solidFill>
                          <a:latin typeface="Arial"/>
                          <a:cs typeface="Arial"/>
                        </a:rPr>
                        <a:t>Venice@!</a:t>
                      </a:r>
                      <a:endParaRPr sz="2200">
                        <a:latin typeface="Arial"/>
                        <a:cs typeface="Arial"/>
                      </a:endParaRPr>
                    </a:p>
                  </a:txBody>
                  <a:tcPr marL="0" marR="0" marT="0" marB="0"/>
                </a:tc>
                <a:extLst>
                  <a:ext uri="{0D108BD9-81ED-4DB2-BD59-A6C34878D82A}">
                    <a16:rowId xmlns:a16="http://schemas.microsoft.com/office/drawing/2014/main" val="10001"/>
                  </a:ext>
                </a:extLst>
              </a:tr>
              <a:tr h="311150">
                <a:tc>
                  <a:txBody>
                    <a:bodyPr/>
                    <a:lstStyle/>
                    <a:p>
                      <a:pPr marL="31750">
                        <a:lnSpc>
                          <a:spcPts val="2350"/>
                        </a:lnSpc>
                      </a:pPr>
                      <a:r>
                        <a:rPr sz="2200" spc="-10" dirty="0">
                          <a:solidFill>
                            <a:srgbClr val="243F60"/>
                          </a:solidFill>
                          <a:latin typeface="Arial"/>
                          <a:cs typeface="Arial"/>
                        </a:rPr>
                        <a:t>Izabella!</a:t>
                      </a:r>
                      <a:endParaRPr sz="2200">
                        <a:latin typeface="Arial"/>
                        <a:cs typeface="Arial"/>
                      </a:endParaRPr>
                    </a:p>
                  </a:txBody>
                  <a:tcPr marL="0" marR="0" marT="0" marB="0"/>
                </a:tc>
                <a:tc>
                  <a:txBody>
                    <a:bodyPr/>
                    <a:lstStyle/>
                    <a:p>
                      <a:pPr marL="26034">
                        <a:lnSpc>
                          <a:spcPts val="2350"/>
                        </a:lnSpc>
                      </a:pPr>
                      <a:r>
                        <a:rPr sz="2200" spc="-10" dirty="0">
                          <a:solidFill>
                            <a:srgbClr val="243F60"/>
                          </a:solidFill>
                          <a:latin typeface="Arial"/>
                          <a:cs typeface="Arial"/>
                        </a:rPr>
                        <a:t>GRANNY#</a:t>
                      </a:r>
                      <a:endParaRPr sz="2200">
                        <a:latin typeface="Arial"/>
                        <a:cs typeface="Arial"/>
                      </a:endParaRPr>
                    </a:p>
                  </a:txBody>
                  <a:tcPr marL="0" marR="0" marT="0" marB="0"/>
                </a:tc>
                <a:tc>
                  <a:txBody>
                    <a:bodyPr/>
                    <a:lstStyle/>
                    <a:p>
                      <a:pPr marL="240665">
                        <a:lnSpc>
                          <a:spcPts val="2350"/>
                        </a:lnSpc>
                        <a:tabLst>
                          <a:tab pos="2069464" algn="l"/>
                        </a:tabLst>
                      </a:pPr>
                      <a:r>
                        <a:rPr sz="2200" spc="-10" dirty="0">
                          <a:solidFill>
                            <a:srgbClr val="243F60"/>
                          </a:solidFill>
                          <a:latin typeface="Arial"/>
                          <a:cs typeface="Arial"/>
                        </a:rPr>
                        <a:t>CITRIX@</a:t>
                      </a:r>
                      <a:r>
                        <a:rPr sz="2200" dirty="0">
                          <a:solidFill>
                            <a:srgbClr val="243F60"/>
                          </a:solidFill>
                          <a:latin typeface="Arial"/>
                          <a:cs typeface="Arial"/>
                        </a:rPr>
                        <a:t>	</a:t>
                      </a:r>
                      <a:r>
                        <a:rPr sz="2200" spc="-10" dirty="0">
                          <a:solidFill>
                            <a:srgbClr val="243F60"/>
                          </a:solidFill>
                          <a:latin typeface="Arial"/>
                          <a:cs typeface="Arial"/>
                        </a:rPr>
                        <a:t>cactus!@</a:t>
                      </a:r>
                      <a:endParaRPr sz="2200">
                        <a:latin typeface="Arial"/>
                        <a:cs typeface="Arial"/>
                      </a:endParaRPr>
                    </a:p>
                  </a:txBody>
                  <a:tcPr marL="0" marR="0" marT="0" marB="0"/>
                </a:tc>
                <a:tc>
                  <a:txBody>
                    <a:bodyPr/>
                    <a:lstStyle/>
                    <a:p>
                      <a:pPr marL="100330">
                        <a:lnSpc>
                          <a:spcPts val="2350"/>
                        </a:lnSpc>
                      </a:pPr>
                      <a:r>
                        <a:rPr sz="2200" spc="-10" dirty="0">
                          <a:solidFill>
                            <a:srgbClr val="243F60"/>
                          </a:solidFill>
                          <a:latin typeface="Arial"/>
                          <a:cs typeface="Arial"/>
                        </a:rPr>
                        <a:t>change@!</a:t>
                      </a:r>
                      <a:endParaRPr sz="2200">
                        <a:latin typeface="Arial"/>
                        <a:cs typeface="Arial"/>
                      </a:endParaRPr>
                    </a:p>
                  </a:txBody>
                  <a:tcPr marL="0" marR="0" marT="0" marB="0"/>
                </a:tc>
                <a:extLst>
                  <a:ext uri="{0D108BD9-81ED-4DB2-BD59-A6C34878D82A}">
                    <a16:rowId xmlns:a16="http://schemas.microsoft.com/office/drawing/2014/main" val="10002"/>
                  </a:ext>
                </a:extLst>
              </a:tr>
              <a:tr h="311150">
                <a:tc>
                  <a:txBody>
                    <a:bodyPr/>
                    <a:lstStyle/>
                    <a:p>
                      <a:pPr marL="31750">
                        <a:lnSpc>
                          <a:spcPts val="2355"/>
                        </a:lnSpc>
                      </a:pPr>
                      <a:r>
                        <a:rPr sz="2200" spc="-10" dirty="0">
                          <a:solidFill>
                            <a:srgbClr val="243F60"/>
                          </a:solidFill>
                          <a:latin typeface="Arial"/>
                          <a:cs typeface="Arial"/>
                        </a:rPr>
                        <a:t>NYGiants!</a:t>
                      </a:r>
                      <a:endParaRPr sz="2200">
                        <a:latin typeface="Arial"/>
                        <a:cs typeface="Arial"/>
                      </a:endParaRPr>
                    </a:p>
                  </a:txBody>
                  <a:tcPr marL="0" marR="0" marT="0" marB="0"/>
                </a:tc>
                <a:tc>
                  <a:txBody>
                    <a:bodyPr/>
                    <a:lstStyle/>
                    <a:p>
                      <a:pPr marL="26034">
                        <a:lnSpc>
                          <a:spcPts val="2355"/>
                        </a:lnSpc>
                      </a:pPr>
                      <a:r>
                        <a:rPr sz="2200" spc="-10" dirty="0">
                          <a:solidFill>
                            <a:srgbClr val="243F60"/>
                          </a:solidFill>
                          <a:latin typeface="Arial"/>
                          <a:cs typeface="Arial"/>
                        </a:rPr>
                        <a:t>Student#</a:t>
                      </a:r>
                      <a:endParaRPr sz="2200">
                        <a:latin typeface="Arial"/>
                        <a:cs typeface="Arial"/>
                      </a:endParaRPr>
                    </a:p>
                  </a:txBody>
                  <a:tcPr marL="0" marR="0" marT="0" marB="0"/>
                </a:tc>
                <a:tc>
                  <a:txBody>
                    <a:bodyPr/>
                    <a:lstStyle/>
                    <a:p>
                      <a:pPr marL="240665">
                        <a:lnSpc>
                          <a:spcPts val="2355"/>
                        </a:lnSpc>
                      </a:pPr>
                      <a:r>
                        <a:rPr sz="2200" spc="-10" dirty="0">
                          <a:solidFill>
                            <a:srgbClr val="243F60"/>
                          </a:solidFill>
                          <a:latin typeface="Arial"/>
                          <a:cs typeface="Arial"/>
                        </a:rPr>
                        <a:t>Computer@cheese!@</a:t>
                      </a:r>
                      <a:endParaRPr sz="2200">
                        <a:latin typeface="Arial"/>
                        <a:cs typeface="Arial"/>
                      </a:endParaRPr>
                    </a:p>
                  </a:txBody>
                  <a:tcPr marL="0" marR="0" marT="0" marB="0"/>
                </a:tc>
                <a:tc>
                  <a:txBody>
                    <a:bodyPr/>
                    <a:lstStyle/>
                    <a:p>
                      <a:pPr marL="100330">
                        <a:lnSpc>
                          <a:spcPts val="2355"/>
                        </a:lnSpc>
                      </a:pPr>
                      <a:r>
                        <a:rPr sz="2200" spc="-10" dirty="0">
                          <a:solidFill>
                            <a:srgbClr val="243F60"/>
                          </a:solidFill>
                          <a:latin typeface="Arial"/>
                          <a:cs typeface="Arial"/>
                        </a:rPr>
                        <a:t>Cowboy@@</a:t>
                      </a:r>
                      <a:endParaRPr sz="22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4954270" y="4362450"/>
            <a:ext cx="1132840" cy="360680"/>
          </a:xfrm>
          <a:prstGeom prst="rect">
            <a:avLst/>
          </a:prstGeom>
        </p:spPr>
        <p:txBody>
          <a:bodyPr vert="horz" wrap="square" lIns="0" tIns="12700" rIns="0" bIns="0" rtlCol="0">
            <a:spAutoFit/>
          </a:bodyPr>
          <a:lstStyle/>
          <a:p>
            <a:pPr marL="12700">
              <a:spcBef>
                <a:spcPts val="100"/>
              </a:spcBef>
            </a:pPr>
            <a:r>
              <a:rPr sz="2200" spc="-10" dirty="0">
                <a:solidFill>
                  <a:srgbClr val="243F60"/>
                </a:solidFill>
                <a:latin typeface="Arial"/>
                <a:cs typeface="Arial"/>
              </a:rPr>
              <a:t>clover!@</a:t>
            </a:r>
            <a:endParaRPr sz="2200">
              <a:latin typeface="Arial"/>
              <a:cs typeface="Arial"/>
            </a:endParaRPr>
          </a:p>
        </p:txBody>
      </p:sp>
      <p:sp>
        <p:nvSpPr>
          <p:cNvPr id="5" name="object 5"/>
          <p:cNvSpPr txBox="1"/>
          <p:nvPr/>
        </p:nvSpPr>
        <p:spPr>
          <a:xfrm>
            <a:off x="6783070" y="4362450"/>
            <a:ext cx="2956560" cy="360680"/>
          </a:xfrm>
          <a:prstGeom prst="rect">
            <a:avLst/>
          </a:prstGeom>
        </p:spPr>
        <p:txBody>
          <a:bodyPr vert="horz" wrap="square" lIns="0" tIns="12700" rIns="0" bIns="0" rtlCol="0">
            <a:spAutoFit/>
          </a:bodyPr>
          <a:lstStyle/>
          <a:p>
            <a:pPr marL="12700">
              <a:spcBef>
                <a:spcPts val="100"/>
              </a:spcBef>
              <a:tabLst>
                <a:tab pos="1840864" algn="l"/>
              </a:tabLst>
            </a:pPr>
            <a:r>
              <a:rPr sz="2200" spc="-10" dirty="0">
                <a:solidFill>
                  <a:srgbClr val="243F60"/>
                </a:solidFill>
                <a:latin typeface="Arial"/>
                <a:cs typeface="Arial"/>
              </a:rPr>
              <a:t>cheese@@</a:t>
            </a:r>
            <a:r>
              <a:rPr sz="2200" dirty="0">
                <a:solidFill>
                  <a:srgbClr val="243F60"/>
                </a:solidFill>
                <a:latin typeface="Arial"/>
                <a:cs typeface="Arial"/>
              </a:rPr>
              <a:t>	</a:t>
            </a:r>
            <a:r>
              <a:rPr sz="2200" spc="-10" dirty="0">
                <a:solidFill>
                  <a:srgbClr val="243F60"/>
                </a:solidFill>
                <a:latin typeface="Arial"/>
                <a:cs typeface="Arial"/>
              </a:rPr>
              <a:t>Dancing!</a:t>
            </a:r>
            <a:endParaRPr sz="2200">
              <a:latin typeface="Arial"/>
              <a:cs typeface="Arial"/>
            </a:endParaRPr>
          </a:p>
        </p:txBody>
      </p:sp>
      <p:sp>
        <p:nvSpPr>
          <p:cNvPr id="6" name="object 6"/>
          <p:cNvSpPr txBox="1"/>
          <p:nvPr/>
        </p:nvSpPr>
        <p:spPr>
          <a:xfrm>
            <a:off x="1753870" y="4362450"/>
            <a:ext cx="2557780" cy="683520"/>
          </a:xfrm>
          <a:prstGeom prst="rect">
            <a:avLst/>
          </a:prstGeom>
        </p:spPr>
        <p:txBody>
          <a:bodyPr vert="horz" wrap="square" lIns="0" tIns="41910" rIns="0" bIns="0" rtlCol="0">
            <a:spAutoFit/>
          </a:bodyPr>
          <a:lstStyle/>
          <a:p>
            <a:pPr marL="12700" marR="5080">
              <a:lnSpc>
                <a:spcPts val="2460"/>
              </a:lnSpc>
              <a:spcBef>
                <a:spcPts val="330"/>
              </a:spcBef>
              <a:tabLst>
                <a:tab pos="1383665" algn="l"/>
              </a:tabLst>
            </a:pPr>
            <a:r>
              <a:rPr sz="2200" spc="-10" dirty="0">
                <a:solidFill>
                  <a:srgbClr val="243F60"/>
                </a:solidFill>
                <a:latin typeface="Arial"/>
                <a:cs typeface="Arial"/>
              </a:rPr>
              <a:t>changeme!abcdefg# badgirl#</a:t>
            </a:r>
            <a:r>
              <a:rPr sz="2200" dirty="0">
                <a:solidFill>
                  <a:srgbClr val="243F60"/>
                </a:solidFill>
                <a:latin typeface="Arial"/>
                <a:cs typeface="Arial"/>
              </a:rPr>
              <a:t>	</a:t>
            </a:r>
            <a:r>
              <a:rPr sz="2200" spc="-10" dirty="0">
                <a:solidFill>
                  <a:srgbClr val="243F60"/>
                </a:solidFill>
                <a:latin typeface="Arial"/>
                <a:cs typeface="Arial"/>
              </a:rPr>
              <a:t>Austin!@</a:t>
            </a:r>
            <a:endParaRPr sz="2200">
              <a:latin typeface="Arial"/>
              <a:cs typeface="Arial"/>
            </a:endParaRPr>
          </a:p>
        </p:txBody>
      </p:sp>
      <p:sp>
        <p:nvSpPr>
          <p:cNvPr id="7" name="object 7"/>
          <p:cNvSpPr txBox="1"/>
          <p:nvPr/>
        </p:nvSpPr>
        <p:spPr>
          <a:xfrm>
            <a:off x="4954271" y="4674870"/>
            <a:ext cx="4854575" cy="360680"/>
          </a:xfrm>
          <a:prstGeom prst="rect">
            <a:avLst/>
          </a:prstGeom>
        </p:spPr>
        <p:txBody>
          <a:bodyPr vert="horz" wrap="square" lIns="0" tIns="12700" rIns="0" bIns="0" rtlCol="0">
            <a:spAutoFit/>
          </a:bodyPr>
          <a:lstStyle/>
          <a:p>
            <a:pPr marL="12700">
              <a:spcBef>
                <a:spcPts val="100"/>
              </a:spcBef>
              <a:tabLst>
                <a:tab pos="2755265" algn="l"/>
              </a:tabLst>
            </a:pPr>
            <a:r>
              <a:rPr sz="2200" spc="-10" dirty="0">
                <a:solidFill>
                  <a:srgbClr val="243F60"/>
                </a:solidFill>
                <a:latin typeface="Arial"/>
                <a:cs typeface="Arial"/>
              </a:rPr>
              <a:t>Dreamcatcher@</a:t>
            </a:r>
            <a:r>
              <a:rPr sz="2200" dirty="0">
                <a:solidFill>
                  <a:srgbClr val="243F60"/>
                </a:solidFill>
                <a:latin typeface="Arial"/>
                <a:cs typeface="Arial"/>
              </a:rPr>
              <a:t>	</a:t>
            </a:r>
            <a:r>
              <a:rPr sz="2200" spc="-10" dirty="0">
                <a:solidFill>
                  <a:srgbClr val="243F60"/>
                </a:solidFill>
                <a:latin typeface="Arial"/>
                <a:cs typeface="Arial"/>
              </a:rPr>
              <a:t>Lovemybabies@</a:t>
            </a:r>
            <a:endParaRPr sz="2200">
              <a:latin typeface="Arial"/>
              <a:cs typeface="Arial"/>
            </a:endParaRPr>
          </a:p>
        </p:txBody>
      </p:sp>
      <p:sp>
        <p:nvSpPr>
          <p:cNvPr id="8" name="object 8"/>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82</a:t>
            </a:fld>
            <a:endParaRPr spc="-25" dirty="0"/>
          </a:p>
        </p:txBody>
      </p:sp>
    </p:spTree>
  </p:cSld>
  <p:clrMapOvr>
    <a:masterClrMapping/>
  </p:clrMapOvr>
  <p:transition>
    <p:wipe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9679"/>
            <a:ext cx="5562600"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Also,</a:t>
            </a:r>
            <a:r>
              <a:rPr sz="2100" spc="-25" dirty="0">
                <a:solidFill>
                  <a:srgbClr val="243F60"/>
                </a:solidFill>
                <a:latin typeface="Arial"/>
                <a:cs typeface="Arial"/>
              </a:rPr>
              <a:t> </a:t>
            </a:r>
            <a:r>
              <a:rPr sz="2100" i="1" dirty="0">
                <a:solidFill>
                  <a:srgbClr val="243F60"/>
                </a:solidFill>
                <a:latin typeface="Arial"/>
                <a:cs typeface="Arial"/>
              </a:rPr>
              <a:t>prepend</a:t>
            </a:r>
            <a:r>
              <a:rPr sz="2100" i="1" spc="-15" dirty="0">
                <a:solidFill>
                  <a:srgbClr val="243F60"/>
                </a:solidFill>
                <a:latin typeface="Arial"/>
                <a:cs typeface="Arial"/>
              </a:rPr>
              <a:t> </a:t>
            </a:r>
            <a:r>
              <a:rPr sz="2100" dirty="0">
                <a:solidFill>
                  <a:srgbClr val="243F60"/>
                </a:solidFill>
                <a:latin typeface="Arial"/>
                <a:cs typeface="Arial"/>
              </a:rPr>
              <a:t>a</a:t>
            </a:r>
            <a:r>
              <a:rPr sz="2100" spc="-20" dirty="0">
                <a:solidFill>
                  <a:srgbClr val="243F60"/>
                </a:solidFill>
                <a:latin typeface="Arial"/>
                <a:cs typeface="Arial"/>
              </a:rPr>
              <a:t> </a:t>
            </a:r>
            <a:r>
              <a:rPr sz="2100" dirty="0">
                <a:solidFill>
                  <a:srgbClr val="243F60"/>
                </a:solidFill>
                <a:latin typeface="Arial"/>
                <a:cs typeface="Arial"/>
              </a:rPr>
              <a:t>word</a:t>
            </a:r>
            <a:r>
              <a:rPr sz="2100" spc="-15" dirty="0">
                <a:solidFill>
                  <a:srgbClr val="243F60"/>
                </a:solidFill>
                <a:latin typeface="Arial"/>
                <a:cs typeface="Arial"/>
              </a:rPr>
              <a:t> </a:t>
            </a:r>
            <a:r>
              <a:rPr sz="2100" dirty="0">
                <a:solidFill>
                  <a:srgbClr val="243F60"/>
                </a:solidFill>
                <a:latin typeface="Arial"/>
                <a:cs typeface="Arial"/>
              </a:rPr>
              <a:t>with</a:t>
            </a:r>
            <a:r>
              <a:rPr sz="2100" spc="-20" dirty="0">
                <a:solidFill>
                  <a:srgbClr val="243F60"/>
                </a:solidFill>
                <a:latin typeface="Arial"/>
                <a:cs typeface="Arial"/>
              </a:rPr>
              <a:t> </a:t>
            </a:r>
            <a:r>
              <a:rPr sz="2100" dirty="0">
                <a:solidFill>
                  <a:srgbClr val="243F60"/>
                </a:solidFill>
                <a:latin typeface="Arial"/>
                <a:cs typeface="Arial"/>
              </a:rPr>
              <a:t>special</a:t>
            </a:r>
            <a:r>
              <a:rPr sz="2100" spc="-10" dirty="0">
                <a:solidFill>
                  <a:srgbClr val="243F60"/>
                </a:solidFill>
                <a:latin typeface="Arial"/>
                <a:cs typeface="Arial"/>
              </a:rPr>
              <a:t> character(s):</a:t>
            </a:r>
            <a:endParaRPr sz="2100">
              <a:latin typeface="Arial"/>
              <a:cs typeface="Arial"/>
            </a:endParaRPr>
          </a:p>
        </p:txBody>
      </p:sp>
      <p:graphicFrame>
        <p:nvGraphicFramePr>
          <p:cNvPr id="3" name="object 3"/>
          <p:cNvGraphicFramePr>
            <a:graphicFrameLocks noGrp="1"/>
          </p:cNvGraphicFramePr>
          <p:nvPr/>
        </p:nvGraphicFramePr>
        <p:xfrm>
          <a:off x="1734820" y="1883274"/>
          <a:ext cx="8140700" cy="2079625"/>
        </p:xfrm>
        <a:graphic>
          <a:graphicData uri="http://schemas.openxmlformats.org/drawingml/2006/table">
            <a:tbl>
              <a:tblPr firstRow="1" bandRow="1">
                <a:tableStyleId>{2D5ABB26-0587-4C30-8999-92F81FD0307C}</a:tableStyleId>
              </a:tblPr>
              <a:tblGrid>
                <a:gridCol w="1325880">
                  <a:extLst>
                    <a:ext uri="{9D8B030D-6E8A-4147-A177-3AD203B41FA5}">
                      <a16:colId xmlns:a16="http://schemas.microsoft.com/office/drawing/2014/main" val="20000"/>
                    </a:ext>
                  </a:extLst>
                </a:gridCol>
                <a:gridCol w="1663064">
                  <a:extLst>
                    <a:ext uri="{9D8B030D-6E8A-4147-A177-3AD203B41FA5}">
                      <a16:colId xmlns:a16="http://schemas.microsoft.com/office/drawing/2014/main" val="20001"/>
                    </a:ext>
                  </a:extLst>
                </a:gridCol>
                <a:gridCol w="1958975">
                  <a:extLst>
                    <a:ext uri="{9D8B030D-6E8A-4147-A177-3AD203B41FA5}">
                      <a16:colId xmlns:a16="http://schemas.microsoft.com/office/drawing/2014/main" val="20002"/>
                    </a:ext>
                  </a:extLst>
                </a:gridCol>
                <a:gridCol w="1390014">
                  <a:extLst>
                    <a:ext uri="{9D8B030D-6E8A-4147-A177-3AD203B41FA5}">
                      <a16:colId xmlns:a16="http://schemas.microsoft.com/office/drawing/2014/main" val="20003"/>
                    </a:ext>
                  </a:extLst>
                </a:gridCol>
                <a:gridCol w="1800860">
                  <a:extLst>
                    <a:ext uri="{9D8B030D-6E8A-4147-A177-3AD203B41FA5}">
                      <a16:colId xmlns:a16="http://schemas.microsoft.com/office/drawing/2014/main" val="20004"/>
                    </a:ext>
                  </a:extLst>
                </a:gridCol>
              </a:tblGrid>
              <a:tr h="297180">
                <a:tc>
                  <a:txBody>
                    <a:bodyPr/>
                    <a:lstStyle/>
                    <a:p>
                      <a:pPr marL="31750">
                        <a:lnSpc>
                          <a:spcPts val="2245"/>
                        </a:lnSpc>
                      </a:pPr>
                      <a:r>
                        <a:rPr sz="2100" spc="-10" dirty="0">
                          <a:solidFill>
                            <a:srgbClr val="243F60"/>
                          </a:solidFill>
                          <a:latin typeface="Arial"/>
                          <a:cs typeface="Arial"/>
                        </a:rPr>
                        <a:t>!!autumn</a:t>
                      </a:r>
                      <a:endParaRPr sz="2100">
                        <a:latin typeface="Arial"/>
                        <a:cs typeface="Arial"/>
                      </a:endParaRPr>
                    </a:p>
                  </a:txBody>
                  <a:tcPr marL="0" marR="0" marT="0" marB="0"/>
                </a:tc>
                <a:tc>
                  <a:txBody>
                    <a:bodyPr/>
                    <a:lstStyle/>
                    <a:p>
                      <a:pPr marL="77470">
                        <a:lnSpc>
                          <a:spcPts val="2245"/>
                        </a:lnSpc>
                      </a:pPr>
                      <a:r>
                        <a:rPr sz="2100" spc="-10" dirty="0">
                          <a:solidFill>
                            <a:srgbClr val="243F60"/>
                          </a:solidFill>
                          <a:latin typeface="Arial"/>
                          <a:cs typeface="Arial"/>
                        </a:rPr>
                        <a:t>@@EMILY</a:t>
                      </a:r>
                      <a:endParaRPr sz="2100">
                        <a:latin typeface="Arial"/>
                        <a:cs typeface="Arial"/>
                      </a:endParaRPr>
                    </a:p>
                  </a:txBody>
                  <a:tcPr marL="0" marR="0" marT="0" marB="0"/>
                </a:tc>
                <a:tc>
                  <a:txBody>
                    <a:bodyPr/>
                    <a:lstStyle/>
                    <a:p>
                      <a:pPr marL="242570">
                        <a:lnSpc>
                          <a:spcPts val="2245"/>
                        </a:lnSpc>
                      </a:pPr>
                      <a:r>
                        <a:rPr sz="2100" spc="-10" dirty="0">
                          <a:solidFill>
                            <a:srgbClr val="243F60"/>
                          </a:solidFill>
                          <a:latin typeface="Arial"/>
                          <a:cs typeface="Arial"/>
                        </a:rPr>
                        <a:t>@!pq10MZ</a:t>
                      </a:r>
                      <a:endParaRPr sz="2100">
                        <a:latin typeface="Arial"/>
                        <a:cs typeface="Arial"/>
                      </a:endParaRPr>
                    </a:p>
                  </a:txBody>
                  <a:tcPr marL="0" marR="0" marT="0" marB="0"/>
                </a:tc>
                <a:tc>
                  <a:txBody>
                    <a:bodyPr/>
                    <a:lstStyle/>
                    <a:p>
                      <a:pPr marL="112395">
                        <a:lnSpc>
                          <a:spcPts val="2245"/>
                        </a:lnSpc>
                      </a:pPr>
                      <a:r>
                        <a:rPr sz="2100" spc="-10" dirty="0">
                          <a:solidFill>
                            <a:srgbClr val="243F60"/>
                          </a:solidFill>
                          <a:latin typeface="Arial"/>
                          <a:cs typeface="Arial"/>
                        </a:rPr>
                        <a:t>!1Clipper</a:t>
                      </a:r>
                      <a:endParaRPr sz="2100">
                        <a:latin typeface="Arial"/>
                        <a:cs typeface="Arial"/>
                      </a:endParaRPr>
                    </a:p>
                  </a:txBody>
                  <a:tcPr marL="0" marR="0" marT="0" marB="0"/>
                </a:tc>
                <a:tc>
                  <a:txBody>
                    <a:bodyPr/>
                    <a:lstStyle/>
                    <a:p>
                      <a:pPr marL="93345">
                        <a:lnSpc>
                          <a:spcPts val="2245"/>
                        </a:lnSpc>
                      </a:pPr>
                      <a:r>
                        <a:rPr sz="2100" dirty="0">
                          <a:solidFill>
                            <a:srgbClr val="243F60"/>
                          </a:solidFill>
                          <a:latin typeface="Arial"/>
                          <a:cs typeface="Arial"/>
                        </a:rPr>
                        <a:t>!1q1q1q1q</a:t>
                      </a:r>
                      <a:r>
                        <a:rPr sz="2100" spc="-70" dirty="0">
                          <a:solidFill>
                            <a:srgbClr val="243F60"/>
                          </a:solidFill>
                          <a:latin typeface="Arial"/>
                          <a:cs typeface="Arial"/>
                        </a:rPr>
                        <a:t> </a:t>
                      </a:r>
                      <a:r>
                        <a:rPr sz="2100" spc="-25" dirty="0">
                          <a:solidFill>
                            <a:srgbClr val="243F60"/>
                          </a:solidFill>
                          <a:latin typeface="Arial"/>
                          <a:cs typeface="Arial"/>
                        </a:rPr>
                        <a:t>!!</a:t>
                      </a:r>
                      <a:endParaRPr sz="2100">
                        <a:latin typeface="Arial"/>
                        <a:cs typeface="Arial"/>
                      </a:endParaRPr>
                    </a:p>
                  </a:txBody>
                  <a:tcPr marL="0" marR="0" marT="0" marB="0"/>
                </a:tc>
                <a:extLst>
                  <a:ext uri="{0D108BD9-81ED-4DB2-BD59-A6C34878D82A}">
                    <a16:rowId xmlns:a16="http://schemas.microsoft.com/office/drawing/2014/main" val="10000"/>
                  </a:ext>
                </a:extLst>
              </a:tr>
              <a:tr h="296545">
                <a:tc>
                  <a:txBody>
                    <a:bodyPr/>
                    <a:lstStyle/>
                    <a:p>
                      <a:pPr marL="31750">
                        <a:lnSpc>
                          <a:spcPts val="2240"/>
                        </a:lnSpc>
                      </a:pPr>
                      <a:r>
                        <a:rPr sz="2100" spc="-10" dirty="0">
                          <a:solidFill>
                            <a:srgbClr val="243F60"/>
                          </a:solidFill>
                          <a:latin typeface="Arial"/>
                          <a:cs typeface="Arial"/>
                        </a:rPr>
                        <a:t>deanna</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!!Terry08</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@!qp10MZ</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!1Jamie5</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!1qaz2wsx</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0"/>
                        </a:lnSpc>
                      </a:pPr>
                      <a:r>
                        <a:rPr sz="2100" spc="-10" dirty="0">
                          <a:solidFill>
                            <a:srgbClr val="243F60"/>
                          </a:solidFill>
                          <a:latin typeface="Arial"/>
                          <a:cs typeface="Arial"/>
                        </a:rPr>
                        <a:t>##archie</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!!abc123</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@!summer05</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!1Jamie5</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!4London</a:t>
                      </a:r>
                      <a:endParaRPr sz="2100">
                        <a:latin typeface="Arial"/>
                        <a:cs typeface="Arial"/>
                      </a:endParaRPr>
                    </a:p>
                  </a:txBody>
                  <a:tcPr marL="0" marR="0" marT="0" marB="0"/>
                </a:tc>
                <a:extLst>
                  <a:ext uri="{0D108BD9-81ED-4DB2-BD59-A6C34878D82A}">
                    <a16:rowId xmlns:a16="http://schemas.microsoft.com/office/drawing/2014/main" val="10002"/>
                  </a:ext>
                </a:extLst>
              </a:tr>
              <a:tr h="296545">
                <a:tc>
                  <a:txBody>
                    <a:bodyPr/>
                    <a:lstStyle/>
                    <a:p>
                      <a:pPr marL="31750">
                        <a:lnSpc>
                          <a:spcPts val="2240"/>
                        </a:lnSpc>
                      </a:pPr>
                      <a:r>
                        <a:rPr sz="2100" spc="-10" dirty="0">
                          <a:solidFill>
                            <a:srgbClr val="243F60"/>
                          </a:solidFill>
                          <a:latin typeface="Arial"/>
                          <a:cs typeface="Arial"/>
                        </a:rPr>
                        <a:t>@!andrew</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!!alex85</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!1London</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!8Monday</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@#Winter</a:t>
                      </a:r>
                      <a:endParaRPr sz="2100">
                        <a:latin typeface="Arial"/>
                        <a:cs typeface="Arial"/>
                      </a:endParaRPr>
                    </a:p>
                  </a:txBody>
                  <a:tcPr marL="0" marR="0" marT="0" marB="0"/>
                </a:tc>
                <a:extLst>
                  <a:ext uri="{0D108BD9-81ED-4DB2-BD59-A6C34878D82A}">
                    <a16:rowId xmlns:a16="http://schemas.microsoft.com/office/drawing/2014/main" val="10003"/>
                  </a:ext>
                </a:extLst>
              </a:tr>
              <a:tr h="297180">
                <a:tc>
                  <a:txBody>
                    <a:bodyPr/>
                    <a:lstStyle/>
                    <a:p>
                      <a:pPr marL="31750">
                        <a:lnSpc>
                          <a:spcPts val="2240"/>
                        </a:lnSpc>
                      </a:pPr>
                      <a:r>
                        <a:rPr sz="2100" spc="-10" dirty="0">
                          <a:solidFill>
                            <a:srgbClr val="243F60"/>
                          </a:solidFill>
                          <a:latin typeface="Arial"/>
                          <a:cs typeface="Arial"/>
                        </a:rPr>
                        <a:t>!!die4me</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!0Passwo</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!1Monster</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!9London</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@@August</a:t>
                      </a:r>
                      <a:endParaRPr sz="2100">
                        <a:latin typeface="Arial"/>
                        <a:cs typeface="Arial"/>
                      </a:endParaRPr>
                    </a:p>
                  </a:txBody>
                  <a:tcPr marL="0" marR="0" marT="0" marB="0"/>
                </a:tc>
                <a:extLst>
                  <a:ext uri="{0D108BD9-81ED-4DB2-BD59-A6C34878D82A}">
                    <a16:rowId xmlns:a16="http://schemas.microsoft.com/office/drawing/2014/main" val="10004"/>
                  </a:ext>
                </a:extLst>
              </a:tr>
              <a:tr h="297180">
                <a:tc>
                  <a:txBody>
                    <a:bodyPr/>
                    <a:lstStyle/>
                    <a:p>
                      <a:pPr marL="31750">
                        <a:lnSpc>
                          <a:spcPts val="2245"/>
                        </a:lnSpc>
                      </a:pPr>
                      <a:r>
                        <a:rPr sz="2100" spc="-10" dirty="0">
                          <a:solidFill>
                            <a:srgbClr val="243F60"/>
                          </a:solidFill>
                          <a:latin typeface="Arial"/>
                          <a:cs typeface="Arial"/>
                        </a:rPr>
                        <a:t>!@1234A</a:t>
                      </a:r>
                      <a:endParaRPr sz="2100">
                        <a:latin typeface="Arial"/>
                        <a:cs typeface="Arial"/>
                      </a:endParaRPr>
                    </a:p>
                  </a:txBody>
                  <a:tcPr marL="0" marR="0" marT="0" marB="0"/>
                </a:tc>
                <a:tc>
                  <a:txBody>
                    <a:bodyPr/>
                    <a:lstStyle/>
                    <a:p>
                      <a:pPr marL="77470">
                        <a:lnSpc>
                          <a:spcPts val="2245"/>
                        </a:lnSpc>
                      </a:pPr>
                      <a:r>
                        <a:rPr sz="2100" spc="-10" dirty="0">
                          <a:solidFill>
                            <a:srgbClr val="243F60"/>
                          </a:solidFill>
                          <a:latin typeface="Arial"/>
                          <a:cs typeface="Arial"/>
                        </a:rPr>
                        <a:t>!0babies</a:t>
                      </a:r>
                      <a:endParaRPr sz="2100">
                        <a:latin typeface="Arial"/>
                        <a:cs typeface="Arial"/>
                      </a:endParaRPr>
                    </a:p>
                  </a:txBody>
                  <a:tcPr marL="0" marR="0" marT="0" marB="0"/>
                </a:tc>
                <a:tc>
                  <a:txBody>
                    <a:bodyPr/>
                    <a:lstStyle/>
                    <a:p>
                      <a:pPr marL="242570">
                        <a:lnSpc>
                          <a:spcPts val="2245"/>
                        </a:lnSpc>
                      </a:pPr>
                      <a:r>
                        <a:rPr sz="2100" spc="-10" dirty="0">
                          <a:solidFill>
                            <a:srgbClr val="243F60"/>
                          </a:solidFill>
                          <a:latin typeface="Arial"/>
                          <a:cs typeface="Arial"/>
                        </a:rPr>
                        <a:t>!1Rebecca</a:t>
                      </a:r>
                      <a:endParaRPr sz="2100">
                        <a:latin typeface="Arial"/>
                        <a:cs typeface="Arial"/>
                      </a:endParaRPr>
                    </a:p>
                  </a:txBody>
                  <a:tcPr marL="0" marR="0" marT="0" marB="0"/>
                </a:tc>
                <a:tc>
                  <a:txBody>
                    <a:bodyPr/>
                    <a:lstStyle/>
                    <a:p>
                      <a:pPr marL="112395">
                        <a:lnSpc>
                          <a:spcPts val="2245"/>
                        </a:lnSpc>
                      </a:pPr>
                      <a:r>
                        <a:rPr sz="2100" spc="-10" dirty="0">
                          <a:solidFill>
                            <a:srgbClr val="243F60"/>
                          </a:solidFill>
                          <a:latin typeface="Arial"/>
                          <a:cs typeface="Arial"/>
                        </a:rPr>
                        <a:t>!Firefox24</a:t>
                      </a:r>
                      <a:endParaRPr sz="2100">
                        <a:latin typeface="Arial"/>
                        <a:cs typeface="Arial"/>
                      </a:endParaRPr>
                    </a:p>
                  </a:txBody>
                  <a:tcPr marL="0" marR="0" marT="0" marB="0"/>
                </a:tc>
                <a:tc>
                  <a:txBody>
                    <a:bodyPr/>
                    <a:lstStyle/>
                    <a:p>
                      <a:pPr marL="93345">
                        <a:lnSpc>
                          <a:spcPts val="2245"/>
                        </a:lnSpc>
                      </a:pPr>
                      <a:r>
                        <a:rPr sz="2100" spc="-10" dirty="0">
                          <a:solidFill>
                            <a:srgbClr val="243F60"/>
                          </a:solidFill>
                          <a:latin typeface="Arial"/>
                          <a:cs typeface="Arial"/>
                        </a:rPr>
                        <a:t>@@DAVID</a:t>
                      </a:r>
                      <a:endParaRPr sz="2100">
                        <a:latin typeface="Arial"/>
                        <a:cs typeface="Arial"/>
                      </a:endParaRPr>
                    </a:p>
                  </a:txBody>
                  <a:tcPr marL="0" marR="0" marT="0" marB="0"/>
                </a:tc>
                <a:extLst>
                  <a:ext uri="{0D108BD9-81ED-4DB2-BD59-A6C34878D82A}">
                    <a16:rowId xmlns:a16="http://schemas.microsoft.com/office/drawing/2014/main" val="10005"/>
                  </a:ext>
                </a:extLst>
              </a:tr>
              <a:tr h="297815">
                <a:tc>
                  <a:txBody>
                    <a:bodyPr/>
                    <a:lstStyle/>
                    <a:p>
                      <a:pPr marL="31750">
                        <a:lnSpc>
                          <a:spcPts val="2250"/>
                        </a:lnSpc>
                      </a:pPr>
                      <a:r>
                        <a:rPr sz="2100" spc="-10" dirty="0">
                          <a:solidFill>
                            <a:srgbClr val="243F60"/>
                          </a:solidFill>
                          <a:latin typeface="Arial"/>
                          <a:cs typeface="Arial"/>
                        </a:rPr>
                        <a:t>!@Cancer</a:t>
                      </a:r>
                      <a:endParaRPr sz="2100">
                        <a:latin typeface="Arial"/>
                        <a:cs typeface="Arial"/>
                      </a:endParaRPr>
                    </a:p>
                  </a:txBody>
                  <a:tcPr marL="0" marR="0" marT="0" marB="0"/>
                </a:tc>
                <a:tc>
                  <a:txBody>
                    <a:bodyPr/>
                    <a:lstStyle/>
                    <a:p>
                      <a:pPr marL="77470">
                        <a:lnSpc>
                          <a:spcPts val="2250"/>
                        </a:lnSpc>
                      </a:pPr>
                      <a:r>
                        <a:rPr sz="2100" spc="-10" dirty="0">
                          <a:solidFill>
                            <a:srgbClr val="243F60"/>
                          </a:solidFill>
                          <a:latin typeface="Arial"/>
                          <a:cs typeface="Arial"/>
                        </a:rPr>
                        <a:t>!1Bridge</a:t>
                      </a:r>
                      <a:endParaRPr sz="2100">
                        <a:latin typeface="Arial"/>
                        <a:cs typeface="Arial"/>
                      </a:endParaRPr>
                    </a:p>
                  </a:txBody>
                  <a:tcPr marL="0" marR="0" marT="0" marB="0"/>
                </a:tc>
                <a:tc>
                  <a:txBody>
                    <a:bodyPr/>
                    <a:lstStyle/>
                    <a:p>
                      <a:pPr marL="242570">
                        <a:lnSpc>
                          <a:spcPts val="2250"/>
                        </a:lnSpc>
                      </a:pPr>
                      <a:r>
                        <a:rPr sz="2100" spc="-10" dirty="0">
                          <a:solidFill>
                            <a:srgbClr val="243F60"/>
                          </a:solidFill>
                          <a:latin typeface="Arial"/>
                          <a:cs typeface="Arial"/>
                        </a:rPr>
                        <a:t>!1Sunny</a:t>
                      </a:r>
                      <a:endParaRPr sz="2100">
                        <a:latin typeface="Arial"/>
                        <a:cs typeface="Arial"/>
                      </a:endParaRPr>
                    </a:p>
                  </a:txBody>
                  <a:tcPr marL="0" marR="0" marT="0" marB="0"/>
                </a:tc>
                <a:tc>
                  <a:txBody>
                    <a:bodyPr/>
                    <a:lstStyle/>
                    <a:p>
                      <a:pPr marL="112395">
                        <a:lnSpc>
                          <a:spcPts val="2250"/>
                        </a:lnSpc>
                      </a:pPr>
                      <a:r>
                        <a:rPr sz="2100" spc="-10" dirty="0">
                          <a:solidFill>
                            <a:srgbClr val="243F60"/>
                          </a:solidFill>
                          <a:latin typeface="Arial"/>
                          <a:cs typeface="Arial"/>
                        </a:rPr>
                        <a:t>!Linux01</a:t>
                      </a:r>
                      <a:endParaRPr sz="2100">
                        <a:latin typeface="Arial"/>
                        <a:cs typeface="Arial"/>
                      </a:endParaRPr>
                    </a:p>
                  </a:txBody>
                  <a:tcPr marL="0" marR="0" marT="0" marB="0"/>
                </a:tc>
                <a:tc>
                  <a:txBody>
                    <a:bodyPr/>
                    <a:lstStyle/>
                    <a:p>
                      <a:pPr marL="93345">
                        <a:lnSpc>
                          <a:spcPts val="2250"/>
                        </a:lnSpc>
                      </a:pPr>
                      <a:r>
                        <a:rPr sz="2100" spc="-10" dirty="0">
                          <a:solidFill>
                            <a:srgbClr val="243F60"/>
                          </a:solidFill>
                          <a:latin typeface="Arial"/>
                          <a:cs typeface="Arial"/>
                        </a:rPr>
                        <a:t>@#summer07</a:t>
                      </a:r>
                      <a:endParaRPr sz="2100">
                        <a:latin typeface="Arial"/>
                        <a:cs typeface="Arial"/>
                      </a:endParaRPr>
                    </a:p>
                  </a:txBody>
                  <a:tcPr marL="0" marR="0" marT="0" marB="0"/>
                </a:tc>
                <a:extLst>
                  <a:ext uri="{0D108BD9-81ED-4DB2-BD59-A6C34878D82A}">
                    <a16:rowId xmlns:a16="http://schemas.microsoft.com/office/drawing/2014/main" val="10006"/>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83</a:t>
            </a:fld>
            <a:endParaRPr spc="-25" dirty="0"/>
          </a:p>
        </p:txBody>
      </p:sp>
    </p:spTree>
  </p:cSld>
  <p:clrMapOvr>
    <a:masterClrMapping/>
  </p:clrMapOvr>
  <p:transition>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7140"/>
            <a:ext cx="4064000" cy="642620"/>
          </a:xfrm>
          <a:prstGeom prst="rect">
            <a:avLst/>
          </a:prstGeom>
        </p:spPr>
        <p:txBody>
          <a:bodyPr vert="horz" wrap="square" lIns="0" tIns="12700" rIns="0" bIns="0" rtlCol="0">
            <a:spAutoFit/>
          </a:bodyPr>
          <a:lstStyle/>
          <a:p>
            <a:pPr marL="12700">
              <a:lnSpc>
                <a:spcPts val="2430"/>
              </a:lnSpc>
              <a:spcBef>
                <a:spcPts val="100"/>
              </a:spcBef>
            </a:pPr>
            <a:r>
              <a:rPr sz="2100" b="1" dirty="0">
                <a:solidFill>
                  <a:srgbClr val="243F60"/>
                </a:solidFill>
                <a:latin typeface="Arial"/>
                <a:cs typeface="Arial"/>
              </a:rPr>
              <a:t>Additional</a:t>
            </a:r>
            <a:r>
              <a:rPr sz="2100" b="1" spc="-40" dirty="0">
                <a:solidFill>
                  <a:srgbClr val="243F60"/>
                </a:solidFill>
                <a:latin typeface="Arial"/>
                <a:cs typeface="Arial"/>
              </a:rPr>
              <a:t> </a:t>
            </a:r>
            <a:r>
              <a:rPr sz="2100" b="1" dirty="0">
                <a:solidFill>
                  <a:srgbClr val="243F60"/>
                </a:solidFill>
                <a:latin typeface="Arial"/>
                <a:cs typeface="Arial"/>
              </a:rPr>
              <a:t>"Specials"</a:t>
            </a:r>
            <a:r>
              <a:rPr sz="2100" b="1" spc="-35" dirty="0">
                <a:solidFill>
                  <a:srgbClr val="243F60"/>
                </a:solidFill>
                <a:latin typeface="Arial"/>
                <a:cs typeface="Arial"/>
              </a:rPr>
              <a:t> </a:t>
            </a:r>
            <a:r>
              <a:rPr sz="2100" b="1" spc="-10" dirty="0">
                <a:solidFill>
                  <a:srgbClr val="243F60"/>
                </a:solidFill>
                <a:latin typeface="Arial"/>
                <a:cs typeface="Arial"/>
              </a:rPr>
              <a:t>Patterns:</a:t>
            </a:r>
            <a:endParaRPr sz="2100">
              <a:latin typeface="Arial"/>
              <a:cs typeface="Arial"/>
            </a:endParaRPr>
          </a:p>
          <a:p>
            <a:pPr marL="12700">
              <a:lnSpc>
                <a:spcPts val="2430"/>
              </a:lnSpc>
            </a:pPr>
            <a:r>
              <a:rPr sz="2100" spc="-10" dirty="0">
                <a:solidFill>
                  <a:srgbClr val="243F60"/>
                </a:solidFill>
                <a:latin typeface="Arial"/>
                <a:cs typeface="Arial"/>
              </a:rPr>
              <a:t>Append1_AddSpecialEverywhere:</a:t>
            </a:r>
            <a:endParaRPr sz="2100">
              <a:latin typeface="Arial"/>
              <a:cs typeface="Arial"/>
            </a:endParaRPr>
          </a:p>
        </p:txBody>
      </p:sp>
      <p:graphicFrame>
        <p:nvGraphicFramePr>
          <p:cNvPr id="3" name="object 3"/>
          <p:cNvGraphicFramePr>
            <a:graphicFrameLocks noGrp="1"/>
          </p:cNvGraphicFramePr>
          <p:nvPr/>
        </p:nvGraphicFramePr>
        <p:xfrm>
          <a:off x="1734820" y="2176643"/>
          <a:ext cx="8505824" cy="3580764"/>
        </p:xfrm>
        <a:graphic>
          <a:graphicData uri="http://schemas.openxmlformats.org/drawingml/2006/table">
            <a:tbl>
              <a:tblPr firstRow="1" bandRow="1">
                <a:tableStyleId>{2D5ABB26-0587-4C30-8999-92F81FD0307C}</a:tableStyleId>
              </a:tblPr>
              <a:tblGrid>
                <a:gridCol w="1334135">
                  <a:extLst>
                    <a:ext uri="{9D8B030D-6E8A-4147-A177-3AD203B41FA5}">
                      <a16:colId xmlns:a16="http://schemas.microsoft.com/office/drawing/2014/main" val="20000"/>
                    </a:ext>
                  </a:extLst>
                </a:gridCol>
                <a:gridCol w="1685925">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299210">
                  <a:extLst>
                    <a:ext uri="{9D8B030D-6E8A-4147-A177-3AD203B41FA5}">
                      <a16:colId xmlns:a16="http://schemas.microsoft.com/office/drawing/2014/main" val="20003"/>
                    </a:ext>
                  </a:extLst>
                </a:gridCol>
                <a:gridCol w="868679">
                  <a:extLst>
                    <a:ext uri="{9D8B030D-6E8A-4147-A177-3AD203B41FA5}">
                      <a16:colId xmlns:a16="http://schemas.microsoft.com/office/drawing/2014/main" val="20004"/>
                    </a:ext>
                  </a:extLst>
                </a:gridCol>
                <a:gridCol w="606425">
                  <a:extLst>
                    <a:ext uri="{9D8B030D-6E8A-4147-A177-3AD203B41FA5}">
                      <a16:colId xmlns:a16="http://schemas.microsoft.com/office/drawing/2014/main" val="20005"/>
                    </a:ext>
                  </a:extLst>
                </a:gridCol>
                <a:gridCol w="1206500">
                  <a:extLst>
                    <a:ext uri="{9D8B030D-6E8A-4147-A177-3AD203B41FA5}">
                      <a16:colId xmlns:a16="http://schemas.microsoft.com/office/drawing/2014/main" val="20006"/>
                    </a:ext>
                  </a:extLst>
                </a:gridCol>
              </a:tblGrid>
              <a:tr h="892175">
                <a:tc>
                  <a:txBody>
                    <a:bodyPr/>
                    <a:lstStyle/>
                    <a:p>
                      <a:pPr marL="31750" marR="60960">
                        <a:lnSpc>
                          <a:spcPts val="2340"/>
                        </a:lnSpc>
                      </a:pPr>
                      <a:r>
                        <a:rPr sz="2100" spc="-10" dirty="0">
                          <a:solidFill>
                            <a:srgbClr val="243F60"/>
                          </a:solidFill>
                          <a:latin typeface="Arial"/>
                          <a:cs typeface="Arial"/>
                        </a:rPr>
                        <a:t>Africa!1 Andyyu!1 T@Y!OR1</a:t>
                      </a:r>
                      <a:endParaRPr sz="2100">
                        <a:latin typeface="Arial"/>
                        <a:cs typeface="Arial"/>
                      </a:endParaRPr>
                    </a:p>
                  </a:txBody>
                  <a:tcPr marL="0" marR="0" marT="0" marB="0"/>
                </a:tc>
                <a:tc>
                  <a:txBody>
                    <a:bodyPr/>
                    <a:lstStyle/>
                    <a:p>
                      <a:pPr marL="68580" marR="205104">
                        <a:lnSpc>
                          <a:spcPts val="2340"/>
                        </a:lnSpc>
                      </a:pPr>
                      <a:r>
                        <a:rPr sz="2100" spc="-10" dirty="0">
                          <a:solidFill>
                            <a:srgbClr val="243F60"/>
                          </a:solidFill>
                          <a:latin typeface="Arial"/>
                          <a:cs typeface="Arial"/>
                        </a:rPr>
                        <a:t>AmyOct!1 john!deere1 b@byg!r1</a:t>
                      </a:r>
                      <a:endParaRPr sz="2100">
                        <a:latin typeface="Arial"/>
                        <a:cs typeface="Arial"/>
                      </a:endParaRPr>
                    </a:p>
                  </a:txBody>
                  <a:tcPr marL="0" marR="0" marT="0" marB="0"/>
                </a:tc>
                <a:tc>
                  <a:txBody>
                    <a:bodyPr/>
                    <a:lstStyle/>
                    <a:p>
                      <a:pPr marL="211454" marR="71120">
                        <a:lnSpc>
                          <a:spcPts val="2340"/>
                        </a:lnSpc>
                      </a:pPr>
                      <a:r>
                        <a:rPr sz="2100" spc="-10" dirty="0">
                          <a:solidFill>
                            <a:srgbClr val="243F60"/>
                          </a:solidFill>
                          <a:latin typeface="Arial"/>
                          <a:cs typeface="Arial"/>
                        </a:rPr>
                        <a:t>Kar!dani1 abi!abi1 Amanda!1</a:t>
                      </a:r>
                      <a:endParaRPr sz="2100">
                        <a:latin typeface="Arial"/>
                        <a:cs typeface="Arial"/>
                      </a:endParaRPr>
                    </a:p>
                  </a:txBody>
                  <a:tcPr marL="0" marR="0" marT="0" marB="0"/>
                </a:tc>
                <a:tc>
                  <a:txBody>
                    <a:bodyPr/>
                    <a:lstStyle/>
                    <a:p>
                      <a:pPr marL="78740">
                        <a:lnSpc>
                          <a:spcPts val="2230"/>
                        </a:lnSpc>
                      </a:pPr>
                      <a:r>
                        <a:rPr sz="2100" spc="-10" dirty="0">
                          <a:solidFill>
                            <a:srgbClr val="243F60"/>
                          </a:solidFill>
                          <a:latin typeface="Arial"/>
                          <a:cs typeface="Arial"/>
                        </a:rPr>
                        <a:t>XF!LES1</a:t>
                      </a:r>
                      <a:endParaRPr sz="2100">
                        <a:latin typeface="Arial"/>
                        <a:cs typeface="Arial"/>
                      </a:endParaRPr>
                    </a:p>
                    <a:p>
                      <a:pPr marL="78740" marR="263525">
                        <a:lnSpc>
                          <a:spcPts val="2340"/>
                        </a:lnSpc>
                        <a:spcBef>
                          <a:spcPts val="15"/>
                        </a:spcBef>
                      </a:pPr>
                      <a:r>
                        <a:rPr sz="2100" spc="-10" dirty="0">
                          <a:solidFill>
                            <a:srgbClr val="243F60"/>
                          </a:solidFill>
                          <a:latin typeface="Arial"/>
                          <a:cs typeface="Arial"/>
                        </a:rPr>
                        <a:t>Alaya!1 A!lison1</a:t>
                      </a:r>
                      <a:endParaRPr sz="2100">
                        <a:latin typeface="Arial"/>
                        <a:cs typeface="Arial"/>
                      </a:endParaRPr>
                    </a:p>
                  </a:txBody>
                  <a:tcPr marL="0" marR="0" marT="0" marB="0"/>
                </a:tc>
                <a:tc gridSpan="2">
                  <a:txBody>
                    <a:bodyPr/>
                    <a:lstStyle/>
                    <a:p>
                      <a:pPr marL="151765" marR="41275">
                        <a:lnSpc>
                          <a:spcPts val="2340"/>
                        </a:lnSpc>
                      </a:pPr>
                      <a:r>
                        <a:rPr sz="2100" spc="-10" dirty="0">
                          <a:solidFill>
                            <a:srgbClr val="243F60"/>
                          </a:solidFill>
                          <a:latin typeface="Arial"/>
                          <a:cs typeface="Arial"/>
                        </a:rPr>
                        <a:t>m!dnight1 AB!gail1 We!come1</a:t>
                      </a:r>
                      <a:endParaRPr sz="2100">
                        <a:latin typeface="Arial"/>
                        <a:cs typeface="Arial"/>
                      </a:endParaRPr>
                    </a:p>
                  </a:txBody>
                  <a:tcPr marL="0" marR="0" marT="0" marB="0"/>
                </a:tc>
                <a:tc hMerge="1">
                  <a:txBody>
                    <a:bodyPr/>
                    <a:lstStyle/>
                    <a:p>
                      <a:endParaRPr/>
                    </a:p>
                  </a:txBody>
                  <a:tcPr marL="0" marR="0" marT="0" marB="0"/>
                </a:tc>
                <a:tc>
                  <a:txBody>
                    <a:bodyPr/>
                    <a:lstStyle/>
                    <a:p>
                      <a:pPr marL="48895">
                        <a:lnSpc>
                          <a:spcPts val="2320"/>
                        </a:lnSpc>
                      </a:pPr>
                      <a:r>
                        <a:rPr sz="2100" spc="-10" dirty="0">
                          <a:solidFill>
                            <a:srgbClr val="243F60"/>
                          </a:solidFill>
                          <a:latin typeface="Arial"/>
                          <a:cs typeface="Arial"/>
                        </a:rPr>
                        <a:t>Ahoney!1</a:t>
                      </a:r>
                      <a:endParaRPr sz="2100">
                        <a:latin typeface="Arial"/>
                        <a:cs typeface="Arial"/>
                      </a:endParaRPr>
                    </a:p>
                  </a:txBody>
                  <a:tcPr marL="0" marR="0" marT="0" marB="0"/>
                </a:tc>
                <a:extLst>
                  <a:ext uri="{0D108BD9-81ED-4DB2-BD59-A6C34878D82A}">
                    <a16:rowId xmlns:a16="http://schemas.microsoft.com/office/drawing/2014/main" val="10000"/>
                  </a:ext>
                </a:extLst>
              </a:tr>
              <a:tr h="445770">
                <a:tc gridSpan="2">
                  <a:txBody>
                    <a:bodyPr/>
                    <a:lstStyle/>
                    <a:p>
                      <a:pPr marL="31750">
                        <a:lnSpc>
                          <a:spcPts val="2320"/>
                        </a:lnSpc>
                        <a:tabLst>
                          <a:tab pos="1402715" algn="l"/>
                        </a:tabLst>
                      </a:pPr>
                      <a:r>
                        <a:rPr sz="2100" spc="-10" dirty="0">
                          <a:solidFill>
                            <a:srgbClr val="243F60"/>
                          </a:solidFill>
                          <a:latin typeface="Arial"/>
                          <a:cs typeface="Arial"/>
                        </a:rPr>
                        <a:t>S!LVER1</a:t>
                      </a:r>
                      <a:r>
                        <a:rPr sz="2100" dirty="0">
                          <a:solidFill>
                            <a:srgbClr val="243F60"/>
                          </a:solidFill>
                          <a:latin typeface="Arial"/>
                          <a:cs typeface="Arial"/>
                        </a:rPr>
                        <a:t>	</a:t>
                      </a:r>
                      <a:r>
                        <a:rPr sz="2100" spc="-10" dirty="0">
                          <a:solidFill>
                            <a:srgbClr val="243F60"/>
                          </a:solidFill>
                          <a:latin typeface="Arial"/>
                          <a:cs typeface="Arial"/>
                        </a:rPr>
                        <a:t>Amelia7!1</a:t>
                      </a:r>
                      <a:endParaRPr sz="2100">
                        <a:latin typeface="Arial"/>
                        <a:cs typeface="Arial"/>
                      </a:endParaRPr>
                    </a:p>
                  </a:txBody>
                  <a:tcPr marL="0" marR="0" marT="0" marB="0"/>
                </a:tc>
                <a:tc hMerge="1">
                  <a:txBody>
                    <a:bodyPr/>
                    <a:lstStyle/>
                    <a:p>
                      <a:endParaRPr/>
                    </a:p>
                  </a:txBody>
                  <a:tcPr marL="0" marR="0" marT="0" marB="0"/>
                </a:tc>
                <a:tc gridSpan="3">
                  <a:txBody>
                    <a:bodyPr/>
                    <a:lstStyle/>
                    <a:p>
                      <a:pPr marL="211454">
                        <a:lnSpc>
                          <a:spcPts val="2320"/>
                        </a:lnSpc>
                        <a:tabLst>
                          <a:tab pos="1583055" algn="l"/>
                        </a:tabLst>
                      </a:pPr>
                      <a:r>
                        <a:rPr sz="2100" spc="-10" dirty="0">
                          <a:solidFill>
                            <a:srgbClr val="243F60"/>
                          </a:solidFill>
                          <a:latin typeface="Arial"/>
                          <a:cs typeface="Arial"/>
                        </a:rPr>
                        <a:t>Ra!stlin1</a:t>
                      </a:r>
                      <a:r>
                        <a:rPr sz="2100" dirty="0">
                          <a:solidFill>
                            <a:srgbClr val="243F60"/>
                          </a:solidFill>
                          <a:latin typeface="Arial"/>
                          <a:cs typeface="Arial"/>
                        </a:rPr>
                        <a:t>	</a:t>
                      </a:r>
                      <a:r>
                        <a:rPr sz="2100" spc="-10" dirty="0">
                          <a:solidFill>
                            <a:srgbClr val="243F60"/>
                          </a:solidFill>
                          <a:latin typeface="Arial"/>
                          <a:cs typeface="Arial"/>
                        </a:rPr>
                        <a:t>Welcome!n1</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320"/>
                        </a:lnSpc>
                      </a:pPr>
                      <a:r>
                        <a:rPr sz="2100" spc="-10" dirty="0">
                          <a:solidFill>
                            <a:srgbClr val="243F60"/>
                          </a:solidFill>
                          <a:latin typeface="Arial"/>
                          <a:cs typeface="Arial"/>
                        </a:rPr>
                        <a:t>S0lar!s1</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594360">
                <a:tc gridSpan="2">
                  <a:txBody>
                    <a:bodyPr/>
                    <a:lstStyle/>
                    <a:p>
                      <a:pPr marL="31750">
                        <a:lnSpc>
                          <a:spcPct val="100000"/>
                        </a:lnSpc>
                        <a:spcBef>
                          <a:spcPts val="969"/>
                        </a:spcBef>
                      </a:pPr>
                      <a:r>
                        <a:rPr sz="2100" dirty="0">
                          <a:solidFill>
                            <a:srgbClr val="243F60"/>
                          </a:solidFill>
                          <a:latin typeface="Arial"/>
                          <a:cs typeface="Arial"/>
                        </a:rPr>
                        <a:t>Append</a:t>
                      </a:r>
                      <a:r>
                        <a:rPr sz="2100" spc="-40" dirty="0">
                          <a:solidFill>
                            <a:srgbClr val="243F60"/>
                          </a:solidFill>
                          <a:latin typeface="Arial"/>
                          <a:cs typeface="Arial"/>
                        </a:rPr>
                        <a:t> </a:t>
                      </a:r>
                      <a:r>
                        <a:rPr sz="2100" spc="-10" dirty="0">
                          <a:solidFill>
                            <a:srgbClr val="243F60"/>
                          </a:solidFill>
                          <a:latin typeface="Arial"/>
                          <a:cs typeface="Arial"/>
                        </a:rPr>
                        <a:t>2010Special:</a:t>
                      </a:r>
                      <a:endParaRPr sz="2100">
                        <a:latin typeface="Arial"/>
                        <a:cs typeface="Arial"/>
                      </a:endParaRPr>
                    </a:p>
                  </a:txBody>
                  <a:tcPr marL="0" marR="0" marT="123189" marB="0"/>
                </a:tc>
                <a:tc hMerge="1">
                  <a:txBody>
                    <a:bodyPr/>
                    <a:lstStyle/>
                    <a:p>
                      <a:endParaRPr/>
                    </a:p>
                  </a:txBody>
                  <a:tcPr marL="0" marR="0" marT="0" marB="0"/>
                </a:tc>
                <a:tc gridSpan="3">
                  <a:txBody>
                    <a:bodyPr/>
                    <a:lstStyle/>
                    <a:p>
                      <a:pPr>
                        <a:lnSpc>
                          <a:spcPct val="100000"/>
                        </a:lnSpc>
                      </a:pPr>
                      <a:endParaRPr sz="2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210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445134">
                <a:tc gridSpan="2">
                  <a:txBody>
                    <a:bodyPr/>
                    <a:lstStyle/>
                    <a:p>
                      <a:pPr marL="31750">
                        <a:lnSpc>
                          <a:spcPts val="2440"/>
                        </a:lnSpc>
                        <a:spcBef>
                          <a:spcPts val="965"/>
                        </a:spcBef>
                        <a:tabLst>
                          <a:tab pos="1402715" algn="l"/>
                        </a:tabLst>
                      </a:pPr>
                      <a:r>
                        <a:rPr sz="2100" spc="-10" dirty="0">
                          <a:solidFill>
                            <a:srgbClr val="243F60"/>
                          </a:solidFill>
                          <a:latin typeface="Arial"/>
                          <a:cs typeface="Arial"/>
                        </a:rPr>
                        <a:t>oct2010</a:t>
                      </a:r>
                      <a:r>
                        <a:rPr sz="2100" spc="-10" dirty="0">
                          <a:solidFill>
                            <a:srgbClr val="FF0000"/>
                          </a:solidFill>
                          <a:latin typeface="Arial"/>
                          <a:cs typeface="Arial"/>
                        </a:rPr>
                        <a:t>!</a:t>
                      </a:r>
                      <a:r>
                        <a:rPr sz="2100" dirty="0">
                          <a:solidFill>
                            <a:srgbClr val="FF0000"/>
                          </a:solidFill>
                          <a:latin typeface="Arial"/>
                          <a:cs typeface="Arial"/>
                        </a:rPr>
                        <a:t>	</a:t>
                      </a:r>
                      <a:r>
                        <a:rPr sz="2100" spc="-10" dirty="0">
                          <a:solidFill>
                            <a:srgbClr val="243F60"/>
                          </a:solidFill>
                          <a:latin typeface="Arial"/>
                          <a:cs typeface="Arial"/>
                        </a:rPr>
                        <a:t>Aug2010$</a:t>
                      </a:r>
                      <a:endParaRPr sz="2100">
                        <a:latin typeface="Arial"/>
                        <a:cs typeface="Arial"/>
                      </a:endParaRPr>
                    </a:p>
                  </a:txBody>
                  <a:tcPr marL="0" marR="0" marT="122555" marB="0"/>
                </a:tc>
                <a:tc hMerge="1">
                  <a:txBody>
                    <a:bodyPr/>
                    <a:lstStyle/>
                    <a:p>
                      <a:endParaRPr/>
                    </a:p>
                  </a:txBody>
                  <a:tcPr marL="0" marR="0" marT="0" marB="0"/>
                </a:tc>
                <a:tc gridSpan="3">
                  <a:txBody>
                    <a:bodyPr/>
                    <a:lstStyle/>
                    <a:p>
                      <a:pPr marL="211454">
                        <a:lnSpc>
                          <a:spcPts val="2440"/>
                        </a:lnSpc>
                        <a:spcBef>
                          <a:spcPts val="965"/>
                        </a:spcBef>
                        <a:tabLst>
                          <a:tab pos="2040255" algn="l"/>
                        </a:tabLst>
                      </a:pPr>
                      <a:r>
                        <a:rPr sz="2100" spc="-10" dirty="0">
                          <a:solidFill>
                            <a:srgbClr val="243F60"/>
                          </a:solidFill>
                          <a:latin typeface="Arial"/>
                          <a:cs typeface="Arial"/>
                        </a:rPr>
                        <a:t>oct2010$</a:t>
                      </a:r>
                      <a:r>
                        <a:rPr sz="2100" dirty="0">
                          <a:solidFill>
                            <a:srgbClr val="243F60"/>
                          </a:solidFill>
                          <a:latin typeface="Arial"/>
                          <a:cs typeface="Arial"/>
                        </a:rPr>
                        <a:t>	</a:t>
                      </a:r>
                      <a:r>
                        <a:rPr sz="2100" spc="-10" dirty="0">
                          <a:solidFill>
                            <a:srgbClr val="243F60"/>
                          </a:solidFill>
                          <a:latin typeface="Arial"/>
                          <a:cs typeface="Arial"/>
                        </a:rPr>
                        <a:t>26Dec2010!</a:t>
                      </a:r>
                      <a:endParaRPr sz="2100">
                        <a:latin typeface="Arial"/>
                        <a:cs typeface="Arial"/>
                      </a:endParaRPr>
                    </a:p>
                  </a:txBody>
                  <a:tcPr marL="0" marR="0" marT="122555"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440"/>
                        </a:lnSpc>
                        <a:spcBef>
                          <a:spcPts val="965"/>
                        </a:spcBef>
                      </a:pPr>
                      <a:r>
                        <a:rPr sz="2100" spc="-10" dirty="0">
                          <a:solidFill>
                            <a:srgbClr val="243F60"/>
                          </a:solidFill>
                          <a:latin typeface="Arial"/>
                          <a:cs typeface="Arial"/>
                        </a:rPr>
                        <a:t>Aug2010@</a:t>
                      </a:r>
                      <a:endParaRPr sz="2100">
                        <a:latin typeface="Arial"/>
                        <a:cs typeface="Arial"/>
                      </a:endParaRPr>
                    </a:p>
                  </a:txBody>
                  <a:tcPr marL="0" marR="0" marT="122555" marB="0"/>
                </a:tc>
                <a:tc hMerge="1">
                  <a:txBody>
                    <a:bodyPr/>
                    <a:lstStyle/>
                    <a:p>
                      <a:endParaRPr/>
                    </a:p>
                  </a:txBody>
                  <a:tcPr marL="0" marR="0" marT="0" marB="0"/>
                </a:tc>
                <a:extLst>
                  <a:ext uri="{0D108BD9-81ED-4DB2-BD59-A6C34878D82A}">
                    <a16:rowId xmlns:a16="http://schemas.microsoft.com/office/drawing/2014/main" val="10003"/>
                  </a:ext>
                </a:extLst>
              </a:tr>
              <a:tr h="296545">
                <a:tc gridSpan="2">
                  <a:txBody>
                    <a:bodyPr/>
                    <a:lstStyle/>
                    <a:p>
                      <a:pPr marL="31750">
                        <a:lnSpc>
                          <a:spcPts val="2240"/>
                        </a:lnSpc>
                        <a:tabLst>
                          <a:tab pos="1402715" algn="l"/>
                        </a:tabLst>
                      </a:pPr>
                      <a:r>
                        <a:rPr sz="2100" spc="-10" dirty="0">
                          <a:solidFill>
                            <a:srgbClr val="243F60"/>
                          </a:solidFill>
                          <a:latin typeface="Arial"/>
                          <a:cs typeface="Arial"/>
                        </a:rPr>
                        <a:t>oct2010@</a:t>
                      </a:r>
                      <a:r>
                        <a:rPr sz="2100" dirty="0">
                          <a:solidFill>
                            <a:srgbClr val="243F60"/>
                          </a:solidFill>
                          <a:latin typeface="Arial"/>
                          <a:cs typeface="Arial"/>
                        </a:rPr>
                        <a:t>	</a:t>
                      </a:r>
                      <a:r>
                        <a:rPr sz="2100" spc="-10" dirty="0">
                          <a:solidFill>
                            <a:srgbClr val="243F60"/>
                          </a:solidFill>
                          <a:latin typeface="Arial"/>
                          <a:cs typeface="Arial"/>
                        </a:rPr>
                        <a:t>2Cute2010!</a:t>
                      </a:r>
                      <a:endParaRPr sz="2100">
                        <a:latin typeface="Arial"/>
                        <a:cs typeface="Arial"/>
                      </a:endParaRPr>
                    </a:p>
                  </a:txBody>
                  <a:tcPr marL="0" marR="0" marT="0" marB="0"/>
                </a:tc>
                <a:tc hMerge="1">
                  <a:txBody>
                    <a:bodyPr/>
                    <a:lstStyle/>
                    <a:p>
                      <a:endParaRPr/>
                    </a:p>
                  </a:txBody>
                  <a:tcPr marL="0" marR="0" marT="0" marB="0"/>
                </a:tc>
                <a:tc gridSpan="3">
                  <a:txBody>
                    <a:bodyPr/>
                    <a:lstStyle/>
                    <a:p>
                      <a:pPr marL="211454">
                        <a:lnSpc>
                          <a:spcPts val="2240"/>
                        </a:lnSpc>
                        <a:tabLst>
                          <a:tab pos="2040255" algn="l"/>
                        </a:tabLst>
                      </a:pPr>
                      <a:r>
                        <a:rPr sz="2100" spc="-10" dirty="0">
                          <a:solidFill>
                            <a:srgbClr val="243F60"/>
                          </a:solidFill>
                          <a:latin typeface="Arial"/>
                          <a:cs typeface="Arial"/>
                        </a:rPr>
                        <a:t>october2010</a:t>
                      </a:r>
                      <a:r>
                        <a:rPr sz="2100" spc="-10" dirty="0">
                          <a:solidFill>
                            <a:srgbClr val="FF0000"/>
                          </a:solidFill>
                          <a:latin typeface="Arial"/>
                          <a:cs typeface="Arial"/>
                        </a:rPr>
                        <a:t>!</a:t>
                      </a:r>
                      <a:r>
                        <a:rPr sz="2100" dirty="0">
                          <a:solidFill>
                            <a:srgbClr val="FF0000"/>
                          </a:solidFill>
                          <a:latin typeface="Arial"/>
                          <a:cs typeface="Arial"/>
                        </a:rPr>
                        <a:t>	</a:t>
                      </a:r>
                      <a:r>
                        <a:rPr sz="2100" spc="-10" dirty="0">
                          <a:solidFill>
                            <a:srgbClr val="243F60"/>
                          </a:solidFill>
                          <a:latin typeface="Arial"/>
                          <a:cs typeface="Arial"/>
                        </a:rPr>
                        <a:t>Aaron2010!</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240"/>
                        </a:lnSpc>
                      </a:pPr>
                      <a:r>
                        <a:rPr sz="2100" spc="-10" dirty="0">
                          <a:solidFill>
                            <a:srgbClr val="243F60"/>
                          </a:solidFill>
                          <a:latin typeface="Arial"/>
                          <a:cs typeface="Arial"/>
                        </a:rPr>
                        <a:t>Dublin2010!</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297180">
                <a:tc gridSpan="2">
                  <a:txBody>
                    <a:bodyPr/>
                    <a:lstStyle/>
                    <a:p>
                      <a:pPr marL="31750">
                        <a:lnSpc>
                          <a:spcPts val="2240"/>
                        </a:lnSpc>
                        <a:tabLst>
                          <a:tab pos="1402715" algn="l"/>
                        </a:tabLst>
                      </a:pPr>
                      <a:r>
                        <a:rPr sz="2100" spc="-10" dirty="0">
                          <a:solidFill>
                            <a:srgbClr val="243F60"/>
                          </a:solidFill>
                          <a:latin typeface="Arial"/>
                          <a:cs typeface="Arial"/>
                        </a:rPr>
                        <a:t>pats2010!</a:t>
                      </a:r>
                      <a:r>
                        <a:rPr sz="2100" dirty="0">
                          <a:solidFill>
                            <a:srgbClr val="243F60"/>
                          </a:solidFill>
                          <a:latin typeface="Arial"/>
                          <a:cs typeface="Arial"/>
                        </a:rPr>
                        <a:t>	</a:t>
                      </a:r>
                      <a:r>
                        <a:rPr sz="2100" spc="-10" dirty="0">
                          <a:solidFill>
                            <a:srgbClr val="243F60"/>
                          </a:solidFill>
                          <a:latin typeface="Arial"/>
                          <a:cs typeface="Arial"/>
                        </a:rPr>
                        <a:t>March2010!</a:t>
                      </a:r>
                      <a:endParaRPr sz="2100">
                        <a:latin typeface="Arial"/>
                        <a:cs typeface="Arial"/>
                      </a:endParaRPr>
                    </a:p>
                  </a:txBody>
                  <a:tcPr marL="0" marR="0" marT="0" marB="0"/>
                </a:tc>
                <a:tc hMerge="1">
                  <a:txBody>
                    <a:bodyPr/>
                    <a:lstStyle/>
                    <a:p>
                      <a:endParaRPr/>
                    </a:p>
                  </a:txBody>
                  <a:tcPr marL="0" marR="0" marT="0" marB="0"/>
                </a:tc>
                <a:tc gridSpan="3">
                  <a:txBody>
                    <a:bodyPr/>
                    <a:lstStyle/>
                    <a:p>
                      <a:pPr marL="211454">
                        <a:lnSpc>
                          <a:spcPts val="2240"/>
                        </a:lnSpc>
                        <a:tabLst>
                          <a:tab pos="2040255" algn="l"/>
                        </a:tabLst>
                      </a:pPr>
                      <a:r>
                        <a:rPr sz="2100" spc="-10" dirty="0">
                          <a:solidFill>
                            <a:srgbClr val="243F60"/>
                          </a:solidFill>
                          <a:latin typeface="Arial"/>
                          <a:cs typeface="Arial"/>
                        </a:rPr>
                        <a:t>eagles2010!</a:t>
                      </a:r>
                      <a:r>
                        <a:rPr sz="2100" dirty="0">
                          <a:solidFill>
                            <a:srgbClr val="243F60"/>
                          </a:solidFill>
                          <a:latin typeface="Arial"/>
                          <a:cs typeface="Arial"/>
                        </a:rPr>
                        <a:t>	</a:t>
                      </a:r>
                      <a:r>
                        <a:rPr sz="2100" spc="-10" dirty="0">
                          <a:solidFill>
                            <a:srgbClr val="243F60"/>
                          </a:solidFill>
                          <a:latin typeface="Arial"/>
                          <a:cs typeface="Arial"/>
                        </a:rPr>
                        <a:t>Asia2010#</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240"/>
                        </a:lnSpc>
                      </a:pPr>
                      <a:r>
                        <a:rPr sz="2100" spc="-10" dirty="0">
                          <a:solidFill>
                            <a:srgbClr val="243F60"/>
                          </a:solidFill>
                          <a:latin typeface="Arial"/>
                          <a:cs typeface="Arial"/>
                        </a:rPr>
                        <a:t>eagles2010$</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95630">
                <a:tc gridSpan="2">
                  <a:txBody>
                    <a:bodyPr/>
                    <a:lstStyle/>
                    <a:p>
                      <a:pPr marL="31750" marR="1081405">
                        <a:lnSpc>
                          <a:spcPts val="2350"/>
                        </a:lnSpc>
                      </a:pPr>
                      <a:r>
                        <a:rPr sz="2100" spc="-10" dirty="0">
                          <a:solidFill>
                            <a:srgbClr val="243F60"/>
                          </a:solidFill>
                          <a:latin typeface="Arial"/>
                          <a:cs typeface="Arial"/>
                        </a:rPr>
                        <a:t>Brooklyn2010</a:t>
                      </a:r>
                      <a:r>
                        <a:rPr sz="2100" spc="-10" dirty="0">
                          <a:solidFill>
                            <a:srgbClr val="FF0000"/>
                          </a:solidFill>
                          <a:latin typeface="Arial"/>
                          <a:cs typeface="Arial"/>
                        </a:rPr>
                        <a:t>@ </a:t>
                      </a:r>
                      <a:r>
                        <a:rPr sz="2100" spc="-10" dirty="0">
                          <a:solidFill>
                            <a:srgbClr val="243F60"/>
                          </a:solidFill>
                          <a:latin typeface="Arial"/>
                          <a:cs typeface="Arial"/>
                        </a:rPr>
                        <a:t>Homegirl2010$</a:t>
                      </a:r>
                      <a:endParaRPr sz="2100">
                        <a:latin typeface="Arial"/>
                        <a:cs typeface="Arial"/>
                      </a:endParaRPr>
                    </a:p>
                  </a:txBody>
                  <a:tcPr marL="0" marR="0" marT="0" marB="0"/>
                </a:tc>
                <a:tc hMerge="1">
                  <a:txBody>
                    <a:bodyPr/>
                    <a:lstStyle/>
                    <a:p>
                      <a:endParaRPr/>
                    </a:p>
                  </a:txBody>
                  <a:tcPr marL="0" marR="0" marT="0" marB="0"/>
                </a:tc>
                <a:tc gridSpan="3">
                  <a:txBody>
                    <a:bodyPr/>
                    <a:lstStyle/>
                    <a:p>
                      <a:pPr marL="211454" marR="1260475">
                        <a:lnSpc>
                          <a:spcPts val="2350"/>
                        </a:lnSpc>
                      </a:pPr>
                      <a:r>
                        <a:rPr sz="2100" spc="-10" dirty="0">
                          <a:solidFill>
                            <a:srgbClr val="243F60"/>
                          </a:solidFill>
                          <a:latin typeface="Arial"/>
                          <a:cs typeface="Arial"/>
                        </a:rPr>
                        <a:t>odessa2010$ Januarybaby2010</a:t>
                      </a:r>
                      <a:r>
                        <a:rPr sz="2100" spc="-10" dirty="0">
                          <a:solidFill>
                            <a:srgbClr val="FF0000"/>
                          </a:solidFill>
                          <a:latin typeface="Arial"/>
                          <a:cs typeface="Arial"/>
                        </a:rPr>
                        <a:t>!</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320"/>
                        </a:lnSpc>
                      </a:pPr>
                      <a:r>
                        <a:rPr sz="2100" spc="-10" dirty="0">
                          <a:solidFill>
                            <a:srgbClr val="243F60"/>
                          </a:solidFill>
                          <a:latin typeface="Arial"/>
                          <a:cs typeface="Arial"/>
                        </a:rPr>
                        <a:t>Alyssa2010!</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84</a:t>
            </a:fld>
            <a:endParaRPr spc="-25" dirty="0"/>
          </a:p>
        </p:txBody>
      </p:sp>
    </p:spTree>
  </p:cSld>
  <p:clrMapOvr>
    <a:masterClrMapping/>
  </p:clrMapOvr>
  <p:transition>
    <p:wipe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734821" y="1285103"/>
          <a:ext cx="8565513" cy="4159248"/>
        </p:xfrm>
        <a:graphic>
          <a:graphicData uri="http://schemas.openxmlformats.org/drawingml/2006/table">
            <a:tbl>
              <a:tblPr firstRow="1" bandRow="1">
                <a:tableStyleId>{2D5ABB26-0587-4C30-8999-92F81FD0307C}</a:tableStyleId>
              </a:tblPr>
              <a:tblGrid>
                <a:gridCol w="3177540">
                  <a:extLst>
                    <a:ext uri="{9D8B030D-6E8A-4147-A177-3AD203B41FA5}">
                      <a16:colId xmlns:a16="http://schemas.microsoft.com/office/drawing/2014/main" val="20000"/>
                    </a:ext>
                  </a:extLst>
                </a:gridCol>
                <a:gridCol w="1767839">
                  <a:extLst>
                    <a:ext uri="{9D8B030D-6E8A-4147-A177-3AD203B41FA5}">
                      <a16:colId xmlns:a16="http://schemas.microsoft.com/office/drawing/2014/main" val="20001"/>
                    </a:ext>
                  </a:extLst>
                </a:gridCol>
                <a:gridCol w="1689100">
                  <a:extLst>
                    <a:ext uri="{9D8B030D-6E8A-4147-A177-3AD203B41FA5}">
                      <a16:colId xmlns:a16="http://schemas.microsoft.com/office/drawing/2014/main" val="20002"/>
                    </a:ext>
                  </a:extLst>
                </a:gridCol>
                <a:gridCol w="1931034">
                  <a:extLst>
                    <a:ext uri="{9D8B030D-6E8A-4147-A177-3AD203B41FA5}">
                      <a16:colId xmlns:a16="http://schemas.microsoft.com/office/drawing/2014/main" val="20003"/>
                    </a:ext>
                  </a:extLst>
                </a:gridCol>
              </a:tblGrid>
              <a:tr h="445770">
                <a:tc>
                  <a:txBody>
                    <a:bodyPr/>
                    <a:lstStyle/>
                    <a:p>
                      <a:pPr marL="31750">
                        <a:lnSpc>
                          <a:spcPts val="2320"/>
                        </a:lnSpc>
                      </a:pPr>
                      <a:r>
                        <a:rPr sz="2100" spc="-10" dirty="0">
                          <a:solidFill>
                            <a:srgbClr val="243F60"/>
                          </a:solidFill>
                          <a:latin typeface="Arial"/>
                          <a:cs typeface="Arial"/>
                        </a:rPr>
                        <a:t>Append4NumSpecial:</a:t>
                      </a:r>
                      <a:endParaRPr sz="2100">
                        <a:latin typeface="Arial"/>
                        <a:cs typeface="Arial"/>
                      </a:endParaRPr>
                    </a:p>
                  </a:txBody>
                  <a:tcPr marL="0" marR="0" marT="0" marB="0"/>
                </a:tc>
                <a:tc gridSpan="3">
                  <a:txBody>
                    <a:bodyPr/>
                    <a:lstStyle/>
                    <a:p>
                      <a:pPr>
                        <a:lnSpc>
                          <a:spcPct val="100000"/>
                        </a:lnSpc>
                      </a:pPr>
                      <a:endParaRPr sz="2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45134">
                <a:tc>
                  <a:txBody>
                    <a:bodyPr/>
                    <a:lstStyle/>
                    <a:p>
                      <a:pPr marL="31750">
                        <a:lnSpc>
                          <a:spcPts val="2440"/>
                        </a:lnSpc>
                        <a:spcBef>
                          <a:spcPts val="965"/>
                        </a:spcBef>
                      </a:pPr>
                      <a:r>
                        <a:rPr sz="2100" spc="-10" dirty="0">
                          <a:solidFill>
                            <a:srgbClr val="243F60"/>
                          </a:solidFill>
                          <a:latin typeface="Arial"/>
                          <a:cs typeface="Arial"/>
                        </a:rPr>
                        <a:t>Abby</a:t>
                      </a:r>
                      <a:r>
                        <a:rPr sz="2100" spc="-10" dirty="0">
                          <a:solidFill>
                            <a:srgbClr val="FF0000"/>
                          </a:solidFill>
                          <a:latin typeface="Arial"/>
                          <a:cs typeface="Arial"/>
                        </a:rPr>
                        <a:t>1958$</a:t>
                      </a:r>
                      <a:r>
                        <a:rPr sz="2100" spc="-345" dirty="0">
                          <a:solidFill>
                            <a:srgbClr val="FF0000"/>
                          </a:solidFill>
                          <a:latin typeface="Arial"/>
                          <a:cs typeface="Arial"/>
                        </a:rPr>
                        <a:t> </a:t>
                      </a:r>
                      <a:r>
                        <a:rPr sz="2100" spc="-10" dirty="0">
                          <a:solidFill>
                            <a:srgbClr val="243F60"/>
                          </a:solidFill>
                          <a:latin typeface="Arial"/>
                          <a:cs typeface="Arial"/>
                        </a:rPr>
                        <a:t>Alex</a:t>
                      </a:r>
                      <a:r>
                        <a:rPr sz="2100" spc="-10" dirty="0">
                          <a:solidFill>
                            <a:srgbClr val="FF0000"/>
                          </a:solidFill>
                          <a:latin typeface="Arial"/>
                          <a:cs typeface="Arial"/>
                        </a:rPr>
                        <a:t>1005$</a:t>
                      </a:r>
                      <a:endParaRPr sz="2100">
                        <a:latin typeface="Arial"/>
                        <a:cs typeface="Arial"/>
                      </a:endParaRPr>
                    </a:p>
                  </a:txBody>
                  <a:tcPr marL="0" marR="0" marT="122555" marB="0"/>
                </a:tc>
                <a:tc>
                  <a:txBody>
                    <a:bodyPr/>
                    <a:lstStyle/>
                    <a:p>
                      <a:pPr marL="54610">
                        <a:lnSpc>
                          <a:spcPts val="2440"/>
                        </a:lnSpc>
                        <a:spcBef>
                          <a:spcPts val="965"/>
                        </a:spcBef>
                      </a:pPr>
                      <a:r>
                        <a:rPr sz="2100" spc="-10" dirty="0">
                          <a:solidFill>
                            <a:srgbClr val="243F60"/>
                          </a:solidFill>
                          <a:latin typeface="Arial"/>
                          <a:cs typeface="Arial"/>
                        </a:rPr>
                        <a:t>Andre7000!</a:t>
                      </a:r>
                      <a:endParaRPr sz="2100">
                        <a:latin typeface="Arial"/>
                        <a:cs typeface="Arial"/>
                      </a:endParaRPr>
                    </a:p>
                  </a:txBody>
                  <a:tcPr marL="0" marR="0" marT="122555" marB="0"/>
                </a:tc>
                <a:tc>
                  <a:txBody>
                    <a:bodyPr/>
                    <a:lstStyle/>
                    <a:p>
                      <a:pPr marL="115570">
                        <a:lnSpc>
                          <a:spcPts val="2440"/>
                        </a:lnSpc>
                        <a:spcBef>
                          <a:spcPts val="965"/>
                        </a:spcBef>
                      </a:pPr>
                      <a:r>
                        <a:rPr sz="2100" spc="-10" dirty="0">
                          <a:solidFill>
                            <a:srgbClr val="243F60"/>
                          </a:solidFill>
                          <a:latin typeface="Arial"/>
                          <a:cs typeface="Arial"/>
                        </a:rPr>
                        <a:t>August2008$</a:t>
                      </a:r>
                      <a:endParaRPr sz="2100">
                        <a:latin typeface="Arial"/>
                        <a:cs typeface="Arial"/>
                      </a:endParaRPr>
                    </a:p>
                  </a:txBody>
                  <a:tcPr marL="0" marR="0" marT="122555" marB="0"/>
                </a:tc>
                <a:tc>
                  <a:txBody>
                    <a:bodyPr/>
                    <a:lstStyle/>
                    <a:p>
                      <a:pPr marL="273685">
                        <a:lnSpc>
                          <a:spcPts val="2440"/>
                        </a:lnSpc>
                        <a:spcBef>
                          <a:spcPts val="965"/>
                        </a:spcBef>
                      </a:pPr>
                      <a:r>
                        <a:rPr sz="2100" spc="-10" dirty="0">
                          <a:solidFill>
                            <a:srgbClr val="243F60"/>
                          </a:solidFill>
                          <a:latin typeface="Arial"/>
                          <a:cs typeface="Arial"/>
                        </a:rPr>
                        <a:t>Chris0707$</a:t>
                      </a:r>
                      <a:endParaRPr sz="2100">
                        <a:latin typeface="Arial"/>
                        <a:cs typeface="Arial"/>
                      </a:endParaRPr>
                    </a:p>
                  </a:txBody>
                  <a:tcPr marL="0" marR="0" marT="122555" marB="0"/>
                </a:tc>
                <a:extLst>
                  <a:ext uri="{0D108BD9-81ED-4DB2-BD59-A6C34878D82A}">
                    <a16:rowId xmlns:a16="http://schemas.microsoft.com/office/drawing/2014/main" val="10001"/>
                  </a:ext>
                </a:extLst>
              </a:tr>
              <a:tr h="297180">
                <a:tc>
                  <a:txBody>
                    <a:bodyPr/>
                    <a:lstStyle/>
                    <a:p>
                      <a:pPr marL="31750">
                        <a:lnSpc>
                          <a:spcPts val="2240"/>
                        </a:lnSpc>
                      </a:pPr>
                      <a:r>
                        <a:rPr sz="2100" dirty="0">
                          <a:solidFill>
                            <a:srgbClr val="243F60"/>
                          </a:solidFill>
                          <a:latin typeface="Arial"/>
                          <a:cs typeface="Arial"/>
                        </a:rPr>
                        <a:t>Abcd1234!</a:t>
                      </a:r>
                      <a:r>
                        <a:rPr sz="2100" spc="145" dirty="0">
                          <a:solidFill>
                            <a:srgbClr val="243F60"/>
                          </a:solidFill>
                          <a:latin typeface="Arial"/>
                          <a:cs typeface="Arial"/>
                        </a:rPr>
                        <a:t> </a:t>
                      </a:r>
                      <a:r>
                        <a:rPr sz="2100" spc="-10" dirty="0">
                          <a:solidFill>
                            <a:srgbClr val="243F60"/>
                          </a:solidFill>
                          <a:latin typeface="Arial"/>
                          <a:cs typeface="Arial"/>
                        </a:rPr>
                        <a:t>Alex1109$</a:t>
                      </a:r>
                      <a:endParaRPr sz="2100">
                        <a:latin typeface="Arial"/>
                        <a:cs typeface="Arial"/>
                      </a:endParaRPr>
                    </a:p>
                  </a:txBody>
                  <a:tcPr marL="0" marR="0" marT="0" marB="0"/>
                </a:tc>
                <a:tc>
                  <a:txBody>
                    <a:bodyPr/>
                    <a:lstStyle/>
                    <a:p>
                      <a:pPr marL="54610">
                        <a:lnSpc>
                          <a:spcPts val="2240"/>
                        </a:lnSpc>
                      </a:pPr>
                      <a:r>
                        <a:rPr sz="2100" spc="-10" dirty="0">
                          <a:solidFill>
                            <a:srgbClr val="243F60"/>
                          </a:solidFill>
                          <a:latin typeface="Arial"/>
                          <a:cs typeface="Arial"/>
                        </a:rPr>
                        <a:t>Athens2004$</a:t>
                      </a:r>
                      <a:endParaRPr sz="2100">
                        <a:latin typeface="Arial"/>
                        <a:cs typeface="Arial"/>
                      </a:endParaRPr>
                    </a:p>
                  </a:txBody>
                  <a:tcPr marL="0" marR="0" marT="0" marB="0"/>
                </a:tc>
                <a:tc>
                  <a:txBody>
                    <a:bodyPr/>
                    <a:lstStyle/>
                    <a:p>
                      <a:pPr marL="115570" marR="12065">
                        <a:lnSpc>
                          <a:spcPts val="2240"/>
                        </a:lnSpc>
                      </a:pPr>
                      <a:r>
                        <a:rPr sz="2100" spc="-10" dirty="0">
                          <a:solidFill>
                            <a:srgbClr val="243F60"/>
                          </a:solidFill>
                          <a:latin typeface="Arial"/>
                          <a:cs typeface="Arial"/>
                        </a:rPr>
                        <a:t>August2008.</a:t>
                      </a:r>
                      <a:endParaRPr sz="2100">
                        <a:latin typeface="Arial"/>
                        <a:cs typeface="Arial"/>
                      </a:endParaRPr>
                    </a:p>
                  </a:txBody>
                  <a:tcPr marL="0" marR="0" marT="0" marB="0"/>
                </a:tc>
                <a:tc>
                  <a:txBody>
                    <a:bodyPr/>
                    <a:lstStyle/>
                    <a:p>
                      <a:pPr marL="273685">
                        <a:lnSpc>
                          <a:spcPts val="2240"/>
                        </a:lnSpc>
                      </a:pPr>
                      <a:r>
                        <a:rPr sz="2100" spc="-10" dirty="0">
                          <a:solidFill>
                            <a:srgbClr val="243F60"/>
                          </a:solidFill>
                          <a:latin typeface="Arial"/>
                          <a:cs typeface="Arial"/>
                        </a:rPr>
                        <a:t>Abcd1234$</a:t>
                      </a:r>
                      <a:endParaRPr sz="2100">
                        <a:latin typeface="Arial"/>
                        <a:cs typeface="Arial"/>
                      </a:endParaRPr>
                    </a:p>
                  </a:txBody>
                  <a:tcPr marL="0" marR="0" marT="0" marB="0"/>
                </a:tc>
                <a:extLst>
                  <a:ext uri="{0D108BD9-81ED-4DB2-BD59-A6C34878D82A}">
                    <a16:rowId xmlns:a16="http://schemas.microsoft.com/office/drawing/2014/main" val="10002"/>
                  </a:ext>
                </a:extLst>
              </a:tr>
              <a:tr h="296545">
                <a:tc>
                  <a:txBody>
                    <a:bodyPr/>
                    <a:lstStyle/>
                    <a:p>
                      <a:pPr marL="31750">
                        <a:lnSpc>
                          <a:spcPts val="2240"/>
                        </a:lnSpc>
                        <a:tabLst>
                          <a:tab pos="1402715" algn="l"/>
                        </a:tabLst>
                      </a:pPr>
                      <a:r>
                        <a:rPr sz="2100" spc="-10" dirty="0">
                          <a:solidFill>
                            <a:srgbClr val="243F60"/>
                          </a:solidFill>
                          <a:latin typeface="Arial"/>
                          <a:cs typeface="Arial"/>
                        </a:rPr>
                        <a:t>Alex1209!</a:t>
                      </a:r>
                      <a:r>
                        <a:rPr sz="2100" dirty="0">
                          <a:solidFill>
                            <a:srgbClr val="243F60"/>
                          </a:solidFill>
                          <a:latin typeface="Arial"/>
                          <a:cs typeface="Arial"/>
                        </a:rPr>
                        <a:t>	</a:t>
                      </a:r>
                      <a:r>
                        <a:rPr sz="2100" spc="-10" dirty="0">
                          <a:solidFill>
                            <a:srgbClr val="243F60"/>
                          </a:solidFill>
                          <a:latin typeface="Arial"/>
                          <a:cs typeface="Arial"/>
                        </a:rPr>
                        <a:t>April2007#</a:t>
                      </a:r>
                      <a:endParaRPr sz="2100">
                        <a:latin typeface="Arial"/>
                        <a:cs typeface="Arial"/>
                      </a:endParaRPr>
                    </a:p>
                  </a:txBody>
                  <a:tcPr marL="0" marR="0" marT="0" marB="0"/>
                </a:tc>
                <a:tc>
                  <a:txBody>
                    <a:bodyPr/>
                    <a:lstStyle/>
                    <a:p>
                      <a:pPr marL="54610">
                        <a:lnSpc>
                          <a:spcPts val="2240"/>
                        </a:lnSpc>
                      </a:pPr>
                      <a:r>
                        <a:rPr sz="2100" spc="-10" dirty="0">
                          <a:solidFill>
                            <a:srgbClr val="243F60"/>
                          </a:solidFill>
                          <a:latin typeface="Arial"/>
                          <a:cs typeface="Arial"/>
                        </a:rPr>
                        <a:t>August2010!</a:t>
                      </a:r>
                      <a:endParaRPr sz="2100">
                        <a:latin typeface="Arial"/>
                        <a:cs typeface="Arial"/>
                      </a:endParaRPr>
                    </a:p>
                  </a:txBody>
                  <a:tcPr marL="0" marR="0" marT="0" marB="0"/>
                </a:tc>
                <a:tc>
                  <a:txBody>
                    <a:bodyPr/>
                    <a:lstStyle/>
                    <a:p>
                      <a:pPr marL="115570" marR="12065">
                        <a:lnSpc>
                          <a:spcPts val="2240"/>
                        </a:lnSpc>
                      </a:pPr>
                      <a:r>
                        <a:rPr sz="2100" spc="-10" dirty="0">
                          <a:solidFill>
                            <a:srgbClr val="243F60"/>
                          </a:solidFill>
                          <a:latin typeface="Arial"/>
                          <a:cs typeface="Arial"/>
                        </a:rPr>
                        <a:t>Dece2010$</a:t>
                      </a:r>
                      <a:endParaRPr sz="2100">
                        <a:latin typeface="Arial"/>
                        <a:cs typeface="Arial"/>
                      </a:endParaRPr>
                    </a:p>
                  </a:txBody>
                  <a:tcPr marL="0" marR="0" marT="0" marB="0"/>
                </a:tc>
                <a:tc>
                  <a:txBody>
                    <a:bodyPr/>
                    <a:lstStyle/>
                    <a:p>
                      <a:pPr marL="273685">
                        <a:lnSpc>
                          <a:spcPts val="2240"/>
                        </a:lnSpc>
                      </a:pPr>
                      <a:r>
                        <a:rPr sz="2100" spc="-10" dirty="0">
                          <a:solidFill>
                            <a:srgbClr val="243F60"/>
                          </a:solidFill>
                          <a:latin typeface="Arial"/>
                          <a:cs typeface="Arial"/>
                        </a:rPr>
                        <a:t>Abcd1234^</a:t>
                      </a:r>
                      <a:endParaRPr sz="2100">
                        <a:latin typeface="Arial"/>
                        <a:cs typeface="Arial"/>
                      </a:endParaRPr>
                    </a:p>
                  </a:txBody>
                  <a:tcPr marL="0" marR="0" marT="0" marB="0"/>
                </a:tc>
                <a:extLst>
                  <a:ext uri="{0D108BD9-81ED-4DB2-BD59-A6C34878D82A}">
                    <a16:rowId xmlns:a16="http://schemas.microsoft.com/office/drawing/2014/main" val="10003"/>
                  </a:ext>
                </a:extLst>
              </a:tr>
              <a:tr h="743585">
                <a:tc>
                  <a:txBody>
                    <a:bodyPr/>
                    <a:lstStyle/>
                    <a:p>
                      <a:pPr marL="31750" marR="272415">
                        <a:lnSpc>
                          <a:spcPts val="2340"/>
                        </a:lnSpc>
                        <a:spcBef>
                          <a:spcPts val="25"/>
                        </a:spcBef>
                        <a:tabLst>
                          <a:tab pos="1402715" algn="l"/>
                        </a:tabLst>
                      </a:pPr>
                      <a:r>
                        <a:rPr sz="2100" spc="-10" dirty="0">
                          <a:solidFill>
                            <a:srgbClr val="243F60"/>
                          </a:solidFill>
                          <a:latin typeface="Arial"/>
                          <a:cs typeface="Arial"/>
                        </a:rPr>
                        <a:t>Alex2008!</a:t>
                      </a:r>
                      <a:r>
                        <a:rPr sz="2100" dirty="0">
                          <a:solidFill>
                            <a:srgbClr val="243F60"/>
                          </a:solidFill>
                          <a:latin typeface="Arial"/>
                          <a:cs typeface="Arial"/>
                        </a:rPr>
                        <a:t>	</a:t>
                      </a:r>
                      <a:r>
                        <a:rPr sz="2100" spc="-10" dirty="0">
                          <a:solidFill>
                            <a:srgbClr val="243F60"/>
                          </a:solidFill>
                          <a:latin typeface="Arial"/>
                          <a:cs typeface="Arial"/>
                        </a:rPr>
                        <a:t>August2008! August</a:t>
                      </a:r>
                      <a:r>
                        <a:rPr sz="2100" spc="-10" dirty="0">
                          <a:solidFill>
                            <a:srgbClr val="FF0000"/>
                          </a:solidFill>
                          <a:latin typeface="Arial"/>
                          <a:cs typeface="Arial"/>
                        </a:rPr>
                        <a:t>2008#</a:t>
                      </a:r>
                      <a:endParaRPr sz="2100">
                        <a:latin typeface="Arial"/>
                        <a:cs typeface="Arial"/>
                      </a:endParaRPr>
                    </a:p>
                  </a:txBody>
                  <a:tcPr marL="0" marR="0" marT="3175" marB="0"/>
                </a:tc>
                <a:tc>
                  <a:txBody>
                    <a:bodyPr/>
                    <a:lstStyle/>
                    <a:p>
                      <a:pPr marL="54610" marR="107950">
                        <a:lnSpc>
                          <a:spcPts val="2340"/>
                        </a:lnSpc>
                        <a:spcBef>
                          <a:spcPts val="25"/>
                        </a:spcBef>
                      </a:pPr>
                      <a:r>
                        <a:rPr sz="2100" spc="-10" dirty="0">
                          <a:solidFill>
                            <a:srgbClr val="243F60"/>
                          </a:solidFill>
                          <a:latin typeface="Arial"/>
                          <a:cs typeface="Arial"/>
                        </a:rPr>
                        <a:t>August2010$ Canada2010</a:t>
                      </a:r>
                      <a:r>
                        <a:rPr sz="2100" spc="-10" dirty="0">
                          <a:solidFill>
                            <a:srgbClr val="FF0000"/>
                          </a:solidFill>
                          <a:latin typeface="Arial"/>
                          <a:cs typeface="Arial"/>
                        </a:rPr>
                        <a:t>!</a:t>
                      </a:r>
                      <a:endParaRPr sz="2100">
                        <a:latin typeface="Arial"/>
                        <a:cs typeface="Arial"/>
                      </a:endParaRPr>
                    </a:p>
                  </a:txBody>
                  <a:tcPr marL="0" marR="0" marT="3175" marB="0"/>
                </a:tc>
                <a:tc>
                  <a:txBody>
                    <a:bodyPr/>
                    <a:lstStyle/>
                    <a:p>
                      <a:pPr marL="115570" marR="12065">
                        <a:lnSpc>
                          <a:spcPts val="2320"/>
                        </a:lnSpc>
                      </a:pPr>
                      <a:r>
                        <a:rPr sz="2100" spc="-10" dirty="0">
                          <a:solidFill>
                            <a:srgbClr val="243F60"/>
                          </a:solidFill>
                          <a:latin typeface="Arial"/>
                          <a:cs typeface="Arial"/>
                        </a:rPr>
                        <a:t>Alex0908$</a:t>
                      </a:r>
                      <a:endParaRPr sz="2100">
                        <a:latin typeface="Arial"/>
                        <a:cs typeface="Arial"/>
                      </a:endParaRPr>
                    </a:p>
                  </a:txBody>
                  <a:tcPr marL="0" marR="0" marT="0" marB="0"/>
                </a:tc>
                <a:tc>
                  <a:txBody>
                    <a:bodyPr/>
                    <a:lstStyle/>
                    <a:p>
                      <a:pPr>
                        <a:lnSpc>
                          <a:spcPts val="2320"/>
                        </a:lnSpc>
                      </a:pPr>
                      <a:r>
                        <a:rPr sz="2100" spc="-10" dirty="0">
                          <a:solidFill>
                            <a:srgbClr val="243F60"/>
                          </a:solidFill>
                          <a:latin typeface="Arial"/>
                          <a:cs typeface="Arial"/>
                        </a:rPr>
                        <a:t>Alex2010!</a:t>
                      </a:r>
                      <a:endParaRPr sz="2100">
                        <a:latin typeface="Arial"/>
                        <a:cs typeface="Arial"/>
                      </a:endParaRPr>
                    </a:p>
                  </a:txBody>
                  <a:tcPr marL="0" marR="0" marT="0" marB="0"/>
                </a:tc>
                <a:extLst>
                  <a:ext uri="{0D108BD9-81ED-4DB2-BD59-A6C34878D82A}">
                    <a16:rowId xmlns:a16="http://schemas.microsoft.com/office/drawing/2014/main" val="10004"/>
                  </a:ext>
                </a:extLst>
              </a:tr>
              <a:tr h="594360">
                <a:tc>
                  <a:txBody>
                    <a:bodyPr/>
                    <a:lstStyle/>
                    <a:p>
                      <a:pPr marL="31750">
                        <a:lnSpc>
                          <a:spcPct val="100000"/>
                        </a:lnSpc>
                        <a:spcBef>
                          <a:spcPts val="969"/>
                        </a:spcBef>
                      </a:pPr>
                      <a:r>
                        <a:rPr sz="2100" spc="-10" dirty="0">
                          <a:solidFill>
                            <a:srgbClr val="243F60"/>
                          </a:solidFill>
                          <a:latin typeface="Arial"/>
                          <a:cs typeface="Arial"/>
                        </a:rPr>
                        <a:t>Append6NumbersSpecial:</a:t>
                      </a:r>
                      <a:endParaRPr sz="2100">
                        <a:latin typeface="Arial"/>
                        <a:cs typeface="Arial"/>
                      </a:endParaRPr>
                    </a:p>
                  </a:txBody>
                  <a:tcPr marL="0" marR="0" marT="123189" marB="0"/>
                </a:tc>
                <a:tc>
                  <a:txBody>
                    <a:bodyPr/>
                    <a:lstStyle/>
                    <a:p>
                      <a:pPr>
                        <a:lnSpc>
                          <a:spcPct val="100000"/>
                        </a:lnSpc>
                      </a:pPr>
                      <a:endParaRPr sz="2100">
                        <a:latin typeface="Times New Roman"/>
                        <a:cs typeface="Times New Roman"/>
                      </a:endParaRPr>
                    </a:p>
                  </a:txBody>
                  <a:tcPr marL="0" marR="0" marT="0" marB="0"/>
                </a:tc>
                <a:tc>
                  <a:txBody>
                    <a:bodyPr/>
                    <a:lstStyle/>
                    <a:p>
                      <a:pPr marR="12065">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5"/>
                  </a:ext>
                </a:extLst>
              </a:tr>
              <a:tr h="445134">
                <a:tc>
                  <a:txBody>
                    <a:bodyPr/>
                    <a:lstStyle/>
                    <a:p>
                      <a:pPr marL="31750">
                        <a:lnSpc>
                          <a:spcPts val="2440"/>
                        </a:lnSpc>
                        <a:spcBef>
                          <a:spcPts val="965"/>
                        </a:spcBef>
                        <a:tabLst>
                          <a:tab pos="1410335" algn="l"/>
                        </a:tabLst>
                      </a:pPr>
                      <a:r>
                        <a:rPr sz="2100" spc="-10" dirty="0">
                          <a:solidFill>
                            <a:srgbClr val="243F60"/>
                          </a:solidFill>
                          <a:latin typeface="Arial"/>
                          <a:cs typeface="Arial"/>
                        </a:rPr>
                        <a:t>sl</a:t>
                      </a:r>
                      <a:r>
                        <a:rPr sz="2100" spc="-10" dirty="0">
                          <a:solidFill>
                            <a:srgbClr val="FF0000"/>
                          </a:solidFill>
                          <a:latin typeface="Arial"/>
                          <a:cs typeface="Arial"/>
                        </a:rPr>
                        <a:t>553015!</a:t>
                      </a:r>
                      <a:r>
                        <a:rPr sz="2100" dirty="0">
                          <a:solidFill>
                            <a:srgbClr val="FF0000"/>
                          </a:solidFill>
                          <a:latin typeface="Arial"/>
                          <a:cs typeface="Arial"/>
                        </a:rPr>
                        <a:t>	</a:t>
                      </a:r>
                      <a:r>
                        <a:rPr sz="2100" spc="-10" dirty="0">
                          <a:solidFill>
                            <a:srgbClr val="243F60"/>
                          </a:solidFill>
                          <a:latin typeface="Arial"/>
                          <a:cs typeface="Arial"/>
                        </a:rPr>
                        <a:t>uu</a:t>
                      </a:r>
                      <a:r>
                        <a:rPr sz="2100" spc="-10" dirty="0">
                          <a:solidFill>
                            <a:srgbClr val="FF0000"/>
                          </a:solidFill>
                          <a:latin typeface="Arial"/>
                          <a:cs typeface="Arial"/>
                        </a:rPr>
                        <a:t>124578!</a:t>
                      </a:r>
                      <a:endParaRPr sz="2100">
                        <a:latin typeface="Arial"/>
                        <a:cs typeface="Arial"/>
                      </a:endParaRPr>
                    </a:p>
                  </a:txBody>
                  <a:tcPr marL="0" marR="0" marT="122555" marB="0"/>
                </a:tc>
                <a:tc>
                  <a:txBody>
                    <a:bodyPr/>
                    <a:lstStyle/>
                    <a:p>
                      <a:pPr marL="54610">
                        <a:lnSpc>
                          <a:spcPts val="2440"/>
                        </a:lnSpc>
                        <a:spcBef>
                          <a:spcPts val="965"/>
                        </a:spcBef>
                      </a:pPr>
                      <a:r>
                        <a:rPr sz="2100" spc="-10" dirty="0">
                          <a:solidFill>
                            <a:srgbClr val="243F60"/>
                          </a:solidFill>
                          <a:latin typeface="Arial"/>
                          <a:cs typeface="Arial"/>
                        </a:rPr>
                        <a:t>iggy104215!</a:t>
                      </a:r>
                      <a:endParaRPr sz="2100">
                        <a:latin typeface="Arial"/>
                        <a:cs typeface="Arial"/>
                      </a:endParaRPr>
                    </a:p>
                  </a:txBody>
                  <a:tcPr marL="0" marR="0" marT="122555" marB="0"/>
                </a:tc>
                <a:tc>
                  <a:txBody>
                    <a:bodyPr/>
                    <a:lstStyle/>
                    <a:p>
                      <a:pPr marL="115570" marR="12065">
                        <a:lnSpc>
                          <a:spcPts val="2440"/>
                        </a:lnSpc>
                        <a:spcBef>
                          <a:spcPts val="965"/>
                        </a:spcBef>
                      </a:pPr>
                      <a:r>
                        <a:rPr sz="2100" spc="-10" dirty="0">
                          <a:solidFill>
                            <a:srgbClr val="243F60"/>
                          </a:solidFill>
                          <a:latin typeface="Arial"/>
                          <a:cs typeface="Arial"/>
                        </a:rPr>
                        <a:t>Fab240899!</a:t>
                      </a:r>
                      <a:endParaRPr sz="2100">
                        <a:latin typeface="Arial"/>
                        <a:cs typeface="Arial"/>
                      </a:endParaRPr>
                    </a:p>
                  </a:txBody>
                  <a:tcPr marL="0" marR="0" marT="122555" marB="0"/>
                </a:tc>
                <a:tc>
                  <a:txBody>
                    <a:bodyPr/>
                    <a:lstStyle/>
                    <a:p>
                      <a:pPr marL="273685">
                        <a:lnSpc>
                          <a:spcPts val="2440"/>
                        </a:lnSpc>
                        <a:spcBef>
                          <a:spcPts val="965"/>
                        </a:spcBef>
                      </a:pPr>
                      <a:r>
                        <a:rPr sz="2100" spc="-10" dirty="0">
                          <a:solidFill>
                            <a:srgbClr val="243F60"/>
                          </a:solidFill>
                          <a:latin typeface="Arial"/>
                          <a:cs typeface="Arial"/>
                        </a:rPr>
                        <a:t>Greg731133#</a:t>
                      </a:r>
                      <a:endParaRPr sz="2100">
                        <a:latin typeface="Arial"/>
                        <a:cs typeface="Arial"/>
                      </a:endParaRPr>
                    </a:p>
                  </a:txBody>
                  <a:tcPr marL="0" marR="0" marT="122555" marB="0"/>
                </a:tc>
                <a:extLst>
                  <a:ext uri="{0D108BD9-81ED-4DB2-BD59-A6C34878D82A}">
                    <a16:rowId xmlns:a16="http://schemas.microsoft.com/office/drawing/2014/main" val="10006"/>
                  </a:ext>
                </a:extLst>
              </a:tr>
              <a:tr h="891540">
                <a:tc>
                  <a:txBody>
                    <a:bodyPr/>
                    <a:lstStyle/>
                    <a:p>
                      <a:pPr marL="31750" marR="348615">
                        <a:lnSpc>
                          <a:spcPts val="2340"/>
                        </a:lnSpc>
                        <a:tabLst>
                          <a:tab pos="1402715" algn="l"/>
                        </a:tabLst>
                      </a:pPr>
                      <a:r>
                        <a:rPr sz="2100" spc="-10" dirty="0">
                          <a:solidFill>
                            <a:srgbClr val="243F60"/>
                          </a:solidFill>
                          <a:latin typeface="Arial"/>
                          <a:cs typeface="Arial"/>
                        </a:rPr>
                        <a:t>sl553016!</a:t>
                      </a:r>
                      <a:r>
                        <a:rPr sz="2100" dirty="0">
                          <a:solidFill>
                            <a:srgbClr val="243F60"/>
                          </a:solidFill>
                          <a:latin typeface="Arial"/>
                          <a:cs typeface="Arial"/>
                        </a:rPr>
                        <a:t>	</a:t>
                      </a:r>
                      <a:r>
                        <a:rPr sz="2100" spc="-10" dirty="0">
                          <a:solidFill>
                            <a:srgbClr val="243F60"/>
                          </a:solidFill>
                          <a:latin typeface="Arial"/>
                          <a:cs typeface="Arial"/>
                        </a:rPr>
                        <a:t>oct192010! </a:t>
                      </a:r>
                      <a:r>
                        <a:rPr sz="2100" dirty="0">
                          <a:solidFill>
                            <a:srgbClr val="243F60"/>
                          </a:solidFill>
                          <a:latin typeface="Arial"/>
                          <a:cs typeface="Arial"/>
                        </a:rPr>
                        <a:t>ee124578!</a:t>
                      </a:r>
                      <a:r>
                        <a:rPr sz="2100" spc="265" dirty="0">
                          <a:solidFill>
                            <a:srgbClr val="243F60"/>
                          </a:solidFill>
                          <a:latin typeface="Arial"/>
                          <a:cs typeface="Arial"/>
                        </a:rPr>
                        <a:t> </a:t>
                      </a:r>
                      <a:r>
                        <a:rPr sz="2100" spc="-10" dirty="0">
                          <a:solidFill>
                            <a:srgbClr val="243F60"/>
                          </a:solidFill>
                          <a:latin typeface="Arial"/>
                          <a:cs typeface="Arial"/>
                        </a:rPr>
                        <a:t>Feb102010! </a:t>
                      </a:r>
                      <a:r>
                        <a:rPr sz="2100" dirty="0">
                          <a:solidFill>
                            <a:srgbClr val="243F60"/>
                          </a:solidFill>
                          <a:latin typeface="Arial"/>
                          <a:cs typeface="Arial"/>
                        </a:rPr>
                        <a:t>Feb190207!</a:t>
                      </a:r>
                      <a:r>
                        <a:rPr sz="2100" spc="-65" dirty="0">
                          <a:solidFill>
                            <a:srgbClr val="243F60"/>
                          </a:solidFill>
                          <a:latin typeface="Arial"/>
                          <a:cs typeface="Arial"/>
                        </a:rPr>
                        <a:t> </a:t>
                      </a:r>
                      <a:r>
                        <a:rPr sz="2100" spc="-10" dirty="0">
                          <a:solidFill>
                            <a:srgbClr val="243F60"/>
                          </a:solidFill>
                          <a:latin typeface="Arial"/>
                          <a:cs typeface="Arial"/>
                        </a:rPr>
                        <a:t>ty092906!</a:t>
                      </a:r>
                      <a:endParaRPr sz="2100">
                        <a:latin typeface="Arial"/>
                        <a:cs typeface="Arial"/>
                      </a:endParaRPr>
                    </a:p>
                  </a:txBody>
                  <a:tcPr marL="0" marR="0" marT="0" marB="0"/>
                </a:tc>
                <a:tc>
                  <a:txBody>
                    <a:bodyPr/>
                    <a:lstStyle/>
                    <a:p>
                      <a:pPr marL="54610" marR="168275">
                        <a:lnSpc>
                          <a:spcPts val="2340"/>
                        </a:lnSpc>
                        <a:spcBef>
                          <a:spcPts val="25"/>
                        </a:spcBef>
                      </a:pPr>
                      <a:r>
                        <a:rPr sz="2100" spc="-10" dirty="0">
                          <a:solidFill>
                            <a:srgbClr val="243F60"/>
                          </a:solidFill>
                          <a:latin typeface="Arial"/>
                          <a:cs typeface="Arial"/>
                        </a:rPr>
                        <a:t>baby112108! tt124578!</a:t>
                      </a:r>
                      <a:endParaRPr sz="2100">
                        <a:latin typeface="Arial"/>
                        <a:cs typeface="Arial"/>
                      </a:endParaRPr>
                    </a:p>
                    <a:p>
                      <a:pPr marL="54610">
                        <a:lnSpc>
                          <a:spcPts val="2215"/>
                        </a:lnSpc>
                      </a:pPr>
                      <a:r>
                        <a:rPr sz="2100" spc="-10" dirty="0">
                          <a:solidFill>
                            <a:srgbClr val="243F60"/>
                          </a:solidFill>
                          <a:latin typeface="Arial"/>
                          <a:cs typeface="Arial"/>
                        </a:rPr>
                        <a:t>fall051684!</a:t>
                      </a:r>
                      <a:endParaRPr sz="2100">
                        <a:latin typeface="Arial"/>
                        <a:cs typeface="Arial"/>
                      </a:endParaRPr>
                    </a:p>
                  </a:txBody>
                  <a:tcPr marL="0" marR="0" marT="3175" marB="0"/>
                </a:tc>
                <a:tc>
                  <a:txBody>
                    <a:bodyPr/>
                    <a:lstStyle/>
                    <a:p>
                      <a:pPr marL="115570" marR="12065">
                        <a:lnSpc>
                          <a:spcPts val="2230"/>
                        </a:lnSpc>
                      </a:pPr>
                      <a:r>
                        <a:rPr sz="2100" spc="-10" dirty="0">
                          <a:solidFill>
                            <a:srgbClr val="243F60"/>
                          </a:solidFill>
                          <a:latin typeface="Arial"/>
                          <a:cs typeface="Arial"/>
                        </a:rPr>
                        <a:t>Feb020905!</a:t>
                      </a:r>
                      <a:endParaRPr sz="2100">
                        <a:latin typeface="Arial"/>
                        <a:cs typeface="Arial"/>
                      </a:endParaRPr>
                    </a:p>
                    <a:p>
                      <a:pPr marL="115570" marR="147320">
                        <a:lnSpc>
                          <a:spcPts val="2340"/>
                        </a:lnSpc>
                        <a:spcBef>
                          <a:spcPts val="15"/>
                        </a:spcBef>
                      </a:pPr>
                      <a:r>
                        <a:rPr sz="2100" spc="-10" dirty="0">
                          <a:solidFill>
                            <a:srgbClr val="243F60"/>
                          </a:solidFill>
                          <a:latin typeface="Arial"/>
                          <a:cs typeface="Arial"/>
                        </a:rPr>
                        <a:t>eric200509! Fab240895!</a:t>
                      </a:r>
                      <a:endParaRPr sz="2100">
                        <a:latin typeface="Arial"/>
                        <a:cs typeface="Arial"/>
                      </a:endParaRPr>
                    </a:p>
                  </a:txBody>
                  <a:tcPr marL="0" marR="0" marT="0" marB="0"/>
                </a:tc>
                <a:tc>
                  <a:txBody>
                    <a:bodyPr/>
                    <a:lstStyle/>
                    <a:p>
                      <a:pPr marL="273685">
                        <a:lnSpc>
                          <a:spcPts val="2320"/>
                        </a:lnSpc>
                      </a:pPr>
                      <a:r>
                        <a:rPr sz="2100" spc="-10" dirty="0">
                          <a:solidFill>
                            <a:srgbClr val="243F60"/>
                          </a:solidFill>
                          <a:latin typeface="Arial"/>
                          <a:cs typeface="Arial"/>
                        </a:rPr>
                        <a:t>ss201011!</a:t>
                      </a:r>
                      <a:endParaRPr sz="2100">
                        <a:latin typeface="Arial"/>
                        <a:cs typeface="Arial"/>
                      </a:endParaRPr>
                    </a:p>
                  </a:txBody>
                  <a:tcPr marL="0" marR="0" marT="0" marB="0"/>
                </a:tc>
                <a:extLst>
                  <a:ext uri="{0D108BD9-81ED-4DB2-BD59-A6C34878D82A}">
                    <a16:rowId xmlns:a16="http://schemas.microsoft.com/office/drawing/2014/main" val="10007"/>
                  </a:ext>
                </a:extLst>
              </a:tr>
            </a:tbl>
          </a:graphicData>
        </a:graphic>
      </p:graphicFrame>
      <p:sp>
        <p:nvSpPr>
          <p:cNvPr id="3" name="object 3"/>
          <p:cNvSpPr txBox="1"/>
          <p:nvPr/>
        </p:nvSpPr>
        <p:spPr>
          <a:xfrm>
            <a:off x="1753871" y="5410200"/>
            <a:ext cx="171005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Grace291133!</a:t>
            </a:r>
            <a:endParaRPr sz="2100">
              <a:latin typeface="Arial"/>
              <a:cs typeface="Arial"/>
            </a:endParaRPr>
          </a:p>
        </p:txBody>
      </p:sp>
      <p:sp>
        <p:nvSpPr>
          <p:cNvPr id="4" name="object 4"/>
          <p:cNvSpPr txBox="1"/>
          <p:nvPr/>
        </p:nvSpPr>
        <p:spPr>
          <a:xfrm>
            <a:off x="4954271" y="5410200"/>
            <a:ext cx="3821429"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Sherry</a:t>
            </a:r>
            <a:r>
              <a:rPr sz="2100" dirty="0">
                <a:solidFill>
                  <a:srgbClr val="FF0000"/>
                </a:solidFill>
                <a:latin typeface="Arial"/>
                <a:cs typeface="Arial"/>
              </a:rPr>
              <a:t>123456! </a:t>
            </a:r>
            <a:r>
              <a:rPr sz="2100" spc="-10" dirty="0">
                <a:solidFill>
                  <a:srgbClr val="243F60"/>
                </a:solidFill>
                <a:latin typeface="Arial"/>
                <a:cs typeface="Arial"/>
              </a:rPr>
              <a:t>Summer</a:t>
            </a:r>
            <a:r>
              <a:rPr sz="2100" spc="-10" dirty="0">
                <a:solidFill>
                  <a:srgbClr val="FF0000"/>
                </a:solidFill>
                <a:latin typeface="Arial"/>
                <a:cs typeface="Arial"/>
              </a:rPr>
              <a:t>200810!</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85</a:t>
            </a:fld>
            <a:endParaRPr spc="-25" dirty="0"/>
          </a:p>
        </p:txBody>
      </p:sp>
    </p:spTree>
  </p:cSld>
  <p:clrMapOvr>
    <a:masterClrMapping/>
  </p:clrMapOvr>
  <p:transition>
    <p:wipe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465391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AppendNumberNumberSpecialSpecial:</a:t>
            </a:r>
            <a:endParaRPr sz="2100">
              <a:latin typeface="Arial"/>
              <a:cs typeface="Arial"/>
            </a:endParaRPr>
          </a:p>
        </p:txBody>
      </p:sp>
      <p:graphicFrame>
        <p:nvGraphicFramePr>
          <p:cNvPr id="3" name="object 3"/>
          <p:cNvGraphicFramePr>
            <a:graphicFrameLocks noGrp="1"/>
          </p:cNvGraphicFramePr>
          <p:nvPr/>
        </p:nvGraphicFramePr>
        <p:xfrm>
          <a:off x="1734820" y="1879463"/>
          <a:ext cx="8460104" cy="594360"/>
        </p:xfrm>
        <a:graphic>
          <a:graphicData uri="http://schemas.openxmlformats.org/drawingml/2006/table">
            <a:tbl>
              <a:tblPr firstRow="1" bandRow="1">
                <a:tableStyleId>{2D5ABB26-0587-4C30-8999-92F81FD0307C}</a:tableStyleId>
              </a:tblPr>
              <a:tblGrid>
                <a:gridCol w="3639820">
                  <a:extLst>
                    <a:ext uri="{9D8B030D-6E8A-4147-A177-3AD203B41FA5}">
                      <a16:colId xmlns:a16="http://schemas.microsoft.com/office/drawing/2014/main" val="20000"/>
                    </a:ext>
                  </a:extLst>
                </a:gridCol>
                <a:gridCol w="1297939">
                  <a:extLst>
                    <a:ext uri="{9D8B030D-6E8A-4147-A177-3AD203B41FA5}">
                      <a16:colId xmlns:a16="http://schemas.microsoft.com/office/drawing/2014/main" val="20001"/>
                    </a:ext>
                  </a:extLst>
                </a:gridCol>
                <a:gridCol w="1807210">
                  <a:extLst>
                    <a:ext uri="{9D8B030D-6E8A-4147-A177-3AD203B41FA5}">
                      <a16:colId xmlns:a16="http://schemas.microsoft.com/office/drawing/2014/main" val="20002"/>
                    </a:ext>
                  </a:extLst>
                </a:gridCol>
                <a:gridCol w="1715135">
                  <a:extLst>
                    <a:ext uri="{9D8B030D-6E8A-4147-A177-3AD203B41FA5}">
                      <a16:colId xmlns:a16="http://schemas.microsoft.com/office/drawing/2014/main" val="20003"/>
                    </a:ext>
                  </a:extLst>
                </a:gridCol>
              </a:tblGrid>
              <a:tr h="297180">
                <a:tc>
                  <a:txBody>
                    <a:bodyPr/>
                    <a:lstStyle/>
                    <a:p>
                      <a:pPr marL="31750">
                        <a:lnSpc>
                          <a:spcPts val="2245"/>
                        </a:lnSpc>
                      </a:pPr>
                      <a:r>
                        <a:rPr sz="2100" dirty="0">
                          <a:solidFill>
                            <a:srgbClr val="243F60"/>
                          </a:solidFill>
                          <a:latin typeface="Arial"/>
                          <a:cs typeface="Arial"/>
                        </a:rPr>
                        <a:t>AUTUMN</a:t>
                      </a:r>
                      <a:r>
                        <a:rPr sz="2100" dirty="0">
                          <a:solidFill>
                            <a:srgbClr val="FF0000"/>
                          </a:solidFill>
                          <a:latin typeface="Arial"/>
                          <a:cs typeface="Arial"/>
                        </a:rPr>
                        <a:t>08$$</a:t>
                      </a:r>
                      <a:r>
                        <a:rPr sz="2100" spc="135" dirty="0">
                          <a:solidFill>
                            <a:srgbClr val="FF0000"/>
                          </a:solidFill>
                          <a:latin typeface="Arial"/>
                          <a:cs typeface="Arial"/>
                        </a:rPr>
                        <a:t> </a:t>
                      </a:r>
                      <a:r>
                        <a:rPr sz="2100" spc="-10" dirty="0">
                          <a:solidFill>
                            <a:srgbClr val="243F60"/>
                          </a:solidFill>
                          <a:latin typeface="Arial"/>
                          <a:cs typeface="Arial"/>
                        </a:rPr>
                        <a:t>Andrew</a:t>
                      </a:r>
                      <a:r>
                        <a:rPr sz="2100" spc="-10" dirty="0">
                          <a:solidFill>
                            <a:srgbClr val="FF0000"/>
                          </a:solidFill>
                          <a:latin typeface="Arial"/>
                          <a:cs typeface="Arial"/>
                        </a:rPr>
                        <a:t>49$$</a:t>
                      </a:r>
                      <a:endParaRPr sz="2100">
                        <a:latin typeface="Arial"/>
                        <a:cs typeface="Arial"/>
                      </a:endParaRPr>
                    </a:p>
                  </a:txBody>
                  <a:tcPr marL="0" marR="0" marT="0" marB="0"/>
                </a:tc>
                <a:tc>
                  <a:txBody>
                    <a:bodyPr/>
                    <a:lstStyle/>
                    <a:p>
                      <a:pPr marL="49530">
                        <a:lnSpc>
                          <a:spcPts val="2245"/>
                        </a:lnSpc>
                      </a:pPr>
                      <a:r>
                        <a:rPr sz="2100" spc="-10" dirty="0">
                          <a:solidFill>
                            <a:srgbClr val="243F60"/>
                          </a:solidFill>
                          <a:latin typeface="Arial"/>
                          <a:cs typeface="Arial"/>
                        </a:rPr>
                        <a:t>Baby33!!</a:t>
                      </a:r>
                      <a:endParaRPr sz="2100">
                        <a:latin typeface="Arial"/>
                        <a:cs typeface="Arial"/>
                      </a:endParaRPr>
                    </a:p>
                  </a:txBody>
                  <a:tcPr marL="0" marR="0" marT="0" marB="0"/>
                </a:tc>
                <a:tc>
                  <a:txBody>
                    <a:bodyPr/>
                    <a:lstStyle/>
                    <a:p>
                      <a:pPr marL="123825">
                        <a:lnSpc>
                          <a:spcPts val="2245"/>
                        </a:lnSpc>
                      </a:pPr>
                      <a:r>
                        <a:rPr sz="2100" spc="-10" dirty="0">
                          <a:solidFill>
                            <a:srgbClr val="243F60"/>
                          </a:solidFill>
                          <a:latin typeface="Arial"/>
                          <a:cs typeface="Arial"/>
                        </a:rPr>
                        <a:t>Cadillac44$$</a:t>
                      </a:r>
                      <a:endParaRPr sz="2100">
                        <a:latin typeface="Arial"/>
                        <a:cs typeface="Arial"/>
                      </a:endParaRPr>
                    </a:p>
                  </a:txBody>
                  <a:tcPr marL="0" marR="0" marT="0" marB="0"/>
                </a:tc>
                <a:tc>
                  <a:txBody>
                    <a:bodyPr/>
                    <a:lstStyle/>
                    <a:p>
                      <a:pPr marL="145415">
                        <a:lnSpc>
                          <a:spcPts val="2245"/>
                        </a:lnSpc>
                      </a:pPr>
                      <a:r>
                        <a:rPr sz="2100" spc="-10" dirty="0">
                          <a:solidFill>
                            <a:srgbClr val="243F60"/>
                          </a:solidFill>
                          <a:latin typeface="Arial"/>
                          <a:cs typeface="Arial"/>
                        </a:rPr>
                        <a:t>January08$$</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dirty="0">
                          <a:solidFill>
                            <a:srgbClr val="243F60"/>
                          </a:solidFill>
                          <a:latin typeface="Arial"/>
                          <a:cs typeface="Arial"/>
                        </a:rPr>
                        <a:t>AUTUMN</a:t>
                      </a:r>
                      <a:r>
                        <a:rPr sz="2100" dirty="0">
                          <a:solidFill>
                            <a:srgbClr val="FF0000"/>
                          </a:solidFill>
                          <a:latin typeface="Arial"/>
                          <a:cs typeface="Arial"/>
                        </a:rPr>
                        <a:t>09$$</a:t>
                      </a:r>
                      <a:r>
                        <a:rPr sz="2100" spc="135" dirty="0">
                          <a:solidFill>
                            <a:srgbClr val="FF0000"/>
                          </a:solidFill>
                          <a:latin typeface="Arial"/>
                          <a:cs typeface="Arial"/>
                        </a:rPr>
                        <a:t> </a:t>
                      </a:r>
                      <a:r>
                        <a:rPr sz="2100" spc="-10" dirty="0">
                          <a:solidFill>
                            <a:srgbClr val="243F60"/>
                          </a:solidFill>
                          <a:latin typeface="Arial"/>
                          <a:cs typeface="Arial"/>
                        </a:rPr>
                        <a:t>Aquaman12$$</a:t>
                      </a:r>
                      <a:endParaRPr sz="2100">
                        <a:latin typeface="Arial"/>
                        <a:cs typeface="Arial"/>
                      </a:endParaRPr>
                    </a:p>
                  </a:txBody>
                  <a:tcPr marL="0" marR="0" marT="0" marB="0"/>
                </a:tc>
                <a:tc>
                  <a:txBody>
                    <a:bodyPr/>
                    <a:lstStyle/>
                    <a:p>
                      <a:pPr marL="49530">
                        <a:lnSpc>
                          <a:spcPts val="2245"/>
                        </a:lnSpc>
                      </a:pPr>
                      <a:r>
                        <a:rPr sz="2100" spc="-10" dirty="0">
                          <a:solidFill>
                            <a:srgbClr val="243F60"/>
                          </a:solidFill>
                          <a:latin typeface="Arial"/>
                          <a:cs typeface="Arial"/>
                        </a:rPr>
                        <a:t>Bold08$$</a:t>
                      </a:r>
                      <a:endParaRPr sz="2100">
                        <a:latin typeface="Arial"/>
                        <a:cs typeface="Arial"/>
                      </a:endParaRPr>
                    </a:p>
                  </a:txBody>
                  <a:tcPr marL="0" marR="0" marT="0" marB="0"/>
                </a:tc>
                <a:tc>
                  <a:txBody>
                    <a:bodyPr/>
                    <a:lstStyle/>
                    <a:p>
                      <a:pPr marL="123825">
                        <a:lnSpc>
                          <a:spcPts val="2245"/>
                        </a:lnSpc>
                      </a:pPr>
                      <a:r>
                        <a:rPr sz="2100" spc="-10" dirty="0">
                          <a:solidFill>
                            <a:srgbClr val="243F60"/>
                          </a:solidFill>
                          <a:latin typeface="Arial"/>
                          <a:cs typeface="Arial"/>
                        </a:rPr>
                        <a:t>Dolfan00$$</a:t>
                      </a:r>
                      <a:endParaRPr sz="2100">
                        <a:latin typeface="Arial"/>
                        <a:cs typeface="Arial"/>
                      </a:endParaRPr>
                    </a:p>
                  </a:txBody>
                  <a:tcPr marL="0" marR="0" marT="0" marB="0"/>
                </a:tc>
                <a:tc>
                  <a:txBody>
                    <a:bodyPr/>
                    <a:lstStyle/>
                    <a:p>
                      <a:pPr marL="145415">
                        <a:lnSpc>
                          <a:spcPts val="2245"/>
                        </a:lnSpc>
                      </a:pPr>
                      <a:r>
                        <a:rPr sz="2100" spc="-10" dirty="0">
                          <a:solidFill>
                            <a:srgbClr val="243F60"/>
                          </a:solidFill>
                          <a:latin typeface="Arial"/>
                          <a:cs typeface="Arial"/>
                        </a:rPr>
                        <a:t>Abcd16$$</a:t>
                      </a:r>
                      <a:endParaRPr sz="210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4" name="object 4"/>
          <p:cNvSpPr txBox="1"/>
          <p:nvPr/>
        </p:nvSpPr>
        <p:spPr>
          <a:xfrm>
            <a:off x="8154670" y="2435859"/>
            <a:ext cx="1562735" cy="642620"/>
          </a:xfrm>
          <a:prstGeom prst="rect">
            <a:avLst/>
          </a:prstGeom>
        </p:spPr>
        <p:txBody>
          <a:bodyPr vert="horz" wrap="square" lIns="0" tIns="41275" rIns="0" bIns="0" rtlCol="0">
            <a:spAutoFit/>
          </a:bodyPr>
          <a:lstStyle/>
          <a:p>
            <a:pPr marL="12700" marR="5080">
              <a:lnSpc>
                <a:spcPts val="2340"/>
              </a:lnSpc>
              <a:spcBef>
                <a:spcPts val="325"/>
              </a:spcBef>
            </a:pPr>
            <a:r>
              <a:rPr sz="2100" spc="-10" dirty="0">
                <a:solidFill>
                  <a:srgbClr val="243F60"/>
                </a:solidFill>
                <a:latin typeface="Arial"/>
                <a:cs typeface="Arial"/>
              </a:rPr>
              <a:t>August09$$ Cadillac33##</a:t>
            </a:r>
            <a:endParaRPr sz="2100">
              <a:latin typeface="Arial"/>
              <a:cs typeface="Arial"/>
            </a:endParaRPr>
          </a:p>
        </p:txBody>
      </p:sp>
      <p:sp>
        <p:nvSpPr>
          <p:cNvPr id="5" name="object 5"/>
          <p:cNvSpPr txBox="1"/>
          <p:nvPr/>
        </p:nvSpPr>
        <p:spPr>
          <a:xfrm>
            <a:off x="1753870" y="2435859"/>
            <a:ext cx="6164580" cy="939800"/>
          </a:xfrm>
          <a:prstGeom prst="rect">
            <a:avLst/>
          </a:prstGeom>
        </p:spPr>
        <p:txBody>
          <a:bodyPr vert="horz" wrap="square" lIns="0" tIns="41275" rIns="0" bIns="0" rtlCol="0">
            <a:spAutoFit/>
          </a:bodyPr>
          <a:lstStyle/>
          <a:p>
            <a:pPr marL="12700" marR="5080" algn="just">
              <a:lnSpc>
                <a:spcPts val="2340"/>
              </a:lnSpc>
              <a:spcBef>
                <a:spcPts val="325"/>
              </a:spcBef>
            </a:pPr>
            <a:r>
              <a:rPr sz="2100" dirty="0">
                <a:solidFill>
                  <a:srgbClr val="243F60"/>
                </a:solidFill>
                <a:latin typeface="Arial"/>
                <a:cs typeface="Arial"/>
              </a:rPr>
              <a:t>AteO00..</a:t>
            </a:r>
            <a:r>
              <a:rPr sz="2100" spc="425" dirty="0">
                <a:solidFill>
                  <a:srgbClr val="243F60"/>
                </a:solidFill>
                <a:latin typeface="Arial"/>
                <a:cs typeface="Arial"/>
              </a:rPr>
              <a:t>      </a:t>
            </a:r>
            <a:r>
              <a:rPr sz="2100" dirty="0">
                <a:solidFill>
                  <a:srgbClr val="243F60"/>
                </a:solidFill>
                <a:latin typeface="Arial"/>
                <a:cs typeface="Arial"/>
              </a:rPr>
              <a:t>Saints01$$</a:t>
            </a:r>
            <a:r>
              <a:rPr sz="2100" spc="385" dirty="0">
                <a:solidFill>
                  <a:srgbClr val="243F60"/>
                </a:solidFill>
                <a:latin typeface="Arial"/>
                <a:cs typeface="Arial"/>
              </a:rPr>
              <a:t>    </a:t>
            </a:r>
            <a:r>
              <a:rPr sz="2100" dirty="0">
                <a:solidFill>
                  <a:srgbClr val="243F60"/>
                </a:solidFill>
                <a:latin typeface="Arial"/>
                <a:cs typeface="Arial"/>
              </a:rPr>
              <a:t>Emma08!!</a:t>
            </a:r>
            <a:r>
              <a:rPr sz="2100" spc="30" dirty="0">
                <a:solidFill>
                  <a:srgbClr val="243F60"/>
                </a:solidFill>
                <a:latin typeface="Arial"/>
                <a:cs typeface="Arial"/>
              </a:rPr>
              <a:t>  </a:t>
            </a:r>
            <a:r>
              <a:rPr sz="2100" spc="-10" dirty="0">
                <a:solidFill>
                  <a:srgbClr val="243F60"/>
                </a:solidFill>
                <a:latin typeface="Arial"/>
                <a:cs typeface="Arial"/>
              </a:rPr>
              <a:t>Alex29$$ </a:t>
            </a:r>
            <a:r>
              <a:rPr sz="2100" spc="-20" dirty="0">
                <a:solidFill>
                  <a:srgbClr val="243F60"/>
                </a:solidFill>
                <a:latin typeface="Arial"/>
                <a:cs typeface="Arial"/>
              </a:rPr>
              <a:t>Cadillac33@@</a:t>
            </a:r>
            <a:r>
              <a:rPr sz="2100" spc="-130" dirty="0">
                <a:solidFill>
                  <a:srgbClr val="243F60"/>
                </a:solidFill>
                <a:latin typeface="Arial"/>
                <a:cs typeface="Arial"/>
              </a:rPr>
              <a:t> </a:t>
            </a:r>
            <a:r>
              <a:rPr sz="2100" spc="-20" dirty="0">
                <a:solidFill>
                  <a:srgbClr val="243F60"/>
                </a:solidFill>
                <a:latin typeface="Arial"/>
                <a:cs typeface="Arial"/>
              </a:rPr>
              <a:t>Football33@@</a:t>
            </a:r>
            <a:r>
              <a:rPr sz="2100" spc="-125" dirty="0">
                <a:solidFill>
                  <a:srgbClr val="243F60"/>
                </a:solidFill>
                <a:latin typeface="Arial"/>
                <a:cs typeface="Arial"/>
              </a:rPr>
              <a:t> </a:t>
            </a:r>
            <a:r>
              <a:rPr sz="2100" dirty="0">
                <a:solidFill>
                  <a:srgbClr val="243F60"/>
                </a:solidFill>
                <a:latin typeface="Arial"/>
                <a:cs typeface="Arial"/>
              </a:rPr>
              <a:t>Alex33$$</a:t>
            </a:r>
            <a:r>
              <a:rPr sz="2100" spc="505" dirty="0">
                <a:solidFill>
                  <a:srgbClr val="243F60"/>
                </a:solidFill>
                <a:latin typeface="Arial"/>
                <a:cs typeface="Arial"/>
              </a:rPr>
              <a:t>  </a:t>
            </a:r>
            <a:r>
              <a:rPr sz="2100" spc="-10" dirty="0">
                <a:solidFill>
                  <a:srgbClr val="243F60"/>
                </a:solidFill>
                <a:latin typeface="Arial"/>
                <a:cs typeface="Arial"/>
              </a:rPr>
              <a:t>Baby</a:t>
            </a:r>
            <a:r>
              <a:rPr sz="2100" spc="-10" dirty="0">
                <a:solidFill>
                  <a:srgbClr val="FF0000"/>
                </a:solidFill>
                <a:latin typeface="Arial"/>
                <a:cs typeface="Arial"/>
              </a:rPr>
              <a:t>09!! </a:t>
            </a:r>
            <a:r>
              <a:rPr sz="2100" spc="-10" dirty="0">
                <a:solidFill>
                  <a:srgbClr val="243F60"/>
                </a:solidFill>
                <a:latin typeface="Arial"/>
                <a:cs typeface="Arial"/>
              </a:rPr>
              <a:t>Henry23$$</a:t>
            </a:r>
            <a:endParaRPr sz="2100">
              <a:latin typeface="Arial"/>
              <a:cs typeface="Arial"/>
            </a:endParaRPr>
          </a:p>
        </p:txBody>
      </p:sp>
      <p:sp>
        <p:nvSpPr>
          <p:cNvPr id="6" name="object 6"/>
          <p:cNvSpPr txBox="1"/>
          <p:nvPr/>
        </p:nvSpPr>
        <p:spPr>
          <a:xfrm>
            <a:off x="1753870" y="3625850"/>
            <a:ext cx="2553970"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AppendSpecial4num:</a:t>
            </a:r>
            <a:endParaRPr sz="2100">
              <a:latin typeface="Arial"/>
              <a:cs typeface="Arial"/>
            </a:endParaRPr>
          </a:p>
        </p:txBody>
      </p:sp>
      <p:graphicFrame>
        <p:nvGraphicFramePr>
          <p:cNvPr id="7" name="object 7"/>
          <p:cNvGraphicFramePr>
            <a:graphicFrameLocks noGrp="1"/>
          </p:cNvGraphicFramePr>
          <p:nvPr/>
        </p:nvGraphicFramePr>
        <p:xfrm>
          <a:off x="1734820" y="4258174"/>
          <a:ext cx="7727312" cy="1188085"/>
        </p:xfrm>
        <a:graphic>
          <a:graphicData uri="http://schemas.openxmlformats.org/drawingml/2006/table">
            <a:tbl>
              <a:tblPr firstRow="1" bandRow="1">
                <a:tableStyleId>{2D5ABB26-0587-4C30-8999-92F81FD0307C}</a:tableStyleId>
              </a:tblPr>
              <a:tblGrid>
                <a:gridCol w="1717039">
                  <a:extLst>
                    <a:ext uri="{9D8B030D-6E8A-4147-A177-3AD203B41FA5}">
                      <a16:colId xmlns:a16="http://schemas.microsoft.com/office/drawing/2014/main" val="20000"/>
                    </a:ext>
                  </a:extLst>
                </a:gridCol>
                <a:gridCol w="1858644">
                  <a:extLst>
                    <a:ext uri="{9D8B030D-6E8A-4147-A177-3AD203B41FA5}">
                      <a16:colId xmlns:a16="http://schemas.microsoft.com/office/drawing/2014/main" val="20001"/>
                    </a:ext>
                  </a:extLst>
                </a:gridCol>
                <a:gridCol w="2338704">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tblGrid>
              <a:tr h="297180">
                <a:tc>
                  <a:txBody>
                    <a:bodyPr/>
                    <a:lstStyle/>
                    <a:p>
                      <a:pPr marL="31750">
                        <a:lnSpc>
                          <a:spcPts val="2245"/>
                        </a:lnSpc>
                      </a:pPr>
                      <a:r>
                        <a:rPr sz="2100" spc="-10" dirty="0">
                          <a:solidFill>
                            <a:srgbClr val="243F60"/>
                          </a:solidFill>
                          <a:latin typeface="Arial"/>
                          <a:cs typeface="Arial"/>
                        </a:rPr>
                        <a:t>Amy</a:t>
                      </a:r>
                      <a:r>
                        <a:rPr sz="2100" spc="-10" dirty="0">
                          <a:solidFill>
                            <a:srgbClr val="FF0000"/>
                          </a:solidFill>
                          <a:latin typeface="Arial"/>
                          <a:cs typeface="Arial"/>
                        </a:rPr>
                        <a:t>!2006</a:t>
                      </a:r>
                      <a:endParaRPr sz="2100">
                        <a:latin typeface="Arial"/>
                        <a:cs typeface="Arial"/>
                      </a:endParaRPr>
                    </a:p>
                  </a:txBody>
                  <a:tcPr marL="0" marR="0" marT="0" marB="0"/>
                </a:tc>
                <a:tc>
                  <a:txBody>
                    <a:bodyPr/>
                    <a:lstStyle/>
                    <a:p>
                      <a:pPr marL="142875">
                        <a:lnSpc>
                          <a:spcPts val="2245"/>
                        </a:lnSpc>
                      </a:pPr>
                      <a:r>
                        <a:rPr sz="2100" spc="-10" dirty="0">
                          <a:solidFill>
                            <a:srgbClr val="243F60"/>
                          </a:solidFill>
                          <a:latin typeface="Arial"/>
                          <a:cs typeface="Arial"/>
                        </a:rPr>
                        <a:t>Aug</a:t>
                      </a:r>
                      <a:r>
                        <a:rPr sz="2100" spc="-10" dirty="0">
                          <a:solidFill>
                            <a:srgbClr val="FF0000"/>
                          </a:solidFill>
                          <a:latin typeface="Arial"/>
                          <a:cs typeface="Arial"/>
                        </a:rPr>
                        <a:t>#2010</a:t>
                      </a:r>
                      <a:endParaRPr sz="2100">
                        <a:latin typeface="Arial"/>
                        <a:cs typeface="Arial"/>
                      </a:endParaRPr>
                    </a:p>
                  </a:txBody>
                  <a:tcPr marL="0" marR="0" marT="0" marB="0"/>
                </a:tc>
                <a:tc>
                  <a:txBody>
                    <a:bodyPr/>
                    <a:lstStyle/>
                    <a:p>
                      <a:pPr marL="113030">
                        <a:lnSpc>
                          <a:spcPts val="2245"/>
                        </a:lnSpc>
                      </a:pPr>
                      <a:r>
                        <a:rPr sz="2100" spc="-10" dirty="0">
                          <a:solidFill>
                            <a:srgbClr val="243F60"/>
                          </a:solidFill>
                          <a:latin typeface="Arial"/>
                          <a:cs typeface="Arial"/>
                        </a:rPr>
                        <a:t>Baby</a:t>
                      </a:r>
                      <a:r>
                        <a:rPr sz="2100" spc="-10" dirty="0">
                          <a:solidFill>
                            <a:srgbClr val="FF0000"/>
                          </a:solidFill>
                          <a:latin typeface="Arial"/>
                          <a:cs typeface="Arial"/>
                        </a:rPr>
                        <a:t>@0303</a:t>
                      </a:r>
                      <a:endParaRPr sz="2100">
                        <a:latin typeface="Arial"/>
                        <a:cs typeface="Arial"/>
                      </a:endParaRPr>
                    </a:p>
                  </a:txBody>
                  <a:tcPr marL="0" marR="0" marT="0" marB="0"/>
                </a:tc>
                <a:tc>
                  <a:txBody>
                    <a:bodyPr/>
                    <a:lstStyle/>
                    <a:p>
                      <a:pPr marL="60325">
                        <a:lnSpc>
                          <a:spcPts val="2245"/>
                        </a:lnSpc>
                      </a:pPr>
                      <a:r>
                        <a:rPr sz="2100" spc="-10" dirty="0">
                          <a:solidFill>
                            <a:srgbClr val="243F60"/>
                          </a:solidFill>
                          <a:latin typeface="Arial"/>
                          <a:cs typeface="Arial"/>
                        </a:rPr>
                        <a:t>1nM@7352</a:t>
                      </a:r>
                      <a:endParaRPr sz="2100">
                        <a:latin typeface="Arial"/>
                        <a:cs typeface="Arial"/>
                      </a:endParaRPr>
                    </a:p>
                  </a:txBody>
                  <a:tcPr marL="0" marR="0" marT="0" marB="0"/>
                </a:tc>
                <a:extLst>
                  <a:ext uri="{0D108BD9-81ED-4DB2-BD59-A6C34878D82A}">
                    <a16:rowId xmlns:a16="http://schemas.microsoft.com/office/drawing/2014/main" val="10000"/>
                  </a:ext>
                </a:extLst>
              </a:tr>
              <a:tr h="296545">
                <a:tc>
                  <a:txBody>
                    <a:bodyPr/>
                    <a:lstStyle/>
                    <a:p>
                      <a:pPr marL="31750">
                        <a:lnSpc>
                          <a:spcPts val="2240"/>
                        </a:lnSpc>
                      </a:pPr>
                      <a:r>
                        <a:rPr sz="2100" spc="-10" dirty="0">
                          <a:solidFill>
                            <a:srgbClr val="243F60"/>
                          </a:solidFill>
                          <a:latin typeface="Arial"/>
                          <a:cs typeface="Arial"/>
                        </a:rPr>
                        <a:t>Anala@2002</a:t>
                      </a:r>
                      <a:endParaRPr sz="2100">
                        <a:latin typeface="Arial"/>
                        <a:cs typeface="Arial"/>
                      </a:endParaRPr>
                    </a:p>
                  </a:txBody>
                  <a:tcPr marL="0" marR="0" marT="0" marB="0"/>
                </a:tc>
                <a:tc>
                  <a:txBody>
                    <a:bodyPr/>
                    <a:lstStyle/>
                    <a:p>
                      <a:pPr marL="142875">
                        <a:lnSpc>
                          <a:spcPts val="2240"/>
                        </a:lnSpc>
                      </a:pPr>
                      <a:r>
                        <a:rPr sz="2100" spc="-10" dirty="0">
                          <a:solidFill>
                            <a:srgbClr val="243F60"/>
                          </a:solidFill>
                          <a:latin typeface="Arial"/>
                          <a:cs typeface="Arial"/>
                        </a:rPr>
                        <a:t>Aug@1826</a:t>
                      </a:r>
                      <a:endParaRPr sz="2100">
                        <a:latin typeface="Arial"/>
                        <a:cs typeface="Arial"/>
                      </a:endParaRPr>
                    </a:p>
                  </a:txBody>
                  <a:tcPr marL="0" marR="0" marT="0" marB="0"/>
                </a:tc>
                <a:tc>
                  <a:txBody>
                    <a:bodyPr/>
                    <a:lstStyle/>
                    <a:p>
                      <a:pPr marL="113030">
                        <a:lnSpc>
                          <a:spcPts val="2240"/>
                        </a:lnSpc>
                      </a:pPr>
                      <a:r>
                        <a:rPr sz="2100" spc="-10" dirty="0">
                          <a:solidFill>
                            <a:srgbClr val="243F60"/>
                          </a:solidFill>
                          <a:latin typeface="Arial"/>
                          <a:cs typeface="Arial"/>
                        </a:rPr>
                        <a:t>Baby@1628</a:t>
                      </a:r>
                      <a:endParaRPr sz="2100">
                        <a:latin typeface="Arial"/>
                        <a:cs typeface="Arial"/>
                      </a:endParaRPr>
                    </a:p>
                  </a:txBody>
                  <a:tcPr marL="0" marR="0" marT="0" marB="0"/>
                </a:tc>
                <a:tc>
                  <a:txBody>
                    <a:bodyPr/>
                    <a:lstStyle/>
                    <a:p>
                      <a:pPr marL="60325">
                        <a:lnSpc>
                          <a:spcPts val="2240"/>
                        </a:lnSpc>
                      </a:pPr>
                      <a:r>
                        <a:rPr sz="2100" spc="-10" dirty="0">
                          <a:solidFill>
                            <a:srgbClr val="243F60"/>
                          </a:solidFill>
                          <a:latin typeface="Arial"/>
                          <a:cs typeface="Arial"/>
                        </a:rPr>
                        <a:t>Anand@1980</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0"/>
                        </a:lnSpc>
                      </a:pPr>
                      <a:r>
                        <a:rPr sz="2100" spc="-10" dirty="0">
                          <a:solidFill>
                            <a:srgbClr val="243F60"/>
                          </a:solidFill>
                          <a:latin typeface="Arial"/>
                          <a:cs typeface="Arial"/>
                        </a:rPr>
                        <a:t>Aug@2000</a:t>
                      </a:r>
                      <a:endParaRPr sz="2100">
                        <a:latin typeface="Arial"/>
                        <a:cs typeface="Arial"/>
                      </a:endParaRPr>
                    </a:p>
                  </a:txBody>
                  <a:tcPr marL="0" marR="0" marT="0" marB="0"/>
                </a:tc>
                <a:tc>
                  <a:txBody>
                    <a:bodyPr/>
                    <a:lstStyle/>
                    <a:p>
                      <a:pPr marL="142875">
                        <a:lnSpc>
                          <a:spcPts val="2240"/>
                        </a:lnSpc>
                      </a:pPr>
                      <a:r>
                        <a:rPr sz="2100" spc="-10" dirty="0">
                          <a:solidFill>
                            <a:srgbClr val="243F60"/>
                          </a:solidFill>
                          <a:latin typeface="Arial"/>
                          <a:cs typeface="Arial"/>
                        </a:rPr>
                        <a:t>Dallas@2010</a:t>
                      </a:r>
                      <a:endParaRPr sz="2100">
                        <a:latin typeface="Arial"/>
                        <a:cs typeface="Arial"/>
                      </a:endParaRPr>
                    </a:p>
                  </a:txBody>
                  <a:tcPr marL="0" marR="0" marT="0" marB="0"/>
                </a:tc>
                <a:tc>
                  <a:txBody>
                    <a:bodyPr/>
                    <a:lstStyle/>
                    <a:p>
                      <a:pPr marL="113030">
                        <a:lnSpc>
                          <a:spcPts val="2240"/>
                        </a:lnSpc>
                      </a:pPr>
                      <a:r>
                        <a:rPr sz="2100" spc="-10" dirty="0">
                          <a:solidFill>
                            <a:srgbClr val="243F60"/>
                          </a:solidFill>
                          <a:latin typeface="Arial"/>
                          <a:cs typeface="Arial"/>
                        </a:rPr>
                        <a:t>September@2005</a:t>
                      </a:r>
                      <a:endParaRPr sz="2100">
                        <a:latin typeface="Arial"/>
                        <a:cs typeface="Arial"/>
                      </a:endParaRPr>
                    </a:p>
                  </a:txBody>
                  <a:tcPr marL="0" marR="0" marT="0" marB="0"/>
                </a:tc>
                <a:tc>
                  <a:txBody>
                    <a:bodyPr/>
                    <a:lstStyle/>
                    <a:p>
                      <a:pPr marL="60325">
                        <a:lnSpc>
                          <a:spcPts val="2240"/>
                        </a:lnSpc>
                      </a:pPr>
                      <a:r>
                        <a:rPr sz="2100" spc="-10" dirty="0">
                          <a:solidFill>
                            <a:srgbClr val="243F60"/>
                          </a:solidFill>
                          <a:latin typeface="Arial"/>
                          <a:cs typeface="Arial"/>
                        </a:rPr>
                        <a:t>11vaca@2006</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5"/>
                        </a:lnSpc>
                      </a:pPr>
                      <a:r>
                        <a:rPr sz="2100" spc="-10" dirty="0">
                          <a:solidFill>
                            <a:srgbClr val="243F60"/>
                          </a:solidFill>
                          <a:latin typeface="Arial"/>
                          <a:cs typeface="Arial"/>
                        </a:rPr>
                        <a:t>Andrew@1</a:t>
                      </a:r>
                      <a:endParaRPr sz="2100">
                        <a:latin typeface="Arial"/>
                        <a:cs typeface="Arial"/>
                      </a:endParaRPr>
                    </a:p>
                  </a:txBody>
                  <a:tcPr marL="0" marR="0" marT="0" marB="0"/>
                </a:tc>
                <a:tc>
                  <a:txBody>
                    <a:bodyPr/>
                    <a:lstStyle/>
                    <a:p>
                      <a:pPr marL="142875">
                        <a:lnSpc>
                          <a:spcPts val="2245"/>
                        </a:lnSpc>
                      </a:pPr>
                      <a:r>
                        <a:rPr sz="2100" spc="-10" dirty="0">
                          <a:solidFill>
                            <a:srgbClr val="243F60"/>
                          </a:solidFill>
                          <a:latin typeface="Arial"/>
                          <a:cs typeface="Arial"/>
                        </a:rPr>
                        <a:t>Aug@2004</a:t>
                      </a:r>
                      <a:endParaRPr sz="2100">
                        <a:latin typeface="Arial"/>
                        <a:cs typeface="Arial"/>
                      </a:endParaRPr>
                    </a:p>
                  </a:txBody>
                  <a:tcPr marL="0" marR="0" marT="0" marB="0"/>
                </a:tc>
                <a:tc>
                  <a:txBody>
                    <a:bodyPr/>
                    <a:lstStyle/>
                    <a:p>
                      <a:pPr marL="113030">
                        <a:lnSpc>
                          <a:spcPts val="2245"/>
                        </a:lnSpc>
                      </a:pPr>
                      <a:r>
                        <a:rPr sz="2100" spc="-10" dirty="0">
                          <a:solidFill>
                            <a:srgbClr val="243F60"/>
                          </a:solidFill>
                          <a:latin typeface="Arial"/>
                          <a:cs typeface="Arial"/>
                        </a:rPr>
                        <a:t>mn@2008</a:t>
                      </a:r>
                      <a:endParaRPr sz="2100">
                        <a:latin typeface="Arial"/>
                        <a:cs typeface="Arial"/>
                      </a:endParaRPr>
                    </a:p>
                  </a:txBody>
                  <a:tcPr marL="0" marR="0" marT="0" marB="0"/>
                </a:tc>
                <a:tc>
                  <a:txBody>
                    <a:bodyPr/>
                    <a:lstStyle/>
                    <a:p>
                      <a:pPr marL="60325">
                        <a:lnSpc>
                          <a:spcPts val="2245"/>
                        </a:lnSpc>
                      </a:pPr>
                      <a:r>
                        <a:rPr sz="2100" spc="-10" dirty="0">
                          <a:solidFill>
                            <a:srgbClr val="243F60"/>
                          </a:solidFill>
                          <a:latin typeface="Arial"/>
                          <a:cs typeface="Arial"/>
                        </a:rPr>
                        <a:t>11Fire@0601</a:t>
                      </a:r>
                      <a:endParaRPr sz="21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8" name="object 8"/>
          <p:cNvSpPr txBox="1"/>
          <p:nvPr/>
        </p:nvSpPr>
        <p:spPr>
          <a:xfrm>
            <a:off x="1753871" y="5410200"/>
            <a:ext cx="191833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alexandria!2010</a:t>
            </a:r>
            <a:endParaRPr sz="2100">
              <a:latin typeface="Arial"/>
              <a:cs typeface="Arial"/>
            </a:endParaRPr>
          </a:p>
        </p:txBody>
      </p:sp>
      <p:sp>
        <p:nvSpPr>
          <p:cNvPr id="9" name="object 9"/>
          <p:cNvSpPr txBox="1"/>
          <p:nvPr/>
        </p:nvSpPr>
        <p:spPr>
          <a:xfrm>
            <a:off x="5411471" y="5410200"/>
            <a:ext cx="206565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September#2010</a:t>
            </a:r>
            <a:endParaRPr sz="2100">
              <a:latin typeface="Arial"/>
              <a:cs typeface="Arial"/>
            </a:endParaRPr>
          </a:p>
        </p:txBody>
      </p:sp>
      <p:sp>
        <p:nvSpPr>
          <p:cNvPr id="10" name="object 10"/>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11" name="object 11"/>
          <p:cNvPicPr/>
          <p:nvPr/>
        </p:nvPicPr>
        <p:blipFill>
          <a:blip r:embed="rId2" cstate="print"/>
          <a:stretch>
            <a:fillRect/>
          </a:stretch>
        </p:blipFill>
        <p:spPr>
          <a:xfrm>
            <a:off x="1768475" y="6418067"/>
            <a:ext cx="1123413" cy="298463"/>
          </a:xfrm>
          <a:prstGeom prst="rect">
            <a:avLst/>
          </a:prstGeom>
        </p:spPr>
      </p:pic>
      <p:sp>
        <p:nvSpPr>
          <p:cNvPr id="12" name="object 12"/>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86</a:t>
            </a:fld>
            <a:endParaRPr spc="-25" dirty="0"/>
          </a:p>
        </p:txBody>
      </p:sp>
    </p:spTree>
  </p:cSld>
  <p:clrMapOvr>
    <a:masterClrMapping/>
  </p:clrMapOvr>
  <p:transition>
    <p:wipe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3877945" cy="360680"/>
          </a:xfrm>
          <a:prstGeom prst="rect">
            <a:avLst/>
          </a:prstGeom>
        </p:spPr>
        <p:txBody>
          <a:bodyPr vert="horz" wrap="square" lIns="0" tIns="12700" rIns="0" bIns="0" rtlCol="0">
            <a:spAutoFit/>
          </a:bodyPr>
          <a:lstStyle/>
          <a:p>
            <a:pPr marL="12700">
              <a:spcBef>
                <a:spcPts val="100"/>
              </a:spcBef>
            </a:pPr>
            <a:r>
              <a:rPr sz="2200" dirty="0">
                <a:solidFill>
                  <a:srgbClr val="243F60"/>
                </a:solidFill>
                <a:latin typeface="Arial"/>
                <a:cs typeface="Arial"/>
              </a:rPr>
              <a:t>Users</a:t>
            </a:r>
            <a:r>
              <a:rPr sz="2200" spc="-5" dirty="0">
                <a:solidFill>
                  <a:srgbClr val="243F60"/>
                </a:solidFill>
                <a:latin typeface="Arial"/>
                <a:cs typeface="Arial"/>
              </a:rPr>
              <a:t> </a:t>
            </a:r>
            <a:r>
              <a:rPr sz="2200" dirty="0">
                <a:solidFill>
                  <a:srgbClr val="243F60"/>
                </a:solidFill>
                <a:latin typeface="Arial"/>
                <a:cs typeface="Arial"/>
              </a:rPr>
              <a:t>also</a:t>
            </a:r>
            <a:r>
              <a:rPr sz="2200" spc="-15" dirty="0">
                <a:solidFill>
                  <a:srgbClr val="243F60"/>
                </a:solidFill>
                <a:latin typeface="Arial"/>
                <a:cs typeface="Arial"/>
              </a:rPr>
              <a:t> </a:t>
            </a:r>
            <a:r>
              <a:rPr sz="2200" dirty="0">
                <a:solidFill>
                  <a:srgbClr val="243F60"/>
                </a:solidFill>
                <a:latin typeface="Arial"/>
                <a:cs typeface="Arial"/>
              </a:rPr>
              <a:t>love</a:t>
            </a:r>
            <a:r>
              <a:rPr sz="2200" spc="-10" dirty="0">
                <a:solidFill>
                  <a:srgbClr val="243F60"/>
                </a:solidFill>
                <a:latin typeface="Arial"/>
                <a:cs typeface="Arial"/>
              </a:rPr>
              <a:t> </a:t>
            </a:r>
            <a:r>
              <a:rPr sz="2200" dirty="0">
                <a:solidFill>
                  <a:srgbClr val="243F60"/>
                </a:solidFill>
                <a:latin typeface="Arial"/>
                <a:cs typeface="Arial"/>
              </a:rPr>
              <a:t>finger</a:t>
            </a:r>
            <a:r>
              <a:rPr sz="2200" spc="-10" dirty="0">
                <a:solidFill>
                  <a:srgbClr val="243F60"/>
                </a:solidFill>
                <a:latin typeface="Arial"/>
                <a:cs typeface="Arial"/>
              </a:rPr>
              <a:t> patterns:</a:t>
            </a:r>
            <a:endParaRPr sz="2200">
              <a:latin typeface="Arial"/>
              <a:cs typeface="Arial"/>
            </a:endParaRPr>
          </a:p>
        </p:txBody>
      </p:sp>
      <p:sp>
        <p:nvSpPr>
          <p:cNvPr id="3" name="object 3"/>
          <p:cNvSpPr txBox="1"/>
          <p:nvPr/>
        </p:nvSpPr>
        <p:spPr>
          <a:xfrm>
            <a:off x="1753871" y="1870709"/>
            <a:ext cx="1816735" cy="1238250"/>
          </a:xfrm>
          <a:prstGeom prst="rect">
            <a:avLst/>
          </a:prstGeom>
        </p:spPr>
        <p:txBody>
          <a:bodyPr vert="horz" wrap="square" lIns="0" tIns="12700" rIns="0" bIns="0" rtlCol="0">
            <a:spAutoFit/>
          </a:bodyPr>
          <a:lstStyle/>
          <a:p>
            <a:pPr marL="12700">
              <a:lnSpc>
                <a:spcPts val="2435"/>
              </a:lnSpc>
              <a:spcBef>
                <a:spcPts val="100"/>
              </a:spcBef>
            </a:pPr>
            <a:r>
              <a:rPr sz="2100" spc="-10" dirty="0">
                <a:solidFill>
                  <a:srgbClr val="243F60"/>
                </a:solidFill>
                <a:latin typeface="Arial"/>
                <a:cs typeface="Arial"/>
              </a:rPr>
              <a:t>NHY^%tgb</a:t>
            </a:r>
            <a:endParaRPr sz="2100">
              <a:latin typeface="Arial"/>
              <a:cs typeface="Arial"/>
            </a:endParaRPr>
          </a:p>
          <a:p>
            <a:pPr marL="12700">
              <a:lnSpc>
                <a:spcPts val="2345"/>
              </a:lnSpc>
            </a:pPr>
            <a:r>
              <a:rPr sz="2100" spc="-10" dirty="0">
                <a:solidFill>
                  <a:srgbClr val="243F60"/>
                </a:solidFill>
                <a:latin typeface="Arial"/>
                <a:cs typeface="Arial"/>
              </a:rPr>
              <a:t>!1234qwe</a:t>
            </a:r>
            <a:endParaRPr sz="2100">
              <a:latin typeface="Arial"/>
              <a:cs typeface="Arial"/>
            </a:endParaRPr>
          </a:p>
          <a:p>
            <a:pPr marL="12700">
              <a:lnSpc>
                <a:spcPts val="2340"/>
              </a:lnSpc>
            </a:pPr>
            <a:r>
              <a:rPr sz="2100" spc="-10" dirty="0">
                <a:solidFill>
                  <a:srgbClr val="243F60"/>
                </a:solidFill>
                <a:latin typeface="Arial"/>
                <a:cs typeface="Arial"/>
              </a:rPr>
              <a:t>!@#123qwe</a:t>
            </a:r>
            <a:endParaRPr sz="2100">
              <a:latin typeface="Arial"/>
              <a:cs typeface="Arial"/>
            </a:endParaRPr>
          </a:p>
          <a:p>
            <a:pPr marL="12700">
              <a:lnSpc>
                <a:spcPts val="2430"/>
              </a:lnSpc>
            </a:pPr>
            <a:r>
              <a:rPr sz="2100" spc="-10" dirty="0">
                <a:solidFill>
                  <a:srgbClr val="243F60"/>
                </a:solidFill>
                <a:latin typeface="Arial"/>
                <a:cs typeface="Arial"/>
              </a:rPr>
              <a:t>%1QWertyuiop</a:t>
            </a:r>
            <a:endParaRPr sz="2100">
              <a:latin typeface="Arial"/>
              <a:cs typeface="Arial"/>
            </a:endParaRPr>
          </a:p>
        </p:txBody>
      </p:sp>
      <p:sp>
        <p:nvSpPr>
          <p:cNvPr id="4" name="object 4"/>
          <p:cNvSpPr txBox="1"/>
          <p:nvPr/>
        </p:nvSpPr>
        <p:spPr>
          <a:xfrm>
            <a:off x="3582671" y="1870709"/>
            <a:ext cx="5366385" cy="345440"/>
          </a:xfrm>
          <a:prstGeom prst="rect">
            <a:avLst/>
          </a:prstGeom>
        </p:spPr>
        <p:txBody>
          <a:bodyPr vert="horz" wrap="square" lIns="0" tIns="12700" rIns="0" bIns="0" rtlCol="0">
            <a:spAutoFit/>
          </a:bodyPr>
          <a:lstStyle/>
          <a:p>
            <a:pPr marL="12700">
              <a:spcBef>
                <a:spcPts val="100"/>
              </a:spcBef>
              <a:tabLst>
                <a:tab pos="1383665" algn="l"/>
                <a:tab pos="4148454" algn="l"/>
              </a:tabLst>
            </a:pPr>
            <a:r>
              <a:rPr sz="2100" spc="-10" dirty="0">
                <a:solidFill>
                  <a:srgbClr val="243F60"/>
                </a:solidFill>
                <a:latin typeface="Arial"/>
                <a:cs typeface="Arial"/>
              </a:rPr>
              <a:t>qwe~123</a:t>
            </a:r>
            <a:r>
              <a:rPr sz="2100" dirty="0">
                <a:solidFill>
                  <a:srgbClr val="243F60"/>
                </a:solidFill>
                <a:latin typeface="Arial"/>
                <a:cs typeface="Arial"/>
              </a:rPr>
              <a:t>	!23qweasd</a:t>
            </a:r>
            <a:r>
              <a:rPr sz="2100" spc="30" dirty="0">
                <a:solidFill>
                  <a:srgbClr val="243F60"/>
                </a:solidFill>
                <a:latin typeface="Arial"/>
                <a:cs typeface="Arial"/>
              </a:rPr>
              <a:t> </a:t>
            </a:r>
            <a:r>
              <a:rPr sz="2100" spc="-10" dirty="0">
                <a:solidFill>
                  <a:srgbClr val="243F60"/>
                </a:solidFill>
                <a:latin typeface="Arial"/>
                <a:cs typeface="Arial"/>
              </a:rPr>
              <a:t>!QWERTY</a:t>
            </a:r>
            <a:r>
              <a:rPr sz="2100" dirty="0">
                <a:solidFill>
                  <a:srgbClr val="243F60"/>
                </a:solidFill>
                <a:latin typeface="Arial"/>
                <a:cs typeface="Arial"/>
              </a:rPr>
              <a:t>	</a:t>
            </a:r>
            <a:r>
              <a:rPr sz="2100" spc="-10" dirty="0">
                <a:solidFill>
                  <a:srgbClr val="243F60"/>
                </a:solidFill>
                <a:latin typeface="Arial"/>
                <a:cs typeface="Arial"/>
              </a:rPr>
              <a:t>NHY^5tgb</a:t>
            </a:r>
            <a:endParaRPr sz="2100">
              <a:latin typeface="Arial"/>
              <a:cs typeface="Arial"/>
            </a:endParaRPr>
          </a:p>
        </p:txBody>
      </p:sp>
      <p:sp>
        <p:nvSpPr>
          <p:cNvPr id="5" name="object 5"/>
          <p:cNvSpPr txBox="1"/>
          <p:nvPr/>
        </p:nvSpPr>
        <p:spPr>
          <a:xfrm>
            <a:off x="3582670" y="2169159"/>
            <a:ext cx="5134610" cy="345440"/>
          </a:xfrm>
          <a:prstGeom prst="rect">
            <a:avLst/>
          </a:prstGeom>
        </p:spPr>
        <p:txBody>
          <a:bodyPr vert="horz" wrap="square" lIns="0" tIns="12700" rIns="0" bIns="0" rtlCol="0">
            <a:spAutoFit/>
          </a:bodyPr>
          <a:lstStyle/>
          <a:p>
            <a:pPr marL="12700">
              <a:spcBef>
                <a:spcPts val="100"/>
              </a:spcBef>
              <a:tabLst>
                <a:tab pos="4027804" algn="l"/>
              </a:tabLst>
            </a:pPr>
            <a:r>
              <a:rPr sz="2100" dirty="0">
                <a:solidFill>
                  <a:srgbClr val="243F60"/>
                </a:solidFill>
                <a:latin typeface="Arial"/>
                <a:cs typeface="Arial"/>
              </a:rPr>
              <a:t>!@#$QWE</a:t>
            </a:r>
            <a:r>
              <a:rPr sz="2100" spc="114" dirty="0">
                <a:solidFill>
                  <a:srgbClr val="243F60"/>
                </a:solidFill>
                <a:latin typeface="Arial"/>
                <a:cs typeface="Arial"/>
              </a:rPr>
              <a:t> </a:t>
            </a:r>
            <a:r>
              <a:rPr sz="2100" dirty="0">
                <a:solidFill>
                  <a:srgbClr val="243F60"/>
                </a:solidFill>
                <a:latin typeface="Arial"/>
                <a:cs typeface="Arial"/>
              </a:rPr>
              <a:t>ASDFqwer</a:t>
            </a:r>
            <a:r>
              <a:rPr sz="2100" spc="50" dirty="0">
                <a:solidFill>
                  <a:srgbClr val="243F60"/>
                </a:solidFill>
                <a:latin typeface="Arial"/>
                <a:cs typeface="Arial"/>
              </a:rPr>
              <a:t> </a:t>
            </a:r>
            <a:r>
              <a:rPr sz="2100" spc="-10" dirty="0">
                <a:solidFill>
                  <a:srgbClr val="243F60"/>
                </a:solidFill>
                <a:latin typeface="Arial"/>
                <a:cs typeface="Arial"/>
              </a:rPr>
              <a:t>qwertyqw</a:t>
            </a:r>
            <a:r>
              <a:rPr sz="2100" dirty="0">
                <a:solidFill>
                  <a:srgbClr val="243F60"/>
                </a:solidFill>
                <a:latin typeface="Arial"/>
                <a:cs typeface="Arial"/>
              </a:rPr>
              <a:t>	</a:t>
            </a:r>
            <a:r>
              <a:rPr sz="2100" spc="-10" dirty="0">
                <a:solidFill>
                  <a:srgbClr val="243F60"/>
                </a:solidFill>
                <a:latin typeface="Arial"/>
                <a:cs typeface="Arial"/>
              </a:rPr>
              <a:t>!123qwer</a:t>
            </a:r>
            <a:endParaRPr sz="2100">
              <a:latin typeface="Arial"/>
              <a:cs typeface="Arial"/>
            </a:endParaRPr>
          </a:p>
        </p:txBody>
      </p:sp>
      <p:sp>
        <p:nvSpPr>
          <p:cNvPr id="6" name="object 6"/>
          <p:cNvSpPr txBox="1"/>
          <p:nvPr/>
        </p:nvSpPr>
        <p:spPr>
          <a:xfrm>
            <a:off x="3582671" y="2466340"/>
            <a:ext cx="5485765" cy="345440"/>
          </a:xfrm>
          <a:prstGeom prst="rect">
            <a:avLst/>
          </a:prstGeom>
        </p:spPr>
        <p:txBody>
          <a:bodyPr vert="horz" wrap="square" lIns="0" tIns="12700" rIns="0" bIns="0" rtlCol="0">
            <a:spAutoFit/>
          </a:bodyPr>
          <a:lstStyle/>
          <a:p>
            <a:pPr marL="12700">
              <a:spcBef>
                <a:spcPts val="100"/>
              </a:spcBef>
              <a:tabLst>
                <a:tab pos="1383665" algn="l"/>
                <a:tab pos="4126865" algn="l"/>
              </a:tabLst>
            </a:pPr>
            <a:r>
              <a:rPr sz="2100" spc="-10" dirty="0">
                <a:solidFill>
                  <a:srgbClr val="243F60"/>
                </a:solidFill>
                <a:latin typeface="Arial"/>
                <a:cs typeface="Arial"/>
              </a:rPr>
              <a:t>(123qwe)</a:t>
            </a:r>
            <a:r>
              <a:rPr sz="2100" dirty="0">
                <a:solidFill>
                  <a:srgbClr val="243F60"/>
                </a:solidFill>
                <a:latin typeface="Arial"/>
                <a:cs typeface="Arial"/>
              </a:rPr>
              <a:t>	</a:t>
            </a:r>
            <a:r>
              <a:rPr sz="2100" spc="-10" dirty="0">
                <a:solidFill>
                  <a:srgbClr val="243F60"/>
                </a:solidFill>
                <a:latin typeface="Arial"/>
                <a:cs typeface="Arial"/>
              </a:rPr>
              <a:t>ASDFqwer##</a:t>
            </a:r>
            <a:r>
              <a:rPr sz="2100" dirty="0">
                <a:solidFill>
                  <a:srgbClr val="243F60"/>
                </a:solidFill>
                <a:latin typeface="Arial"/>
                <a:cs typeface="Arial"/>
              </a:rPr>
              <a:t>	</a:t>
            </a:r>
            <a:r>
              <a:rPr sz="2100" spc="-10" dirty="0">
                <a:solidFill>
                  <a:srgbClr val="243F60"/>
                </a:solidFill>
                <a:latin typeface="Arial"/>
                <a:cs typeface="Arial"/>
              </a:rPr>
              <a:t>1qwe!QWE</a:t>
            </a:r>
            <a:endParaRPr sz="2100">
              <a:latin typeface="Arial"/>
              <a:cs typeface="Arial"/>
            </a:endParaRPr>
          </a:p>
        </p:txBody>
      </p:sp>
      <p:sp>
        <p:nvSpPr>
          <p:cNvPr id="7" name="object 7"/>
          <p:cNvSpPr txBox="1"/>
          <p:nvPr/>
        </p:nvSpPr>
        <p:spPr>
          <a:xfrm>
            <a:off x="1753871" y="3356609"/>
            <a:ext cx="8195945" cy="1626086"/>
          </a:xfrm>
          <a:prstGeom prst="rect">
            <a:avLst/>
          </a:prstGeom>
        </p:spPr>
        <p:txBody>
          <a:bodyPr vert="horz" wrap="square" lIns="0" tIns="12700" rIns="0" bIns="0" rtlCol="0">
            <a:spAutoFit/>
          </a:bodyPr>
          <a:lstStyle/>
          <a:p>
            <a:pPr marL="338455" indent="-326390">
              <a:lnSpc>
                <a:spcPts val="2545"/>
              </a:lnSpc>
              <a:spcBef>
                <a:spcPts val="100"/>
              </a:spcBef>
              <a:buAutoNum type="arabicParenR"/>
              <a:tabLst>
                <a:tab pos="339090" algn="l"/>
              </a:tabLst>
            </a:pPr>
            <a:r>
              <a:rPr sz="2200" dirty="0">
                <a:solidFill>
                  <a:srgbClr val="243F60"/>
                </a:solidFill>
                <a:latin typeface="Arial"/>
                <a:cs typeface="Arial"/>
              </a:rPr>
              <a:t>john</a:t>
            </a:r>
            <a:r>
              <a:rPr sz="2200" spc="-30" dirty="0">
                <a:solidFill>
                  <a:srgbClr val="243F60"/>
                </a:solidFill>
                <a:latin typeface="Arial"/>
                <a:cs typeface="Arial"/>
              </a:rPr>
              <a:t> </a:t>
            </a:r>
            <a:r>
              <a:rPr sz="2200" spc="-10" dirty="0">
                <a:solidFill>
                  <a:srgbClr val="243F60"/>
                </a:solidFill>
                <a:latin typeface="Arial"/>
                <a:cs typeface="Arial"/>
              </a:rPr>
              <a:t>--</a:t>
            </a:r>
            <a:r>
              <a:rPr sz="2200" dirty="0">
                <a:solidFill>
                  <a:srgbClr val="243F60"/>
                </a:solidFill>
                <a:latin typeface="Arial"/>
                <a:cs typeface="Arial"/>
              </a:rPr>
              <a:t>external:keyboard</a:t>
            </a:r>
            <a:r>
              <a:rPr sz="2200" spc="-10" dirty="0">
                <a:solidFill>
                  <a:srgbClr val="243F60"/>
                </a:solidFill>
                <a:latin typeface="Arial"/>
                <a:cs typeface="Arial"/>
              </a:rPr>
              <a:t> </a:t>
            </a:r>
            <a:r>
              <a:rPr sz="2200" dirty="0">
                <a:solidFill>
                  <a:srgbClr val="243F60"/>
                </a:solidFill>
                <a:latin typeface="Arial"/>
                <a:cs typeface="Arial"/>
              </a:rPr>
              <a:t>(works,</a:t>
            </a:r>
            <a:r>
              <a:rPr sz="2200" spc="-15" dirty="0">
                <a:solidFill>
                  <a:srgbClr val="243F60"/>
                </a:solidFill>
                <a:latin typeface="Arial"/>
                <a:cs typeface="Arial"/>
              </a:rPr>
              <a:t> </a:t>
            </a:r>
            <a:r>
              <a:rPr sz="2200" dirty="0">
                <a:solidFill>
                  <a:srgbClr val="243F60"/>
                </a:solidFill>
                <a:latin typeface="Arial"/>
                <a:cs typeface="Arial"/>
              </a:rPr>
              <a:t>but</a:t>
            </a:r>
            <a:r>
              <a:rPr sz="2200" spc="-15" dirty="0">
                <a:solidFill>
                  <a:srgbClr val="243F60"/>
                </a:solidFill>
                <a:latin typeface="Arial"/>
                <a:cs typeface="Arial"/>
              </a:rPr>
              <a:t> </a:t>
            </a:r>
            <a:r>
              <a:rPr sz="2200" dirty="0">
                <a:solidFill>
                  <a:srgbClr val="243F60"/>
                </a:solidFill>
                <a:latin typeface="Arial"/>
                <a:cs typeface="Arial"/>
              </a:rPr>
              <a:t>is</a:t>
            </a:r>
            <a:r>
              <a:rPr sz="2200" spc="-5" dirty="0">
                <a:solidFill>
                  <a:srgbClr val="243F60"/>
                </a:solidFill>
                <a:latin typeface="Arial"/>
                <a:cs typeface="Arial"/>
              </a:rPr>
              <a:t> </a:t>
            </a:r>
            <a:r>
              <a:rPr sz="2200" dirty="0">
                <a:solidFill>
                  <a:srgbClr val="243F60"/>
                </a:solidFill>
                <a:latin typeface="Arial"/>
                <a:cs typeface="Arial"/>
              </a:rPr>
              <a:t>not</a:t>
            </a:r>
            <a:r>
              <a:rPr sz="2200" spc="-15" dirty="0">
                <a:solidFill>
                  <a:srgbClr val="243F60"/>
                </a:solidFill>
                <a:latin typeface="Arial"/>
                <a:cs typeface="Arial"/>
              </a:rPr>
              <a:t> </a:t>
            </a:r>
            <a:r>
              <a:rPr sz="2200" spc="-10" dirty="0">
                <a:solidFill>
                  <a:srgbClr val="243F60"/>
                </a:solidFill>
                <a:latin typeface="Arial"/>
                <a:cs typeface="Arial"/>
              </a:rPr>
              <a:t>perfect)</a:t>
            </a:r>
            <a:endParaRPr sz="2200">
              <a:latin typeface="Arial"/>
              <a:cs typeface="Arial"/>
            </a:endParaRPr>
          </a:p>
          <a:p>
            <a:pPr marL="338455" indent="-326390">
              <a:lnSpc>
                <a:spcPts val="2545"/>
              </a:lnSpc>
              <a:buAutoNum type="arabicParenR"/>
              <a:tabLst>
                <a:tab pos="339090" algn="l"/>
              </a:tabLst>
            </a:pPr>
            <a:r>
              <a:rPr sz="2200" dirty="0">
                <a:solidFill>
                  <a:srgbClr val="243F60"/>
                </a:solidFill>
                <a:latin typeface="Arial"/>
                <a:cs typeface="Arial"/>
              </a:rPr>
              <a:t>make</a:t>
            </a:r>
            <a:r>
              <a:rPr sz="2200" spc="-25" dirty="0">
                <a:solidFill>
                  <a:srgbClr val="243F60"/>
                </a:solidFill>
                <a:latin typeface="Arial"/>
                <a:cs typeface="Arial"/>
              </a:rPr>
              <a:t> </a:t>
            </a:r>
            <a:r>
              <a:rPr sz="2200" dirty="0">
                <a:solidFill>
                  <a:srgbClr val="243F60"/>
                </a:solidFill>
                <a:latin typeface="Arial"/>
                <a:cs typeface="Arial"/>
              </a:rPr>
              <a:t>your</a:t>
            </a:r>
            <a:r>
              <a:rPr sz="2200" spc="-10" dirty="0">
                <a:solidFill>
                  <a:srgbClr val="243F60"/>
                </a:solidFill>
                <a:latin typeface="Arial"/>
                <a:cs typeface="Arial"/>
              </a:rPr>
              <a:t> </a:t>
            </a:r>
            <a:r>
              <a:rPr sz="2200" dirty="0">
                <a:solidFill>
                  <a:srgbClr val="243F60"/>
                </a:solidFill>
                <a:latin typeface="Arial"/>
                <a:cs typeface="Arial"/>
              </a:rPr>
              <a:t>own</a:t>
            </a:r>
            <a:r>
              <a:rPr sz="2200" spc="-15" dirty="0">
                <a:solidFill>
                  <a:srgbClr val="243F60"/>
                </a:solidFill>
                <a:latin typeface="Arial"/>
                <a:cs typeface="Arial"/>
              </a:rPr>
              <a:t> </a:t>
            </a:r>
            <a:r>
              <a:rPr sz="2200" dirty="0">
                <a:solidFill>
                  <a:srgbClr val="243F60"/>
                </a:solidFill>
                <a:latin typeface="Arial"/>
                <a:cs typeface="Arial"/>
              </a:rPr>
              <a:t>(Or</a:t>
            </a:r>
            <a:r>
              <a:rPr sz="2200" spc="-15" dirty="0">
                <a:solidFill>
                  <a:srgbClr val="243F60"/>
                </a:solidFill>
                <a:latin typeface="Arial"/>
                <a:cs typeface="Arial"/>
              </a:rPr>
              <a:t> </a:t>
            </a:r>
            <a:r>
              <a:rPr sz="2200" dirty="0">
                <a:solidFill>
                  <a:srgbClr val="243F60"/>
                </a:solidFill>
                <a:latin typeface="Arial"/>
                <a:cs typeface="Arial"/>
              </a:rPr>
              <a:t>use</a:t>
            </a:r>
            <a:r>
              <a:rPr sz="2200" spc="-5" dirty="0">
                <a:solidFill>
                  <a:srgbClr val="243F60"/>
                </a:solidFill>
                <a:latin typeface="Arial"/>
                <a:cs typeface="Arial"/>
              </a:rPr>
              <a:t> </a:t>
            </a:r>
            <a:r>
              <a:rPr sz="2200" spc="-10" dirty="0">
                <a:solidFill>
                  <a:srgbClr val="243F60"/>
                </a:solidFill>
                <a:latin typeface="Arial"/>
                <a:cs typeface="Arial"/>
              </a:rPr>
              <a:t>KoreLogic’s)</a:t>
            </a:r>
            <a:endParaRPr sz="2200">
              <a:latin typeface="Arial"/>
              <a:cs typeface="Arial"/>
            </a:endParaRPr>
          </a:p>
          <a:p>
            <a:pPr>
              <a:spcBef>
                <a:spcPts val="35"/>
              </a:spcBef>
            </a:pPr>
            <a:endParaRPr sz="2150">
              <a:latin typeface="Arial"/>
              <a:cs typeface="Arial"/>
            </a:endParaRPr>
          </a:p>
          <a:p>
            <a:pPr marL="12700" marR="5080">
              <a:lnSpc>
                <a:spcPts val="2450"/>
              </a:lnSpc>
            </a:pPr>
            <a:r>
              <a:rPr sz="2200" dirty="0">
                <a:solidFill>
                  <a:srgbClr val="243F60"/>
                </a:solidFill>
                <a:latin typeface="Arial"/>
                <a:cs typeface="Arial"/>
              </a:rPr>
              <a:t>Sometimes</a:t>
            </a:r>
            <a:r>
              <a:rPr sz="2200" spc="-15" dirty="0">
                <a:solidFill>
                  <a:srgbClr val="243F60"/>
                </a:solidFill>
                <a:latin typeface="Arial"/>
                <a:cs typeface="Arial"/>
              </a:rPr>
              <a:t> </a:t>
            </a:r>
            <a:r>
              <a:rPr sz="2200" dirty="0">
                <a:solidFill>
                  <a:srgbClr val="243F60"/>
                </a:solidFill>
                <a:latin typeface="Arial"/>
                <a:cs typeface="Arial"/>
              </a:rPr>
              <a:t>during</a:t>
            </a:r>
            <a:r>
              <a:rPr sz="2200" spc="-15" dirty="0">
                <a:solidFill>
                  <a:srgbClr val="243F60"/>
                </a:solidFill>
                <a:latin typeface="Arial"/>
                <a:cs typeface="Arial"/>
              </a:rPr>
              <a:t> </a:t>
            </a:r>
            <a:r>
              <a:rPr sz="2200" dirty="0">
                <a:solidFill>
                  <a:srgbClr val="243F60"/>
                </a:solidFill>
                <a:latin typeface="Arial"/>
                <a:cs typeface="Arial"/>
              </a:rPr>
              <a:t>corporate</a:t>
            </a:r>
            <a:r>
              <a:rPr sz="2200" spc="-20" dirty="0">
                <a:solidFill>
                  <a:srgbClr val="243F60"/>
                </a:solidFill>
                <a:latin typeface="Arial"/>
                <a:cs typeface="Arial"/>
              </a:rPr>
              <a:t> </a:t>
            </a:r>
            <a:r>
              <a:rPr sz="2200" dirty="0">
                <a:solidFill>
                  <a:srgbClr val="243F60"/>
                </a:solidFill>
                <a:latin typeface="Arial"/>
                <a:cs typeface="Arial"/>
              </a:rPr>
              <a:t>training</a:t>
            </a:r>
            <a:r>
              <a:rPr sz="2200" spc="-20" dirty="0">
                <a:solidFill>
                  <a:srgbClr val="243F60"/>
                </a:solidFill>
                <a:latin typeface="Arial"/>
                <a:cs typeface="Arial"/>
              </a:rPr>
              <a:t> </a:t>
            </a:r>
            <a:r>
              <a:rPr sz="2200" dirty="0">
                <a:solidFill>
                  <a:srgbClr val="243F60"/>
                </a:solidFill>
                <a:latin typeface="Arial"/>
                <a:cs typeface="Arial"/>
              </a:rPr>
              <a:t>classes,</a:t>
            </a:r>
            <a:r>
              <a:rPr sz="2200" spc="-20" dirty="0">
                <a:solidFill>
                  <a:srgbClr val="243F60"/>
                </a:solidFill>
                <a:latin typeface="Arial"/>
                <a:cs typeface="Arial"/>
              </a:rPr>
              <a:t> </a:t>
            </a:r>
            <a:r>
              <a:rPr sz="2200" dirty="0">
                <a:solidFill>
                  <a:srgbClr val="243F60"/>
                </a:solidFill>
                <a:latin typeface="Arial"/>
                <a:cs typeface="Arial"/>
              </a:rPr>
              <a:t>they</a:t>
            </a:r>
            <a:r>
              <a:rPr sz="2200" spc="-10" dirty="0">
                <a:solidFill>
                  <a:srgbClr val="243F60"/>
                </a:solidFill>
                <a:latin typeface="Arial"/>
                <a:cs typeface="Arial"/>
              </a:rPr>
              <a:t> </a:t>
            </a:r>
            <a:r>
              <a:rPr sz="2200" dirty="0">
                <a:solidFill>
                  <a:srgbClr val="243F60"/>
                </a:solidFill>
                <a:latin typeface="Arial"/>
                <a:cs typeface="Arial"/>
              </a:rPr>
              <a:t>will</a:t>
            </a:r>
            <a:r>
              <a:rPr sz="2200" spc="-10" dirty="0">
                <a:solidFill>
                  <a:srgbClr val="243F60"/>
                </a:solidFill>
                <a:latin typeface="Arial"/>
                <a:cs typeface="Arial"/>
              </a:rPr>
              <a:t> </a:t>
            </a:r>
            <a:r>
              <a:rPr sz="2200" dirty="0">
                <a:solidFill>
                  <a:srgbClr val="243F60"/>
                </a:solidFill>
                <a:latin typeface="Arial"/>
                <a:cs typeface="Arial"/>
              </a:rPr>
              <a:t>tell</a:t>
            </a:r>
            <a:r>
              <a:rPr sz="2200" spc="-20" dirty="0">
                <a:solidFill>
                  <a:srgbClr val="243F60"/>
                </a:solidFill>
                <a:latin typeface="Arial"/>
                <a:cs typeface="Arial"/>
              </a:rPr>
              <a:t> </a:t>
            </a:r>
            <a:r>
              <a:rPr sz="2200" dirty="0">
                <a:solidFill>
                  <a:srgbClr val="243F60"/>
                </a:solidFill>
                <a:latin typeface="Arial"/>
                <a:cs typeface="Arial"/>
              </a:rPr>
              <a:t>users</a:t>
            </a:r>
            <a:r>
              <a:rPr sz="2200" spc="-20" dirty="0">
                <a:solidFill>
                  <a:srgbClr val="243F60"/>
                </a:solidFill>
                <a:latin typeface="Arial"/>
                <a:cs typeface="Arial"/>
              </a:rPr>
              <a:t> </a:t>
            </a:r>
            <a:r>
              <a:rPr sz="2200" spc="-25" dirty="0">
                <a:solidFill>
                  <a:srgbClr val="243F60"/>
                </a:solidFill>
                <a:latin typeface="Arial"/>
                <a:cs typeface="Arial"/>
              </a:rPr>
              <a:t>to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this</a:t>
            </a:r>
            <a:r>
              <a:rPr sz="2200" spc="-10" dirty="0">
                <a:solidFill>
                  <a:srgbClr val="243F60"/>
                </a:solidFill>
                <a:latin typeface="Arial"/>
                <a:cs typeface="Arial"/>
              </a:rPr>
              <a:t> </a:t>
            </a:r>
            <a:r>
              <a:rPr sz="2200" dirty="0">
                <a:solidFill>
                  <a:srgbClr val="243F60"/>
                </a:solidFill>
                <a:latin typeface="Arial"/>
                <a:cs typeface="Arial"/>
              </a:rPr>
              <a:t>method.</a:t>
            </a:r>
            <a:r>
              <a:rPr sz="2200" spc="-15" dirty="0">
                <a:solidFill>
                  <a:srgbClr val="243F60"/>
                </a:solidFill>
                <a:latin typeface="Arial"/>
                <a:cs typeface="Arial"/>
              </a:rPr>
              <a:t> </a:t>
            </a:r>
            <a:r>
              <a:rPr sz="2200" dirty="0">
                <a:solidFill>
                  <a:srgbClr val="243F60"/>
                </a:solidFill>
                <a:latin typeface="Arial"/>
                <a:cs typeface="Arial"/>
              </a:rPr>
              <a:t>Take</a:t>
            </a:r>
            <a:r>
              <a:rPr sz="2200" spc="-15" dirty="0">
                <a:solidFill>
                  <a:srgbClr val="243F60"/>
                </a:solidFill>
                <a:latin typeface="Arial"/>
                <a:cs typeface="Arial"/>
              </a:rPr>
              <a:t> </a:t>
            </a:r>
            <a:r>
              <a:rPr sz="2200" dirty="0">
                <a:solidFill>
                  <a:srgbClr val="243F60"/>
                </a:solidFill>
                <a:latin typeface="Arial"/>
                <a:cs typeface="Arial"/>
              </a:rPr>
              <a:t>advantage</a:t>
            </a:r>
            <a:r>
              <a:rPr sz="2200" spc="-10" dirty="0">
                <a:solidFill>
                  <a:srgbClr val="243F60"/>
                </a:solidFill>
                <a:latin typeface="Arial"/>
                <a:cs typeface="Arial"/>
              </a:rPr>
              <a:t> </a:t>
            </a:r>
            <a:r>
              <a:rPr sz="2200" dirty="0">
                <a:solidFill>
                  <a:srgbClr val="243F60"/>
                </a:solidFill>
                <a:latin typeface="Arial"/>
                <a:cs typeface="Arial"/>
              </a:rPr>
              <a:t>of</a:t>
            </a:r>
            <a:r>
              <a:rPr sz="2200" spc="-10" dirty="0">
                <a:solidFill>
                  <a:srgbClr val="243F60"/>
                </a:solidFill>
                <a:latin typeface="Arial"/>
                <a:cs typeface="Arial"/>
              </a:rPr>
              <a:t> </a:t>
            </a:r>
            <a:r>
              <a:rPr sz="2200" dirty="0">
                <a:solidFill>
                  <a:srgbClr val="243F60"/>
                </a:solidFill>
                <a:latin typeface="Arial"/>
                <a:cs typeface="Arial"/>
              </a:rPr>
              <a:t>this</a:t>
            </a:r>
            <a:r>
              <a:rPr sz="2200" spc="-5" dirty="0">
                <a:solidFill>
                  <a:srgbClr val="243F60"/>
                </a:solidFill>
                <a:latin typeface="Arial"/>
                <a:cs typeface="Arial"/>
              </a:rPr>
              <a:t> </a:t>
            </a:r>
            <a:r>
              <a:rPr sz="2200" spc="-10" dirty="0">
                <a:solidFill>
                  <a:srgbClr val="243F60"/>
                </a:solidFill>
                <a:latin typeface="Arial"/>
                <a:cs typeface="Arial"/>
              </a:rPr>
              <a:t>fact!</a:t>
            </a:r>
            <a:endParaRPr sz="2200">
              <a:latin typeface="Arial"/>
              <a:cs typeface="Arial"/>
            </a:endParaRPr>
          </a:p>
        </p:txBody>
      </p:sp>
      <p:sp>
        <p:nvSpPr>
          <p:cNvPr id="8" name="object 8"/>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215515">
              <a:lnSpc>
                <a:spcPct val="100000"/>
              </a:lnSpc>
              <a:spcBef>
                <a:spcPts val="100"/>
              </a:spcBef>
            </a:pPr>
            <a:r>
              <a:rPr spc="170" dirty="0"/>
              <a:t>Finger</a:t>
            </a:r>
            <a:r>
              <a:rPr spc="70" dirty="0"/>
              <a:t> </a:t>
            </a:r>
            <a:r>
              <a:rPr spc="145" dirty="0"/>
              <a:t>Patterns</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87</a:t>
            </a:fld>
            <a:endParaRPr spc="-25" dirty="0"/>
          </a:p>
        </p:txBody>
      </p:sp>
    </p:spTree>
  </p:cSld>
  <p:clrMapOvr>
    <a:masterClrMapping/>
  </p:clrMapOvr>
  <p:transition>
    <p:wipe di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7661909" cy="345440"/>
          </a:xfrm>
          <a:prstGeom prst="rect">
            <a:avLst/>
          </a:prstGeom>
        </p:spPr>
        <p:txBody>
          <a:bodyPr vert="horz" wrap="square" lIns="0" tIns="12700" rIns="0" bIns="0" rtlCol="0">
            <a:spAutoFit/>
          </a:bodyPr>
          <a:lstStyle/>
          <a:p>
            <a:pPr marL="12700">
              <a:spcBef>
                <a:spcPts val="100"/>
              </a:spcBef>
            </a:pPr>
            <a:r>
              <a:rPr sz="2100" b="1" dirty="0">
                <a:solidFill>
                  <a:srgbClr val="243F60"/>
                </a:solidFill>
                <a:latin typeface="Arial"/>
                <a:cs typeface="Arial"/>
              </a:rPr>
              <a:t>Internet</a:t>
            </a:r>
            <a:r>
              <a:rPr sz="2100" b="1" spc="-35" dirty="0">
                <a:solidFill>
                  <a:srgbClr val="243F60"/>
                </a:solidFill>
                <a:latin typeface="Arial"/>
                <a:cs typeface="Arial"/>
              </a:rPr>
              <a:t> </a:t>
            </a:r>
            <a:r>
              <a:rPr sz="2100" b="1" dirty="0">
                <a:solidFill>
                  <a:srgbClr val="243F60"/>
                </a:solidFill>
                <a:latin typeface="Arial"/>
                <a:cs typeface="Arial"/>
              </a:rPr>
              <a:t>related</a:t>
            </a:r>
            <a:r>
              <a:rPr sz="2100" b="1" spc="-25" dirty="0">
                <a:solidFill>
                  <a:srgbClr val="243F60"/>
                </a:solidFill>
                <a:latin typeface="Arial"/>
                <a:cs typeface="Arial"/>
              </a:rPr>
              <a:t> </a:t>
            </a:r>
            <a:r>
              <a:rPr sz="2100" b="1" dirty="0">
                <a:solidFill>
                  <a:srgbClr val="243F60"/>
                </a:solidFill>
                <a:latin typeface="Arial"/>
                <a:cs typeface="Arial"/>
              </a:rPr>
              <a:t>(These</a:t>
            </a:r>
            <a:r>
              <a:rPr sz="2100" b="1" spc="-20" dirty="0">
                <a:solidFill>
                  <a:srgbClr val="243F60"/>
                </a:solidFill>
                <a:latin typeface="Arial"/>
                <a:cs typeface="Arial"/>
              </a:rPr>
              <a:t> </a:t>
            </a:r>
            <a:r>
              <a:rPr sz="2100" b="1" dirty="0">
                <a:solidFill>
                  <a:srgbClr val="243F60"/>
                </a:solidFill>
                <a:latin typeface="Arial"/>
                <a:cs typeface="Arial"/>
              </a:rPr>
              <a:t>work</a:t>
            </a:r>
            <a:r>
              <a:rPr sz="2100" b="1" spc="-30" dirty="0">
                <a:solidFill>
                  <a:srgbClr val="243F60"/>
                </a:solidFill>
                <a:latin typeface="Arial"/>
                <a:cs typeface="Arial"/>
              </a:rPr>
              <a:t> </a:t>
            </a:r>
            <a:r>
              <a:rPr sz="2100" b="1" dirty="0">
                <a:solidFill>
                  <a:srgbClr val="243F60"/>
                </a:solidFill>
                <a:latin typeface="Arial"/>
                <a:cs typeface="Arial"/>
              </a:rPr>
              <a:t>REALLY</a:t>
            </a:r>
            <a:r>
              <a:rPr sz="2100" b="1" spc="-25" dirty="0">
                <a:solidFill>
                  <a:srgbClr val="243F60"/>
                </a:solidFill>
                <a:latin typeface="Arial"/>
                <a:cs typeface="Arial"/>
              </a:rPr>
              <a:t> </a:t>
            </a:r>
            <a:r>
              <a:rPr sz="2100" b="1" dirty="0">
                <a:solidFill>
                  <a:srgbClr val="243F60"/>
                </a:solidFill>
                <a:latin typeface="Arial"/>
                <a:cs typeface="Arial"/>
              </a:rPr>
              <a:t>well</a:t>
            </a:r>
            <a:r>
              <a:rPr sz="2100" b="1" spc="-15" dirty="0">
                <a:solidFill>
                  <a:srgbClr val="243F60"/>
                </a:solidFill>
                <a:latin typeface="Arial"/>
                <a:cs typeface="Arial"/>
              </a:rPr>
              <a:t> </a:t>
            </a:r>
            <a:r>
              <a:rPr sz="2100" b="1" dirty="0">
                <a:solidFill>
                  <a:srgbClr val="243F60"/>
                </a:solidFill>
                <a:latin typeface="Arial"/>
                <a:cs typeface="Arial"/>
              </a:rPr>
              <a:t>on</a:t>
            </a:r>
            <a:r>
              <a:rPr sz="2100" b="1" spc="-25" dirty="0">
                <a:solidFill>
                  <a:srgbClr val="243F60"/>
                </a:solidFill>
                <a:latin typeface="Arial"/>
                <a:cs typeface="Arial"/>
              </a:rPr>
              <a:t> </a:t>
            </a:r>
            <a:r>
              <a:rPr sz="2100" b="1" dirty="0">
                <a:solidFill>
                  <a:srgbClr val="243F60"/>
                </a:solidFill>
                <a:latin typeface="Arial"/>
                <a:cs typeface="Arial"/>
              </a:rPr>
              <a:t>Internet</a:t>
            </a:r>
            <a:r>
              <a:rPr sz="2100" b="1" spc="-25" dirty="0">
                <a:solidFill>
                  <a:srgbClr val="243F60"/>
                </a:solidFill>
                <a:latin typeface="Arial"/>
                <a:cs typeface="Arial"/>
              </a:rPr>
              <a:t> </a:t>
            </a:r>
            <a:r>
              <a:rPr sz="2100" b="1" spc="-10" dirty="0">
                <a:solidFill>
                  <a:srgbClr val="243F60"/>
                </a:solidFill>
                <a:latin typeface="Arial"/>
                <a:cs typeface="Arial"/>
              </a:rPr>
              <a:t>Apps):</a:t>
            </a:r>
            <a:endParaRPr sz="2100">
              <a:latin typeface="Arial"/>
              <a:cs typeface="Arial"/>
            </a:endParaRPr>
          </a:p>
        </p:txBody>
      </p:sp>
      <p:graphicFrame>
        <p:nvGraphicFramePr>
          <p:cNvPr id="3" name="object 3"/>
          <p:cNvGraphicFramePr>
            <a:graphicFrameLocks noGrp="1"/>
          </p:cNvGraphicFramePr>
          <p:nvPr/>
        </p:nvGraphicFramePr>
        <p:xfrm>
          <a:off x="1734821" y="1582284"/>
          <a:ext cx="8016239" cy="2971165"/>
        </p:xfrm>
        <a:graphic>
          <a:graphicData uri="http://schemas.openxmlformats.org/drawingml/2006/table">
            <a:tbl>
              <a:tblPr firstRow="1" bandRow="1">
                <a:tableStyleId>{2D5ABB26-0587-4C30-8999-92F81FD0307C}</a:tableStyleId>
              </a:tblPr>
              <a:tblGrid>
                <a:gridCol w="3008630">
                  <a:extLst>
                    <a:ext uri="{9D8B030D-6E8A-4147-A177-3AD203B41FA5}">
                      <a16:colId xmlns:a16="http://schemas.microsoft.com/office/drawing/2014/main" val="20000"/>
                    </a:ext>
                  </a:extLst>
                </a:gridCol>
                <a:gridCol w="1984374">
                  <a:extLst>
                    <a:ext uri="{9D8B030D-6E8A-4147-A177-3AD203B41FA5}">
                      <a16:colId xmlns:a16="http://schemas.microsoft.com/office/drawing/2014/main" val="20001"/>
                    </a:ext>
                  </a:extLst>
                </a:gridCol>
                <a:gridCol w="1309370">
                  <a:extLst>
                    <a:ext uri="{9D8B030D-6E8A-4147-A177-3AD203B41FA5}">
                      <a16:colId xmlns:a16="http://schemas.microsoft.com/office/drawing/2014/main" val="20002"/>
                    </a:ext>
                  </a:extLst>
                </a:gridCol>
                <a:gridCol w="399415">
                  <a:extLst>
                    <a:ext uri="{9D8B030D-6E8A-4147-A177-3AD203B41FA5}">
                      <a16:colId xmlns:a16="http://schemas.microsoft.com/office/drawing/2014/main" val="20003"/>
                    </a:ext>
                  </a:extLst>
                </a:gridCol>
                <a:gridCol w="1314450">
                  <a:extLst>
                    <a:ext uri="{9D8B030D-6E8A-4147-A177-3AD203B41FA5}">
                      <a16:colId xmlns:a16="http://schemas.microsoft.com/office/drawing/2014/main" val="20004"/>
                    </a:ext>
                  </a:extLst>
                </a:gridCol>
              </a:tblGrid>
              <a:tr h="297180">
                <a:tc>
                  <a:txBody>
                    <a:bodyPr/>
                    <a:lstStyle/>
                    <a:p>
                      <a:pPr marL="31750">
                        <a:lnSpc>
                          <a:spcPts val="2245"/>
                        </a:lnSpc>
                        <a:tabLst>
                          <a:tab pos="1402715" algn="l"/>
                        </a:tabLst>
                      </a:pPr>
                      <a:r>
                        <a:rPr sz="2100" spc="-10" dirty="0">
                          <a:solidFill>
                            <a:srgbClr val="243F60"/>
                          </a:solidFill>
                          <a:latin typeface="Arial"/>
                          <a:cs typeface="Arial"/>
                        </a:rPr>
                        <a:t>0900.com</a:t>
                      </a:r>
                      <a:r>
                        <a:rPr sz="2100" dirty="0">
                          <a:solidFill>
                            <a:srgbClr val="243F60"/>
                          </a:solidFill>
                          <a:latin typeface="Arial"/>
                          <a:cs typeface="Arial"/>
                        </a:rPr>
                        <a:t>	</a:t>
                      </a:r>
                      <a:r>
                        <a:rPr sz="2100" spc="-10" dirty="0">
                          <a:solidFill>
                            <a:srgbClr val="243F60"/>
                          </a:solidFill>
                          <a:latin typeface="Arial"/>
                          <a:cs typeface="Arial"/>
                        </a:rPr>
                        <a:t>1723.com</a:t>
                      </a:r>
                      <a:endParaRPr sz="2100">
                        <a:latin typeface="Arial"/>
                        <a:cs typeface="Arial"/>
                      </a:endParaRPr>
                    </a:p>
                  </a:txBody>
                  <a:tcPr marL="0" marR="0" marT="0" marB="0"/>
                </a:tc>
                <a:tc>
                  <a:txBody>
                    <a:bodyPr/>
                    <a:lstStyle/>
                    <a:p>
                      <a:pPr marL="223520">
                        <a:lnSpc>
                          <a:spcPts val="2245"/>
                        </a:lnSpc>
                      </a:pPr>
                      <a:r>
                        <a:rPr sz="2100" spc="-10" dirty="0">
                          <a:solidFill>
                            <a:srgbClr val="243F60"/>
                          </a:solidFill>
                          <a:latin typeface="Arial"/>
                          <a:cs typeface="Arial"/>
                          <a:hlinkClick r:id="rId2"/>
                        </a:rPr>
                        <a:t>YaL@agf.com</a:t>
                      </a:r>
                      <a:endParaRPr sz="2100">
                        <a:latin typeface="Arial"/>
                        <a:cs typeface="Arial"/>
                      </a:endParaRPr>
                    </a:p>
                  </a:txBody>
                  <a:tcPr marL="0" marR="0" marT="0" marB="0"/>
                </a:tc>
                <a:tc gridSpan="2">
                  <a:txBody>
                    <a:bodyPr/>
                    <a:lstStyle/>
                    <a:p>
                      <a:pPr marL="67945">
                        <a:lnSpc>
                          <a:spcPts val="2245"/>
                        </a:lnSpc>
                      </a:pPr>
                      <a:r>
                        <a:rPr sz="2100" spc="-10" dirty="0">
                          <a:solidFill>
                            <a:srgbClr val="243F60"/>
                          </a:solidFill>
                          <a:latin typeface="Arial"/>
                          <a:cs typeface="Arial"/>
                        </a:rPr>
                        <a:t>KOM.NET</a:t>
                      </a:r>
                      <a:endParaRPr sz="2100">
                        <a:latin typeface="Arial"/>
                        <a:cs typeface="Arial"/>
                      </a:endParaRPr>
                    </a:p>
                  </a:txBody>
                  <a:tcPr marL="0" marR="0" marT="0" marB="0"/>
                </a:tc>
                <a:tc hMerge="1">
                  <a:txBody>
                    <a:bodyPr/>
                    <a:lstStyle/>
                    <a:p>
                      <a:endParaRPr/>
                    </a:p>
                  </a:txBody>
                  <a:tcPr marL="0" marR="0" marT="0" marB="0"/>
                </a:tc>
                <a:tc>
                  <a:txBody>
                    <a:bodyPr/>
                    <a:lstStyle/>
                    <a:p>
                      <a:pPr marL="188595">
                        <a:lnSpc>
                          <a:spcPts val="2245"/>
                        </a:lnSpc>
                      </a:pPr>
                      <a:r>
                        <a:rPr sz="2100" spc="-10" dirty="0">
                          <a:solidFill>
                            <a:srgbClr val="243F60"/>
                          </a:solidFill>
                          <a:latin typeface="Arial"/>
                          <a:cs typeface="Arial"/>
                        </a:rPr>
                        <a:t>aafp.org</a:t>
                      </a:r>
                      <a:endParaRPr sz="2100">
                        <a:latin typeface="Arial"/>
                        <a:cs typeface="Arial"/>
                      </a:endParaRPr>
                    </a:p>
                  </a:txBody>
                  <a:tcPr marL="0" marR="0" marT="0" marB="0"/>
                </a:tc>
                <a:extLst>
                  <a:ext uri="{0D108BD9-81ED-4DB2-BD59-A6C34878D82A}">
                    <a16:rowId xmlns:a16="http://schemas.microsoft.com/office/drawing/2014/main" val="10000"/>
                  </a:ext>
                </a:extLst>
              </a:tr>
              <a:tr h="594360">
                <a:tc>
                  <a:txBody>
                    <a:bodyPr/>
                    <a:lstStyle/>
                    <a:p>
                      <a:pPr marL="31750" marR="310515">
                        <a:lnSpc>
                          <a:spcPts val="2340"/>
                        </a:lnSpc>
                        <a:tabLst>
                          <a:tab pos="1402715" algn="l"/>
                        </a:tabLst>
                      </a:pPr>
                      <a:r>
                        <a:rPr sz="2100" spc="-10" dirty="0">
                          <a:solidFill>
                            <a:srgbClr val="243F60"/>
                          </a:solidFill>
                          <a:latin typeface="Arial"/>
                          <a:cs typeface="Arial"/>
                        </a:rPr>
                        <a:t>1395.com</a:t>
                      </a:r>
                      <a:r>
                        <a:rPr sz="2100" dirty="0">
                          <a:solidFill>
                            <a:srgbClr val="243F60"/>
                          </a:solidFill>
                          <a:latin typeface="Arial"/>
                          <a:cs typeface="Arial"/>
                        </a:rPr>
                        <a:t>	</a:t>
                      </a:r>
                      <a:r>
                        <a:rPr sz="2100" spc="-10" dirty="0">
                          <a:solidFill>
                            <a:srgbClr val="243F60"/>
                          </a:solidFill>
                          <a:latin typeface="Arial"/>
                          <a:cs typeface="Arial"/>
                        </a:rPr>
                        <a:t>17jm.com 1828.com</a:t>
                      </a:r>
                      <a:r>
                        <a:rPr sz="2100" dirty="0">
                          <a:solidFill>
                            <a:srgbClr val="243F60"/>
                          </a:solidFill>
                          <a:latin typeface="Arial"/>
                          <a:cs typeface="Arial"/>
                        </a:rPr>
                        <a:t>	</a:t>
                      </a:r>
                      <a:r>
                        <a:rPr sz="2100" spc="-10" dirty="0">
                          <a:solidFill>
                            <a:srgbClr val="243F60"/>
                          </a:solidFill>
                          <a:latin typeface="Arial"/>
                          <a:cs typeface="Arial"/>
                        </a:rPr>
                        <a:t>1995.COM</a:t>
                      </a:r>
                      <a:endParaRPr sz="2100">
                        <a:latin typeface="Arial"/>
                        <a:cs typeface="Arial"/>
                      </a:endParaRPr>
                    </a:p>
                  </a:txBody>
                  <a:tcPr marL="0" marR="0" marT="0" marB="0"/>
                </a:tc>
                <a:tc>
                  <a:txBody>
                    <a:bodyPr/>
                    <a:lstStyle/>
                    <a:p>
                      <a:pPr marL="223520" marR="377190">
                        <a:lnSpc>
                          <a:spcPts val="2340"/>
                        </a:lnSpc>
                      </a:pPr>
                      <a:r>
                        <a:rPr sz="2100" spc="-10" dirty="0">
                          <a:solidFill>
                            <a:srgbClr val="243F60"/>
                          </a:solidFill>
                          <a:latin typeface="Arial"/>
                          <a:cs typeface="Arial"/>
                        </a:rPr>
                        <a:t>gabriel.com @cox.net</a:t>
                      </a:r>
                      <a:endParaRPr sz="2100">
                        <a:latin typeface="Arial"/>
                        <a:cs typeface="Arial"/>
                      </a:endParaRPr>
                    </a:p>
                  </a:txBody>
                  <a:tcPr marL="0" marR="0" marT="0" marB="0"/>
                </a:tc>
                <a:tc gridSpan="2">
                  <a:txBody>
                    <a:bodyPr/>
                    <a:lstStyle/>
                    <a:p>
                      <a:pPr marL="67945" marR="180975">
                        <a:lnSpc>
                          <a:spcPts val="2340"/>
                        </a:lnSpc>
                      </a:pPr>
                      <a:r>
                        <a:rPr sz="2100" spc="-10" dirty="0">
                          <a:solidFill>
                            <a:srgbClr val="243F60"/>
                          </a:solidFill>
                          <a:latin typeface="Arial"/>
                          <a:cs typeface="Arial"/>
                        </a:rPr>
                        <a:t>capi.net ARMY.ORG</a:t>
                      </a:r>
                      <a:endParaRPr sz="2100">
                        <a:latin typeface="Arial"/>
                        <a:cs typeface="Arial"/>
                      </a:endParaRPr>
                    </a:p>
                  </a:txBody>
                  <a:tcPr marL="0" marR="0" marT="0" marB="0"/>
                </a:tc>
                <a:tc hMerge="1">
                  <a:txBody>
                    <a:bodyPr/>
                    <a:lstStyle/>
                    <a:p>
                      <a:endParaRPr/>
                    </a:p>
                  </a:txBody>
                  <a:tcPr marL="0" marR="0" marT="0" marB="0"/>
                </a:tc>
                <a:tc>
                  <a:txBody>
                    <a:bodyPr/>
                    <a:lstStyle/>
                    <a:p>
                      <a:pPr marL="188595">
                        <a:lnSpc>
                          <a:spcPts val="2320"/>
                        </a:lnSpc>
                      </a:pPr>
                      <a:r>
                        <a:rPr sz="2100" spc="-10" dirty="0">
                          <a:solidFill>
                            <a:srgbClr val="243F60"/>
                          </a:solidFill>
                          <a:latin typeface="Arial"/>
                          <a:cs typeface="Arial"/>
                        </a:rPr>
                        <a:t>woop.org</a:t>
                      </a:r>
                      <a:endParaRPr sz="2100">
                        <a:latin typeface="Arial"/>
                        <a:cs typeface="Arial"/>
                      </a:endParaRPr>
                    </a:p>
                  </a:txBody>
                  <a:tcPr marL="0" marR="0" marT="0" marB="0"/>
                </a:tc>
                <a:extLst>
                  <a:ext uri="{0D108BD9-81ED-4DB2-BD59-A6C34878D82A}">
                    <a16:rowId xmlns:a16="http://schemas.microsoft.com/office/drawing/2014/main" val="10001"/>
                  </a:ext>
                </a:extLst>
              </a:tr>
              <a:tr h="594360">
                <a:tc gridSpan="5">
                  <a:txBody>
                    <a:bodyPr/>
                    <a:lstStyle/>
                    <a:p>
                      <a:pPr>
                        <a:lnSpc>
                          <a:spcPct val="100000"/>
                        </a:lnSpc>
                        <a:spcBef>
                          <a:spcPts val="5"/>
                        </a:spcBef>
                      </a:pPr>
                      <a:endParaRPr sz="1850">
                        <a:latin typeface="Times New Roman"/>
                        <a:cs typeface="Times New Roman"/>
                      </a:endParaRPr>
                    </a:p>
                    <a:p>
                      <a:pPr marL="31750">
                        <a:lnSpc>
                          <a:spcPts val="2445"/>
                        </a:lnSpc>
                      </a:pPr>
                      <a:r>
                        <a:rPr sz="2100" b="1" dirty="0">
                          <a:solidFill>
                            <a:srgbClr val="243F60"/>
                          </a:solidFill>
                          <a:latin typeface="Arial"/>
                          <a:cs typeface="Arial"/>
                        </a:rPr>
                        <a:t>Dev/Prod/Test/UAT</a:t>
                      </a:r>
                      <a:r>
                        <a:rPr sz="2100" b="1" spc="-85" dirty="0">
                          <a:solidFill>
                            <a:srgbClr val="243F60"/>
                          </a:solidFill>
                          <a:latin typeface="Arial"/>
                          <a:cs typeface="Arial"/>
                        </a:rPr>
                        <a:t> </a:t>
                      </a:r>
                      <a:r>
                        <a:rPr sz="2100" b="1" spc="-10" dirty="0">
                          <a:solidFill>
                            <a:srgbClr val="243F60"/>
                          </a:solidFill>
                          <a:latin typeface="Arial"/>
                          <a:cs typeface="Arial"/>
                        </a:rPr>
                        <a:t>Related:</a:t>
                      </a:r>
                      <a:endParaRPr sz="2100">
                        <a:latin typeface="Arial"/>
                        <a:cs typeface="Arial"/>
                      </a:endParaRPr>
                    </a:p>
                  </a:txBody>
                  <a:tcPr marL="0" marR="0" marT="635"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97180">
                <a:tc>
                  <a:txBody>
                    <a:bodyPr/>
                    <a:lstStyle/>
                    <a:p>
                      <a:pPr marL="31750">
                        <a:lnSpc>
                          <a:spcPts val="2250"/>
                        </a:lnSpc>
                        <a:tabLst>
                          <a:tab pos="1402715" algn="l"/>
                        </a:tabLst>
                      </a:pPr>
                      <a:r>
                        <a:rPr sz="2100" spc="-10" dirty="0">
                          <a:solidFill>
                            <a:srgbClr val="243F60"/>
                          </a:solidFill>
                          <a:latin typeface="Arial"/>
                          <a:cs typeface="Arial"/>
                        </a:rPr>
                        <a:t>Prod!111</a:t>
                      </a:r>
                      <a:r>
                        <a:rPr sz="2100" dirty="0">
                          <a:solidFill>
                            <a:srgbClr val="243F60"/>
                          </a:solidFill>
                          <a:latin typeface="Arial"/>
                          <a:cs typeface="Arial"/>
                        </a:rPr>
                        <a:t>	</a:t>
                      </a:r>
                      <a:r>
                        <a:rPr sz="2100" spc="-10" dirty="0">
                          <a:solidFill>
                            <a:srgbClr val="243F60"/>
                          </a:solidFill>
                          <a:latin typeface="Arial"/>
                          <a:cs typeface="Arial"/>
                        </a:rPr>
                        <a:t>prod@123</a:t>
                      </a:r>
                      <a:endParaRPr sz="2100">
                        <a:latin typeface="Arial"/>
                        <a:cs typeface="Arial"/>
                      </a:endParaRPr>
                    </a:p>
                  </a:txBody>
                  <a:tcPr marL="0" marR="0" marT="0" marB="0"/>
                </a:tc>
                <a:tc>
                  <a:txBody>
                    <a:bodyPr/>
                    <a:lstStyle/>
                    <a:p>
                      <a:pPr marL="223520">
                        <a:lnSpc>
                          <a:spcPts val="2250"/>
                        </a:lnSpc>
                      </a:pPr>
                      <a:r>
                        <a:rPr sz="2100" spc="-10" dirty="0">
                          <a:solidFill>
                            <a:srgbClr val="243F60"/>
                          </a:solidFill>
                          <a:latin typeface="Arial"/>
                          <a:cs typeface="Arial"/>
                        </a:rPr>
                        <a:t>TEST-</a:t>
                      </a:r>
                      <a:r>
                        <a:rPr sz="2100" spc="-25" dirty="0">
                          <a:solidFill>
                            <a:srgbClr val="243F60"/>
                          </a:solidFill>
                          <a:latin typeface="Arial"/>
                          <a:cs typeface="Arial"/>
                        </a:rPr>
                        <a:t>CO</a:t>
                      </a:r>
                      <a:endParaRPr sz="2100">
                        <a:latin typeface="Arial"/>
                        <a:cs typeface="Arial"/>
                      </a:endParaRPr>
                    </a:p>
                  </a:txBody>
                  <a:tcPr marL="0" marR="0" marT="0" marB="0"/>
                </a:tc>
                <a:tc>
                  <a:txBody>
                    <a:bodyPr/>
                    <a:lstStyle/>
                    <a:p>
                      <a:pPr marL="67945">
                        <a:lnSpc>
                          <a:spcPts val="2250"/>
                        </a:lnSpc>
                      </a:pPr>
                      <a:r>
                        <a:rPr sz="2100" spc="-10" dirty="0">
                          <a:solidFill>
                            <a:srgbClr val="243F60"/>
                          </a:solidFill>
                          <a:latin typeface="Arial"/>
                          <a:cs typeface="Arial"/>
                        </a:rPr>
                        <a:t>test!ng</a:t>
                      </a:r>
                      <a:endParaRPr sz="2100">
                        <a:latin typeface="Arial"/>
                        <a:cs typeface="Arial"/>
                      </a:endParaRPr>
                    </a:p>
                  </a:txBody>
                  <a:tcPr marL="0" marR="0" marT="0" marB="0"/>
                </a:tc>
                <a:tc gridSpan="2">
                  <a:txBody>
                    <a:bodyPr/>
                    <a:lstStyle/>
                    <a:p>
                      <a:pPr marL="130810">
                        <a:lnSpc>
                          <a:spcPts val="2250"/>
                        </a:lnSpc>
                      </a:pPr>
                      <a:r>
                        <a:rPr sz="2100" spc="-10" dirty="0">
                          <a:solidFill>
                            <a:srgbClr val="243F60"/>
                          </a:solidFill>
                          <a:latin typeface="Arial"/>
                          <a:cs typeface="Arial"/>
                        </a:rPr>
                        <a:t>webtest</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97180">
                <a:tc>
                  <a:txBody>
                    <a:bodyPr/>
                    <a:lstStyle/>
                    <a:p>
                      <a:pPr marL="31750">
                        <a:lnSpc>
                          <a:spcPts val="2245"/>
                        </a:lnSpc>
                        <a:tabLst>
                          <a:tab pos="1402715" algn="l"/>
                        </a:tabLst>
                      </a:pPr>
                      <a:r>
                        <a:rPr sz="2100" spc="-10" dirty="0">
                          <a:solidFill>
                            <a:srgbClr val="243F60"/>
                          </a:solidFill>
                          <a:latin typeface="Arial"/>
                          <a:cs typeface="Arial"/>
                        </a:rPr>
                        <a:t>Prod!121</a:t>
                      </a:r>
                      <a:r>
                        <a:rPr sz="2100" dirty="0">
                          <a:solidFill>
                            <a:srgbClr val="243F60"/>
                          </a:solidFill>
                          <a:latin typeface="Arial"/>
                          <a:cs typeface="Arial"/>
                        </a:rPr>
                        <a:t>	</a:t>
                      </a:r>
                      <a:r>
                        <a:rPr sz="2100" spc="-10" dirty="0">
                          <a:solidFill>
                            <a:srgbClr val="243F60"/>
                          </a:solidFill>
                          <a:latin typeface="Arial"/>
                          <a:cs typeface="Arial"/>
                        </a:rPr>
                        <a:t>UAT$2109</a:t>
                      </a:r>
                      <a:endParaRPr sz="2100">
                        <a:latin typeface="Arial"/>
                        <a:cs typeface="Arial"/>
                      </a:endParaRPr>
                    </a:p>
                  </a:txBody>
                  <a:tcPr marL="0" marR="0" marT="0" marB="0"/>
                </a:tc>
                <a:tc>
                  <a:txBody>
                    <a:bodyPr/>
                    <a:lstStyle/>
                    <a:p>
                      <a:pPr marL="223520">
                        <a:lnSpc>
                          <a:spcPts val="2245"/>
                        </a:lnSpc>
                      </a:pPr>
                      <a:r>
                        <a:rPr sz="2100" spc="-10" dirty="0">
                          <a:solidFill>
                            <a:srgbClr val="243F60"/>
                          </a:solidFill>
                          <a:latin typeface="Arial"/>
                          <a:cs typeface="Arial"/>
                        </a:rPr>
                        <a:t>TEST-</a:t>
                      </a:r>
                      <a:r>
                        <a:rPr sz="2100" spc="-25" dirty="0">
                          <a:solidFill>
                            <a:srgbClr val="243F60"/>
                          </a:solidFill>
                          <a:latin typeface="Arial"/>
                          <a:cs typeface="Arial"/>
                        </a:rPr>
                        <a:t>DO</a:t>
                      </a:r>
                      <a:endParaRPr sz="2100">
                        <a:latin typeface="Arial"/>
                        <a:cs typeface="Arial"/>
                      </a:endParaRPr>
                    </a:p>
                  </a:txBody>
                  <a:tcPr marL="0" marR="0" marT="0" marB="0"/>
                </a:tc>
                <a:tc>
                  <a:txBody>
                    <a:bodyPr/>
                    <a:lstStyle/>
                    <a:p>
                      <a:pPr marL="67945">
                        <a:lnSpc>
                          <a:spcPts val="2245"/>
                        </a:lnSpc>
                      </a:pPr>
                      <a:r>
                        <a:rPr sz="2100" spc="-10" dirty="0">
                          <a:solidFill>
                            <a:srgbClr val="243F60"/>
                          </a:solidFill>
                          <a:latin typeface="Arial"/>
                          <a:cs typeface="Arial"/>
                        </a:rPr>
                        <a:t>test-</a:t>
                      </a:r>
                      <a:r>
                        <a:rPr sz="2100" spc="-20" dirty="0">
                          <a:solidFill>
                            <a:srgbClr val="243F60"/>
                          </a:solidFill>
                          <a:latin typeface="Arial"/>
                          <a:cs typeface="Arial"/>
                        </a:rPr>
                        <a:t>1234</a:t>
                      </a:r>
                      <a:endParaRPr sz="2100">
                        <a:latin typeface="Arial"/>
                        <a:cs typeface="Arial"/>
                      </a:endParaRPr>
                    </a:p>
                  </a:txBody>
                  <a:tcPr marL="0" marR="0" marT="0" marB="0"/>
                </a:tc>
                <a:tc gridSpan="2">
                  <a:txBody>
                    <a:bodyPr/>
                    <a:lstStyle/>
                    <a:p>
                      <a:pPr marL="130810">
                        <a:lnSpc>
                          <a:spcPts val="2245"/>
                        </a:lnSpc>
                      </a:pPr>
                      <a:r>
                        <a:rPr sz="2100" spc="-10" dirty="0">
                          <a:solidFill>
                            <a:srgbClr val="243F60"/>
                          </a:solidFill>
                          <a:latin typeface="Arial"/>
                          <a:cs typeface="Arial"/>
                        </a:rPr>
                        <a:t>Prod!131</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296545">
                <a:tc>
                  <a:txBody>
                    <a:bodyPr/>
                    <a:lstStyle/>
                    <a:p>
                      <a:pPr marL="31750">
                        <a:lnSpc>
                          <a:spcPts val="2240"/>
                        </a:lnSpc>
                        <a:tabLst>
                          <a:tab pos="1402715" algn="l"/>
                        </a:tabLst>
                      </a:pPr>
                      <a:r>
                        <a:rPr sz="2100" spc="-10" dirty="0">
                          <a:solidFill>
                            <a:srgbClr val="243F60"/>
                          </a:solidFill>
                          <a:latin typeface="Arial"/>
                          <a:cs typeface="Arial"/>
                        </a:rPr>
                        <a:t>Uat$1234</a:t>
                      </a:r>
                      <a:r>
                        <a:rPr sz="2100" dirty="0">
                          <a:solidFill>
                            <a:srgbClr val="243F60"/>
                          </a:solidFill>
                          <a:latin typeface="Arial"/>
                          <a:cs typeface="Arial"/>
                        </a:rPr>
                        <a:t>	</a:t>
                      </a:r>
                      <a:r>
                        <a:rPr sz="2100" spc="-10" dirty="0">
                          <a:solidFill>
                            <a:srgbClr val="243F60"/>
                          </a:solidFill>
                          <a:latin typeface="Arial"/>
                          <a:cs typeface="Arial"/>
                        </a:rPr>
                        <a:t>Test@1109</a:t>
                      </a:r>
                      <a:endParaRPr sz="2100">
                        <a:latin typeface="Arial"/>
                        <a:cs typeface="Arial"/>
                      </a:endParaRPr>
                    </a:p>
                  </a:txBody>
                  <a:tcPr marL="0" marR="0" marT="0" marB="0"/>
                </a:tc>
                <a:tc>
                  <a:txBody>
                    <a:bodyPr/>
                    <a:lstStyle/>
                    <a:p>
                      <a:pPr marL="223520">
                        <a:lnSpc>
                          <a:spcPts val="2240"/>
                        </a:lnSpc>
                      </a:pPr>
                      <a:r>
                        <a:rPr sz="2100" spc="-10" dirty="0">
                          <a:solidFill>
                            <a:srgbClr val="243F60"/>
                          </a:solidFill>
                          <a:latin typeface="Arial"/>
                          <a:cs typeface="Arial"/>
                        </a:rPr>
                        <a:t>test.123</a:t>
                      </a:r>
                      <a:endParaRPr sz="2100">
                        <a:latin typeface="Arial"/>
                        <a:cs typeface="Arial"/>
                      </a:endParaRPr>
                    </a:p>
                  </a:txBody>
                  <a:tcPr marL="0" marR="0" marT="0" marB="0"/>
                </a:tc>
                <a:tc>
                  <a:txBody>
                    <a:bodyPr/>
                    <a:lstStyle/>
                    <a:p>
                      <a:pPr marL="67945">
                        <a:lnSpc>
                          <a:spcPts val="2240"/>
                        </a:lnSpc>
                      </a:pPr>
                      <a:r>
                        <a:rPr sz="2100" spc="-10" dirty="0">
                          <a:solidFill>
                            <a:srgbClr val="243F60"/>
                          </a:solidFill>
                          <a:latin typeface="Arial"/>
                          <a:cs typeface="Arial"/>
                        </a:rPr>
                        <a:t>silktest</a:t>
                      </a:r>
                      <a:endParaRPr sz="2100">
                        <a:latin typeface="Arial"/>
                        <a:cs typeface="Arial"/>
                      </a:endParaRPr>
                    </a:p>
                  </a:txBody>
                  <a:tcPr marL="0" marR="0" marT="0" marB="0"/>
                </a:tc>
                <a:tc gridSpan="2">
                  <a:txBody>
                    <a:bodyPr/>
                    <a:lstStyle/>
                    <a:p>
                      <a:pPr marL="130810">
                        <a:lnSpc>
                          <a:spcPts val="2240"/>
                        </a:lnSpc>
                      </a:pPr>
                      <a:r>
                        <a:rPr sz="2100" spc="-10" dirty="0">
                          <a:solidFill>
                            <a:srgbClr val="243F60"/>
                          </a:solidFill>
                          <a:latin typeface="Arial"/>
                          <a:cs typeface="Arial"/>
                        </a:rPr>
                        <a:t>Prod=332</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97180">
                <a:tc>
                  <a:txBody>
                    <a:bodyPr/>
                    <a:lstStyle/>
                    <a:p>
                      <a:pPr marL="31750">
                        <a:lnSpc>
                          <a:spcPts val="2240"/>
                        </a:lnSpc>
                        <a:tabLst>
                          <a:tab pos="1402715" algn="l"/>
                        </a:tabLst>
                      </a:pPr>
                      <a:r>
                        <a:rPr sz="2100" spc="-10" dirty="0">
                          <a:solidFill>
                            <a:srgbClr val="243F60"/>
                          </a:solidFill>
                          <a:latin typeface="Arial"/>
                          <a:cs typeface="Arial"/>
                        </a:rPr>
                        <a:t>Uat$2010</a:t>
                      </a:r>
                      <a:r>
                        <a:rPr sz="2100" dirty="0">
                          <a:solidFill>
                            <a:srgbClr val="243F60"/>
                          </a:solidFill>
                          <a:latin typeface="Arial"/>
                          <a:cs typeface="Arial"/>
                        </a:rPr>
                        <a:t>	</a:t>
                      </a:r>
                      <a:r>
                        <a:rPr sz="2100" spc="-10" dirty="0">
                          <a:solidFill>
                            <a:srgbClr val="243F60"/>
                          </a:solidFill>
                          <a:latin typeface="Arial"/>
                          <a:cs typeface="Arial"/>
                        </a:rPr>
                        <a:t>Test@123</a:t>
                      </a:r>
                      <a:endParaRPr sz="2100">
                        <a:latin typeface="Arial"/>
                        <a:cs typeface="Arial"/>
                      </a:endParaRPr>
                    </a:p>
                  </a:txBody>
                  <a:tcPr marL="0" marR="0" marT="0" marB="0"/>
                </a:tc>
                <a:tc>
                  <a:txBody>
                    <a:bodyPr/>
                    <a:lstStyle/>
                    <a:p>
                      <a:pPr marL="223520">
                        <a:lnSpc>
                          <a:spcPts val="2240"/>
                        </a:lnSpc>
                      </a:pPr>
                      <a:r>
                        <a:rPr sz="2100" spc="-10" dirty="0">
                          <a:solidFill>
                            <a:srgbClr val="243F60"/>
                          </a:solidFill>
                          <a:latin typeface="Arial"/>
                          <a:cs typeface="Arial"/>
                        </a:rPr>
                        <a:t>testftp</a:t>
                      </a:r>
                      <a:endParaRPr sz="2100">
                        <a:latin typeface="Arial"/>
                        <a:cs typeface="Arial"/>
                      </a:endParaRPr>
                    </a:p>
                  </a:txBody>
                  <a:tcPr marL="0" marR="0" marT="0" marB="0"/>
                </a:tc>
                <a:tc>
                  <a:txBody>
                    <a:bodyPr/>
                    <a:lstStyle/>
                    <a:p>
                      <a:pPr marL="67945">
                        <a:lnSpc>
                          <a:spcPts val="2240"/>
                        </a:lnSpc>
                      </a:pPr>
                      <a:r>
                        <a:rPr sz="2100" spc="-10" dirty="0">
                          <a:solidFill>
                            <a:srgbClr val="243F60"/>
                          </a:solidFill>
                          <a:latin typeface="Arial"/>
                          <a:cs typeface="Arial"/>
                        </a:rPr>
                        <a:t>preprod1</a:t>
                      </a:r>
                      <a:endParaRPr sz="2100">
                        <a:latin typeface="Arial"/>
                        <a:cs typeface="Arial"/>
                      </a:endParaRPr>
                    </a:p>
                  </a:txBody>
                  <a:tcPr marL="0" marR="0" marT="0" marB="0"/>
                </a:tc>
                <a:tc gridSpan="2">
                  <a:txBody>
                    <a:bodyPr/>
                    <a:lstStyle/>
                    <a:p>
                      <a:pPr marL="130810">
                        <a:lnSpc>
                          <a:spcPts val="2240"/>
                        </a:lnSpc>
                      </a:pPr>
                      <a:r>
                        <a:rPr sz="2100" spc="-10" dirty="0">
                          <a:solidFill>
                            <a:srgbClr val="243F60"/>
                          </a:solidFill>
                          <a:latin typeface="Arial"/>
                          <a:cs typeface="Arial"/>
                        </a:rPr>
                        <a:t>Prod=666</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297180">
                <a:tc>
                  <a:txBody>
                    <a:bodyPr/>
                    <a:lstStyle/>
                    <a:p>
                      <a:pPr marL="31750">
                        <a:lnSpc>
                          <a:spcPts val="2245"/>
                        </a:lnSpc>
                        <a:tabLst>
                          <a:tab pos="1402715" algn="l"/>
                        </a:tabLst>
                      </a:pPr>
                      <a:r>
                        <a:rPr sz="2100" spc="-10" dirty="0">
                          <a:solidFill>
                            <a:srgbClr val="243F60"/>
                          </a:solidFill>
                          <a:latin typeface="Arial"/>
                          <a:cs typeface="Arial"/>
                        </a:rPr>
                        <a:t>TEST-</a:t>
                      </a:r>
                      <a:r>
                        <a:rPr sz="2100" spc="-25" dirty="0">
                          <a:solidFill>
                            <a:srgbClr val="243F60"/>
                          </a:solidFill>
                          <a:latin typeface="Arial"/>
                          <a:cs typeface="Arial"/>
                        </a:rPr>
                        <a:t>CA</a:t>
                      </a:r>
                      <a:r>
                        <a:rPr sz="2100" dirty="0">
                          <a:solidFill>
                            <a:srgbClr val="243F60"/>
                          </a:solidFill>
                          <a:latin typeface="Arial"/>
                          <a:cs typeface="Arial"/>
                        </a:rPr>
                        <a:t>	</a:t>
                      </a:r>
                      <a:r>
                        <a:rPr sz="2100" spc="-10" dirty="0">
                          <a:solidFill>
                            <a:srgbClr val="243F60"/>
                          </a:solidFill>
                          <a:latin typeface="Arial"/>
                          <a:cs typeface="Arial"/>
                        </a:rPr>
                        <a:t>Test@cct</a:t>
                      </a:r>
                      <a:endParaRPr sz="2100">
                        <a:latin typeface="Arial"/>
                        <a:cs typeface="Arial"/>
                      </a:endParaRPr>
                    </a:p>
                  </a:txBody>
                  <a:tcPr marL="0" marR="0" marT="0" marB="0"/>
                </a:tc>
                <a:tc>
                  <a:txBody>
                    <a:bodyPr/>
                    <a:lstStyle/>
                    <a:p>
                      <a:pPr marL="223520">
                        <a:lnSpc>
                          <a:spcPts val="2245"/>
                        </a:lnSpc>
                      </a:pPr>
                      <a:r>
                        <a:rPr sz="2100" spc="-10" dirty="0">
                          <a:solidFill>
                            <a:srgbClr val="243F60"/>
                          </a:solidFill>
                          <a:latin typeface="Arial"/>
                          <a:cs typeface="Arial"/>
                        </a:rPr>
                        <a:t>CFPTEST</a:t>
                      </a:r>
                      <a:endParaRPr sz="2100">
                        <a:latin typeface="Arial"/>
                        <a:cs typeface="Arial"/>
                      </a:endParaRPr>
                    </a:p>
                  </a:txBody>
                  <a:tcPr marL="0" marR="0" marT="0" marB="0"/>
                </a:tc>
                <a:tc>
                  <a:txBody>
                    <a:bodyPr/>
                    <a:lstStyle/>
                    <a:p>
                      <a:pPr marL="67945">
                        <a:lnSpc>
                          <a:spcPts val="2245"/>
                        </a:lnSpc>
                      </a:pPr>
                      <a:r>
                        <a:rPr sz="2100" spc="-10" dirty="0">
                          <a:solidFill>
                            <a:srgbClr val="243F60"/>
                          </a:solidFill>
                          <a:latin typeface="Arial"/>
                          <a:cs typeface="Arial"/>
                        </a:rPr>
                        <a:t>preprod!</a:t>
                      </a:r>
                      <a:endParaRPr sz="2100">
                        <a:latin typeface="Arial"/>
                        <a:cs typeface="Arial"/>
                      </a:endParaRPr>
                    </a:p>
                  </a:txBody>
                  <a:tcPr marL="0" marR="0" marT="0" marB="0"/>
                </a:tc>
                <a:tc gridSpan="2">
                  <a:txBody>
                    <a:bodyPr/>
                    <a:lstStyle/>
                    <a:p>
                      <a:pPr marL="130810">
                        <a:lnSpc>
                          <a:spcPts val="2245"/>
                        </a:lnSpc>
                      </a:pPr>
                      <a:r>
                        <a:rPr sz="2100" spc="-10" dirty="0">
                          <a:solidFill>
                            <a:srgbClr val="243F60"/>
                          </a:solidFill>
                          <a:latin typeface="Arial"/>
                          <a:cs typeface="Arial"/>
                        </a:rPr>
                        <a:t>prod4321</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2700">
              <a:lnSpc>
                <a:spcPct val="100000"/>
              </a:lnSpc>
              <a:spcBef>
                <a:spcPts val="100"/>
              </a:spcBef>
            </a:pPr>
            <a:r>
              <a:rPr spc="120" dirty="0"/>
              <a:t>Internet</a:t>
            </a:r>
            <a:r>
              <a:rPr spc="65" dirty="0"/>
              <a:t> </a:t>
            </a:r>
            <a:r>
              <a:rPr spc="165" dirty="0"/>
              <a:t>Related</a:t>
            </a:r>
            <a:r>
              <a:rPr spc="60" dirty="0"/>
              <a:t> </a:t>
            </a:r>
            <a:r>
              <a:rPr spc="-605" dirty="0"/>
              <a:t>/</a:t>
            </a:r>
            <a:r>
              <a:rPr spc="55" dirty="0"/>
              <a:t> </a:t>
            </a:r>
            <a:r>
              <a:rPr spc="130" dirty="0"/>
              <a:t>Dev.Prod.Test.UAT</a:t>
            </a:r>
          </a:p>
        </p:txBody>
      </p:sp>
      <p:pic>
        <p:nvPicPr>
          <p:cNvPr id="5" name="object 5"/>
          <p:cNvPicPr/>
          <p:nvPr/>
        </p:nvPicPr>
        <p:blipFill>
          <a:blip r:embed="rId3"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88</a:t>
            </a:fld>
            <a:endParaRPr spc="-25" dirty="0"/>
          </a:p>
        </p:txBody>
      </p:sp>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9262" y="100683"/>
            <a:ext cx="10204255" cy="751488"/>
          </a:xfrm>
          <a:prstGeom prst="rect">
            <a:avLst/>
          </a:prstGeom>
        </p:spPr>
        <p:txBody>
          <a:bodyPr vert="horz" wrap="square" lIns="0" tIns="12700" rIns="0" bIns="0" rtlCol="0" anchor="ctr">
            <a:spAutoFit/>
          </a:bodyPr>
          <a:lstStyle/>
          <a:p>
            <a:pPr marL="2334895" marR="5080" indent="-2105660">
              <a:lnSpc>
                <a:spcPct val="100000"/>
              </a:lnSpc>
              <a:spcBef>
                <a:spcPts val="100"/>
              </a:spcBef>
            </a:pPr>
            <a:r>
              <a:rPr sz="4800" spc="-5" dirty="0"/>
              <a:t>Application: With </a:t>
            </a:r>
            <a:r>
              <a:rPr sz="4800" spc="-10" dirty="0"/>
              <a:t>Digital  </a:t>
            </a:r>
            <a:r>
              <a:rPr sz="4800" spc="-5" dirty="0"/>
              <a:t>Signature</a:t>
            </a:r>
            <a:endParaRPr sz="4800" dirty="0"/>
          </a:p>
        </p:txBody>
      </p:sp>
      <p:sp>
        <p:nvSpPr>
          <p:cNvPr id="3" name="object 3"/>
          <p:cNvSpPr txBox="1"/>
          <p:nvPr/>
        </p:nvSpPr>
        <p:spPr>
          <a:xfrm>
            <a:off x="1714501" y="1482090"/>
            <a:ext cx="8004175" cy="756920"/>
          </a:xfrm>
          <a:prstGeom prst="rect">
            <a:avLst/>
          </a:prstGeom>
        </p:spPr>
        <p:txBody>
          <a:bodyPr vert="horz" wrap="square" lIns="0" tIns="12700" rIns="0" bIns="0" rtlCol="0">
            <a:spAutoFit/>
          </a:bodyPr>
          <a:lstStyle/>
          <a:p>
            <a:pPr marL="393700" marR="43180" indent="-342900">
              <a:spcBef>
                <a:spcPts val="100"/>
              </a:spcBef>
              <a:tabLst>
                <a:tab pos="393065" algn="l"/>
              </a:tabLst>
            </a:pPr>
            <a:r>
              <a:rPr sz="3600" spc="-1050" baseline="5787" dirty="0">
                <a:latin typeface="Symbol"/>
                <a:cs typeface="Symbol"/>
              </a:rPr>
              <a:t></a:t>
            </a:r>
            <a:r>
              <a:rPr sz="3600" spc="-1050" baseline="5787" dirty="0">
                <a:latin typeface="Times New Roman"/>
                <a:cs typeface="Times New Roman"/>
              </a:rPr>
              <a:t>	</a:t>
            </a:r>
            <a:r>
              <a:rPr sz="2400" spc="-5" dirty="0">
                <a:latin typeface="Cambria"/>
                <a:cs typeface="Cambria"/>
              </a:rPr>
              <a:t>Hashing </a:t>
            </a:r>
            <a:r>
              <a:rPr sz="2400" dirty="0">
                <a:latin typeface="Cambria"/>
                <a:cs typeface="Cambria"/>
              </a:rPr>
              <a:t>is </a:t>
            </a:r>
            <a:r>
              <a:rPr sz="2400" spc="-5" dirty="0">
                <a:latin typeface="Cambria"/>
                <a:cs typeface="Cambria"/>
              </a:rPr>
              <a:t>to digest the </a:t>
            </a:r>
            <a:r>
              <a:rPr sz="2400" dirty="0">
                <a:latin typeface="Cambria"/>
                <a:cs typeface="Cambria"/>
              </a:rPr>
              <a:t>original </a:t>
            </a:r>
            <a:r>
              <a:rPr sz="2400" spc="-5" dirty="0">
                <a:latin typeface="Cambria"/>
                <a:cs typeface="Cambria"/>
              </a:rPr>
              <a:t>message while signing the  document</a:t>
            </a:r>
            <a:r>
              <a:rPr sz="2400" spc="-10" dirty="0">
                <a:latin typeface="Cambria"/>
                <a:cs typeface="Cambria"/>
              </a:rPr>
              <a:t> </a:t>
            </a:r>
            <a:r>
              <a:rPr sz="2400" spc="-5" dirty="0">
                <a:latin typeface="Cambria"/>
                <a:cs typeface="Cambria"/>
              </a:rPr>
              <a:t>digitally.</a:t>
            </a:r>
            <a:endParaRPr sz="2400">
              <a:latin typeface="Cambria"/>
              <a:cs typeface="Cambria"/>
            </a:endParaRPr>
          </a:p>
        </p:txBody>
      </p:sp>
      <p:sp>
        <p:nvSpPr>
          <p:cNvPr id="4" name="object 4"/>
          <p:cNvSpPr txBox="1"/>
          <p:nvPr/>
        </p:nvSpPr>
        <p:spPr>
          <a:xfrm>
            <a:off x="1724660" y="3581400"/>
            <a:ext cx="1677670" cy="796290"/>
          </a:xfrm>
          <a:prstGeom prst="rect">
            <a:avLst/>
          </a:prstGeom>
          <a:solidFill>
            <a:srgbClr val="A5A5A5"/>
          </a:solidFill>
          <a:ln w="25518">
            <a:solidFill>
              <a:srgbClr val="000000"/>
            </a:solidFill>
          </a:ln>
        </p:spPr>
        <p:txBody>
          <a:bodyPr vert="horz" wrap="square" lIns="0" tIns="33020" rIns="0" bIns="0" rtlCol="0">
            <a:spAutoFit/>
          </a:bodyPr>
          <a:lstStyle/>
          <a:p>
            <a:pPr marL="190500">
              <a:spcBef>
                <a:spcPts val="260"/>
              </a:spcBef>
            </a:pPr>
            <a:r>
              <a:rPr sz="1600" b="1" dirty="0">
                <a:solidFill>
                  <a:srgbClr val="FFFFFF"/>
                </a:solidFill>
                <a:latin typeface="Trebuchet MS"/>
                <a:cs typeface="Trebuchet MS"/>
              </a:rPr>
              <a:t>I </a:t>
            </a:r>
            <a:r>
              <a:rPr sz="1600" b="1" spc="-5" dirty="0">
                <a:solidFill>
                  <a:srgbClr val="FFFFFF"/>
                </a:solidFill>
                <a:latin typeface="Trebuchet MS"/>
                <a:cs typeface="Trebuchet MS"/>
              </a:rPr>
              <a:t>agree to</a:t>
            </a:r>
            <a:r>
              <a:rPr sz="1600" b="1" spc="-60" dirty="0">
                <a:solidFill>
                  <a:srgbClr val="FFFFFF"/>
                </a:solidFill>
                <a:latin typeface="Trebuchet MS"/>
                <a:cs typeface="Trebuchet MS"/>
              </a:rPr>
              <a:t> </a:t>
            </a:r>
            <a:r>
              <a:rPr sz="1600" b="1" spc="-5" dirty="0">
                <a:solidFill>
                  <a:srgbClr val="FFFFFF"/>
                </a:solidFill>
                <a:latin typeface="Trebuchet MS"/>
                <a:cs typeface="Trebuchet MS"/>
              </a:rPr>
              <a:t>pay</a:t>
            </a:r>
            <a:endParaRPr sz="1600">
              <a:latin typeface="Trebuchet MS"/>
              <a:cs typeface="Trebuchet MS"/>
            </a:endParaRPr>
          </a:p>
          <a:p>
            <a:pPr marL="426084" marR="295275" indent="-123189">
              <a:lnSpc>
                <a:spcPts val="1910"/>
              </a:lnSpc>
              <a:spcBef>
                <a:spcPts val="70"/>
              </a:spcBef>
            </a:pPr>
            <a:r>
              <a:rPr sz="1600" b="1" spc="-5" dirty="0">
                <a:solidFill>
                  <a:srgbClr val="FFFFFF"/>
                </a:solidFill>
                <a:latin typeface="Trebuchet MS"/>
                <a:cs typeface="Trebuchet MS"/>
              </a:rPr>
              <a:t>$50 </a:t>
            </a:r>
            <a:r>
              <a:rPr sz="1600" b="1" spc="-10" dirty="0">
                <a:solidFill>
                  <a:srgbClr val="FFFFFF"/>
                </a:solidFill>
                <a:latin typeface="Trebuchet MS"/>
                <a:cs typeface="Trebuchet MS"/>
              </a:rPr>
              <a:t>for</a:t>
            </a:r>
            <a:r>
              <a:rPr sz="1600" b="1" spc="-80" dirty="0">
                <a:solidFill>
                  <a:srgbClr val="FFFFFF"/>
                </a:solidFill>
                <a:latin typeface="Trebuchet MS"/>
                <a:cs typeface="Trebuchet MS"/>
              </a:rPr>
              <a:t> </a:t>
            </a:r>
            <a:r>
              <a:rPr sz="1600" b="1" spc="-5" dirty="0">
                <a:solidFill>
                  <a:srgbClr val="FFFFFF"/>
                </a:solidFill>
                <a:latin typeface="Trebuchet MS"/>
                <a:cs typeface="Trebuchet MS"/>
              </a:rPr>
              <a:t>the  software</a:t>
            </a:r>
            <a:endParaRPr sz="1600">
              <a:latin typeface="Trebuchet MS"/>
              <a:cs typeface="Trebuchet MS"/>
            </a:endParaRPr>
          </a:p>
        </p:txBody>
      </p:sp>
      <p:sp>
        <p:nvSpPr>
          <p:cNvPr id="5" name="object 5"/>
          <p:cNvSpPr/>
          <p:nvPr/>
        </p:nvSpPr>
        <p:spPr>
          <a:xfrm>
            <a:off x="3962400" y="3646170"/>
            <a:ext cx="1676400" cy="660400"/>
          </a:xfrm>
          <a:custGeom>
            <a:avLst/>
            <a:gdLst/>
            <a:ahLst/>
            <a:cxnLst/>
            <a:rect l="l" t="t" r="r" b="b"/>
            <a:pathLst>
              <a:path w="1676400" h="660400">
                <a:moveTo>
                  <a:pt x="1676400" y="0"/>
                </a:moveTo>
                <a:lnTo>
                  <a:pt x="0" y="0"/>
                </a:lnTo>
                <a:lnTo>
                  <a:pt x="0" y="660399"/>
                </a:lnTo>
                <a:lnTo>
                  <a:pt x="1676400" y="660399"/>
                </a:lnTo>
                <a:lnTo>
                  <a:pt x="1676400" y="0"/>
                </a:lnTo>
                <a:close/>
              </a:path>
            </a:pathLst>
          </a:custGeom>
          <a:solidFill>
            <a:srgbClr val="000000"/>
          </a:solidFill>
        </p:spPr>
        <p:txBody>
          <a:bodyPr wrap="square" lIns="0" tIns="0" rIns="0" bIns="0" rtlCol="0"/>
          <a:lstStyle/>
          <a:p>
            <a:endParaRPr/>
          </a:p>
        </p:txBody>
      </p:sp>
      <p:sp>
        <p:nvSpPr>
          <p:cNvPr id="6" name="object 6"/>
          <p:cNvSpPr/>
          <p:nvPr/>
        </p:nvSpPr>
        <p:spPr>
          <a:xfrm>
            <a:off x="3962400" y="3646170"/>
            <a:ext cx="1676400" cy="660400"/>
          </a:xfrm>
          <a:custGeom>
            <a:avLst/>
            <a:gdLst/>
            <a:ahLst/>
            <a:cxnLst/>
            <a:rect l="l" t="t" r="r" b="b"/>
            <a:pathLst>
              <a:path w="1676400" h="660400">
                <a:moveTo>
                  <a:pt x="838200" y="660399"/>
                </a:moveTo>
                <a:lnTo>
                  <a:pt x="0" y="660399"/>
                </a:lnTo>
                <a:lnTo>
                  <a:pt x="0" y="0"/>
                </a:lnTo>
                <a:lnTo>
                  <a:pt x="1676400" y="0"/>
                </a:lnTo>
                <a:lnTo>
                  <a:pt x="1676400" y="660399"/>
                </a:lnTo>
                <a:lnTo>
                  <a:pt x="838200" y="660399"/>
                </a:lnTo>
                <a:close/>
              </a:path>
            </a:pathLst>
          </a:custGeom>
          <a:ln w="25518">
            <a:solidFill>
              <a:srgbClr val="FF0000"/>
            </a:solidFill>
          </a:ln>
        </p:spPr>
        <p:txBody>
          <a:bodyPr wrap="square" lIns="0" tIns="0" rIns="0" bIns="0" rtlCol="0"/>
          <a:lstStyle/>
          <a:p>
            <a:endParaRPr/>
          </a:p>
        </p:txBody>
      </p:sp>
      <p:sp>
        <p:nvSpPr>
          <p:cNvPr id="7" name="object 7"/>
          <p:cNvSpPr txBox="1"/>
          <p:nvPr/>
        </p:nvSpPr>
        <p:spPr>
          <a:xfrm>
            <a:off x="4288789" y="3689350"/>
            <a:ext cx="1022350" cy="574040"/>
          </a:xfrm>
          <a:prstGeom prst="rect">
            <a:avLst/>
          </a:prstGeom>
        </p:spPr>
        <p:txBody>
          <a:bodyPr vert="horz" wrap="square" lIns="0" tIns="12700" rIns="0" bIns="0" rtlCol="0">
            <a:spAutoFit/>
          </a:bodyPr>
          <a:lstStyle/>
          <a:p>
            <a:pPr marL="12700" marR="5080" indent="220979">
              <a:spcBef>
                <a:spcPts val="100"/>
              </a:spcBef>
            </a:pPr>
            <a:r>
              <a:rPr spc="-5" dirty="0">
                <a:solidFill>
                  <a:srgbClr val="FFFFFF"/>
                </a:solidFill>
                <a:latin typeface="Trebuchet MS"/>
                <a:cs typeface="Trebuchet MS"/>
              </a:rPr>
              <a:t>Hash  </a:t>
            </a:r>
            <a:r>
              <a:rPr spc="-15" dirty="0">
                <a:solidFill>
                  <a:srgbClr val="FFFFFF"/>
                </a:solidFill>
                <a:latin typeface="Trebuchet MS"/>
                <a:cs typeface="Trebuchet MS"/>
              </a:rPr>
              <a:t>A</a:t>
            </a:r>
            <a:r>
              <a:rPr spc="-5" dirty="0">
                <a:solidFill>
                  <a:srgbClr val="FFFFFF"/>
                </a:solidFill>
                <a:latin typeface="Trebuchet MS"/>
                <a:cs typeface="Trebuchet MS"/>
              </a:rPr>
              <a:t>lg</a:t>
            </a:r>
            <a:r>
              <a:rPr dirty="0">
                <a:solidFill>
                  <a:srgbClr val="FFFFFF"/>
                </a:solidFill>
                <a:latin typeface="Trebuchet MS"/>
                <a:cs typeface="Trebuchet MS"/>
              </a:rPr>
              <a:t>o</a:t>
            </a:r>
            <a:r>
              <a:rPr spc="-5" dirty="0">
                <a:solidFill>
                  <a:srgbClr val="FFFFFF"/>
                </a:solidFill>
                <a:latin typeface="Trebuchet MS"/>
                <a:cs typeface="Trebuchet MS"/>
              </a:rPr>
              <a:t>r</a:t>
            </a:r>
            <a:r>
              <a:rPr dirty="0">
                <a:solidFill>
                  <a:srgbClr val="FFFFFF"/>
                </a:solidFill>
                <a:latin typeface="Trebuchet MS"/>
                <a:cs typeface="Trebuchet MS"/>
              </a:rPr>
              <a:t>i</a:t>
            </a:r>
            <a:r>
              <a:rPr spc="-15" dirty="0">
                <a:solidFill>
                  <a:srgbClr val="FFFFFF"/>
                </a:solidFill>
                <a:latin typeface="Trebuchet MS"/>
                <a:cs typeface="Trebuchet MS"/>
              </a:rPr>
              <a:t>t</a:t>
            </a:r>
            <a:r>
              <a:rPr dirty="0">
                <a:solidFill>
                  <a:srgbClr val="FFFFFF"/>
                </a:solidFill>
                <a:latin typeface="Trebuchet MS"/>
                <a:cs typeface="Trebuchet MS"/>
              </a:rPr>
              <a:t>hm</a:t>
            </a:r>
            <a:endParaRPr>
              <a:latin typeface="Trebuchet MS"/>
              <a:cs typeface="Trebuchet MS"/>
            </a:endParaRPr>
          </a:p>
        </p:txBody>
      </p:sp>
      <p:sp>
        <p:nvSpPr>
          <p:cNvPr id="8" name="object 8"/>
          <p:cNvSpPr/>
          <p:nvPr/>
        </p:nvSpPr>
        <p:spPr>
          <a:xfrm>
            <a:off x="6041390" y="3646170"/>
            <a:ext cx="1959610" cy="660400"/>
          </a:xfrm>
          <a:custGeom>
            <a:avLst/>
            <a:gdLst/>
            <a:ahLst/>
            <a:cxnLst/>
            <a:rect l="l" t="t" r="r" b="b"/>
            <a:pathLst>
              <a:path w="1959610" h="660400">
                <a:moveTo>
                  <a:pt x="1959610" y="0"/>
                </a:moveTo>
                <a:lnTo>
                  <a:pt x="0" y="0"/>
                </a:lnTo>
                <a:lnTo>
                  <a:pt x="0" y="660399"/>
                </a:lnTo>
                <a:lnTo>
                  <a:pt x="1959610" y="660399"/>
                </a:lnTo>
                <a:lnTo>
                  <a:pt x="1959610" y="0"/>
                </a:lnTo>
                <a:close/>
              </a:path>
            </a:pathLst>
          </a:custGeom>
          <a:solidFill>
            <a:srgbClr val="FFBF00"/>
          </a:solidFill>
        </p:spPr>
        <p:txBody>
          <a:bodyPr wrap="square" lIns="0" tIns="0" rIns="0" bIns="0" rtlCol="0"/>
          <a:lstStyle/>
          <a:p>
            <a:endParaRPr/>
          </a:p>
        </p:txBody>
      </p:sp>
      <p:sp>
        <p:nvSpPr>
          <p:cNvPr id="9" name="object 9"/>
          <p:cNvSpPr/>
          <p:nvPr/>
        </p:nvSpPr>
        <p:spPr>
          <a:xfrm>
            <a:off x="6041390" y="3646170"/>
            <a:ext cx="1959610" cy="660400"/>
          </a:xfrm>
          <a:custGeom>
            <a:avLst/>
            <a:gdLst/>
            <a:ahLst/>
            <a:cxnLst/>
            <a:rect l="l" t="t" r="r" b="b"/>
            <a:pathLst>
              <a:path w="1959610" h="660400">
                <a:moveTo>
                  <a:pt x="980439" y="660399"/>
                </a:moveTo>
                <a:lnTo>
                  <a:pt x="0" y="660399"/>
                </a:lnTo>
                <a:lnTo>
                  <a:pt x="0" y="0"/>
                </a:lnTo>
                <a:lnTo>
                  <a:pt x="1959610" y="0"/>
                </a:lnTo>
                <a:lnTo>
                  <a:pt x="1959610" y="660399"/>
                </a:lnTo>
                <a:lnTo>
                  <a:pt x="980439" y="660399"/>
                </a:lnTo>
                <a:close/>
              </a:path>
            </a:pathLst>
          </a:custGeom>
          <a:ln w="25518">
            <a:solidFill>
              <a:srgbClr val="000000"/>
            </a:solidFill>
          </a:ln>
        </p:spPr>
        <p:txBody>
          <a:bodyPr wrap="square" lIns="0" tIns="0" rIns="0" bIns="0" rtlCol="0"/>
          <a:lstStyle/>
          <a:p>
            <a:endParaRPr/>
          </a:p>
        </p:txBody>
      </p:sp>
      <p:sp>
        <p:nvSpPr>
          <p:cNvPr id="10" name="object 10"/>
          <p:cNvSpPr txBox="1"/>
          <p:nvPr/>
        </p:nvSpPr>
        <p:spPr>
          <a:xfrm>
            <a:off x="6167120" y="3719829"/>
            <a:ext cx="1708150" cy="513080"/>
          </a:xfrm>
          <a:prstGeom prst="rect">
            <a:avLst/>
          </a:prstGeom>
        </p:spPr>
        <p:txBody>
          <a:bodyPr vert="horz" wrap="square" lIns="0" tIns="12700" rIns="0" bIns="0" rtlCol="0">
            <a:spAutoFit/>
          </a:bodyPr>
          <a:lstStyle/>
          <a:p>
            <a:pPr marL="546100" marR="5080" indent="-533400">
              <a:spcBef>
                <a:spcPts val="100"/>
              </a:spcBef>
            </a:pPr>
            <a:r>
              <a:rPr sz="1600" dirty="0">
                <a:latin typeface="Comic Sans MS"/>
                <a:cs typeface="Comic Sans MS"/>
              </a:rPr>
              <a:t>e</a:t>
            </a:r>
            <a:r>
              <a:rPr sz="1600" spc="-5" dirty="0">
                <a:latin typeface="Comic Sans MS"/>
                <a:cs typeface="Comic Sans MS"/>
              </a:rPr>
              <a:t>r</a:t>
            </a:r>
            <a:r>
              <a:rPr sz="1600" spc="-10" dirty="0">
                <a:latin typeface="Comic Sans MS"/>
                <a:cs typeface="Comic Sans MS"/>
              </a:rPr>
              <a:t>4</a:t>
            </a:r>
            <a:r>
              <a:rPr sz="1600" dirty="0">
                <a:latin typeface="Comic Sans MS"/>
                <a:cs typeface="Comic Sans MS"/>
              </a:rPr>
              <a:t>a</a:t>
            </a:r>
            <a:r>
              <a:rPr sz="1600" spc="-10" dirty="0">
                <a:latin typeface="Comic Sans MS"/>
                <a:cs typeface="Comic Sans MS"/>
              </a:rPr>
              <a:t>46</a:t>
            </a:r>
            <a:r>
              <a:rPr sz="1600" spc="-5" dirty="0">
                <a:latin typeface="Comic Sans MS"/>
                <a:cs typeface="Comic Sans MS"/>
              </a:rPr>
              <a:t>b</a:t>
            </a:r>
            <a:r>
              <a:rPr sz="1600" spc="-10" dirty="0">
                <a:latin typeface="Comic Sans MS"/>
                <a:cs typeface="Comic Sans MS"/>
              </a:rPr>
              <a:t>7</a:t>
            </a:r>
            <a:r>
              <a:rPr sz="1600" spc="-5" dirty="0">
                <a:latin typeface="Comic Sans MS"/>
                <a:cs typeface="Comic Sans MS"/>
              </a:rPr>
              <a:t>w</a:t>
            </a:r>
            <a:r>
              <a:rPr sz="1600" spc="-10" dirty="0">
                <a:latin typeface="Comic Sans MS"/>
                <a:cs typeface="Comic Sans MS"/>
              </a:rPr>
              <a:t>0</a:t>
            </a:r>
            <a:r>
              <a:rPr sz="1600" dirty="0">
                <a:latin typeface="Comic Sans MS"/>
                <a:cs typeface="Comic Sans MS"/>
              </a:rPr>
              <a:t>5</a:t>
            </a:r>
            <a:r>
              <a:rPr sz="1600" spc="-10" dirty="0">
                <a:latin typeface="Comic Sans MS"/>
                <a:cs typeface="Comic Sans MS"/>
              </a:rPr>
              <a:t>34</a:t>
            </a:r>
            <a:r>
              <a:rPr sz="1600" dirty="0">
                <a:latin typeface="Comic Sans MS"/>
                <a:cs typeface="Comic Sans MS"/>
              </a:rPr>
              <a:t>8  </a:t>
            </a:r>
            <a:r>
              <a:rPr sz="1600" spc="-10" dirty="0">
                <a:latin typeface="Comic Sans MS"/>
                <a:cs typeface="Comic Sans MS"/>
              </a:rPr>
              <a:t>94789</a:t>
            </a:r>
            <a:endParaRPr sz="1600">
              <a:latin typeface="Comic Sans MS"/>
              <a:cs typeface="Comic Sans MS"/>
            </a:endParaRPr>
          </a:p>
        </p:txBody>
      </p:sp>
      <p:sp>
        <p:nvSpPr>
          <p:cNvPr id="11" name="object 11"/>
          <p:cNvSpPr/>
          <p:nvPr/>
        </p:nvSpPr>
        <p:spPr>
          <a:xfrm>
            <a:off x="8521700" y="3187700"/>
            <a:ext cx="1600200" cy="1600200"/>
          </a:xfrm>
          <a:custGeom>
            <a:avLst/>
            <a:gdLst/>
            <a:ahLst/>
            <a:cxnLst/>
            <a:rect l="l" t="t" r="r" b="b"/>
            <a:pathLst>
              <a:path w="1600200" h="1600200">
                <a:moveTo>
                  <a:pt x="800100" y="0"/>
                </a:moveTo>
                <a:lnTo>
                  <a:pt x="751815" y="1311"/>
                </a:lnTo>
                <a:lnTo>
                  <a:pt x="704430" y="5201"/>
                </a:lnTo>
                <a:lnTo>
                  <a:pt x="658011" y="11605"/>
                </a:lnTo>
                <a:lnTo>
                  <a:pt x="612621" y="20460"/>
                </a:lnTo>
                <a:lnTo>
                  <a:pt x="568325" y="31700"/>
                </a:lnTo>
                <a:lnTo>
                  <a:pt x="525188" y="45261"/>
                </a:lnTo>
                <a:lnTo>
                  <a:pt x="483274" y="61079"/>
                </a:lnTo>
                <a:lnTo>
                  <a:pt x="442648" y="79088"/>
                </a:lnTo>
                <a:lnTo>
                  <a:pt x="403375" y="99224"/>
                </a:lnTo>
                <a:lnTo>
                  <a:pt x="365518" y="121422"/>
                </a:lnTo>
                <a:lnTo>
                  <a:pt x="329143" y="145619"/>
                </a:lnTo>
                <a:lnTo>
                  <a:pt x="294314" y="171749"/>
                </a:lnTo>
                <a:lnTo>
                  <a:pt x="261095" y="199749"/>
                </a:lnTo>
                <a:lnTo>
                  <a:pt x="229552" y="229552"/>
                </a:lnTo>
                <a:lnTo>
                  <a:pt x="199749" y="261095"/>
                </a:lnTo>
                <a:lnTo>
                  <a:pt x="171749" y="294314"/>
                </a:lnTo>
                <a:lnTo>
                  <a:pt x="145619" y="329143"/>
                </a:lnTo>
                <a:lnTo>
                  <a:pt x="121422" y="365518"/>
                </a:lnTo>
                <a:lnTo>
                  <a:pt x="99224" y="403375"/>
                </a:lnTo>
                <a:lnTo>
                  <a:pt x="79088" y="442648"/>
                </a:lnTo>
                <a:lnTo>
                  <a:pt x="61079" y="483274"/>
                </a:lnTo>
                <a:lnTo>
                  <a:pt x="45261" y="525188"/>
                </a:lnTo>
                <a:lnTo>
                  <a:pt x="31700" y="568325"/>
                </a:lnTo>
                <a:lnTo>
                  <a:pt x="20460" y="612621"/>
                </a:lnTo>
                <a:lnTo>
                  <a:pt x="11605" y="658011"/>
                </a:lnTo>
                <a:lnTo>
                  <a:pt x="5201" y="704430"/>
                </a:lnTo>
                <a:lnTo>
                  <a:pt x="1311" y="751815"/>
                </a:lnTo>
                <a:lnTo>
                  <a:pt x="0" y="800100"/>
                </a:lnTo>
                <a:lnTo>
                  <a:pt x="1311" y="848258"/>
                </a:lnTo>
                <a:lnTo>
                  <a:pt x="5201" y="895534"/>
                </a:lnTo>
                <a:lnTo>
                  <a:pt x="11605" y="941863"/>
                </a:lnTo>
                <a:lnTo>
                  <a:pt x="20460" y="987178"/>
                </a:lnTo>
                <a:lnTo>
                  <a:pt x="31700" y="1031415"/>
                </a:lnTo>
                <a:lnTo>
                  <a:pt x="45261" y="1074507"/>
                </a:lnTo>
                <a:lnTo>
                  <a:pt x="61079" y="1116389"/>
                </a:lnTo>
                <a:lnTo>
                  <a:pt x="79088" y="1156995"/>
                </a:lnTo>
                <a:lnTo>
                  <a:pt x="99224" y="1196261"/>
                </a:lnTo>
                <a:lnTo>
                  <a:pt x="121422" y="1234119"/>
                </a:lnTo>
                <a:lnTo>
                  <a:pt x="145619" y="1270505"/>
                </a:lnTo>
                <a:lnTo>
                  <a:pt x="171749" y="1305352"/>
                </a:lnTo>
                <a:lnTo>
                  <a:pt x="199749" y="1338596"/>
                </a:lnTo>
                <a:lnTo>
                  <a:pt x="229552" y="1370171"/>
                </a:lnTo>
                <a:lnTo>
                  <a:pt x="261095" y="1400010"/>
                </a:lnTo>
                <a:lnTo>
                  <a:pt x="294314" y="1428050"/>
                </a:lnTo>
                <a:lnTo>
                  <a:pt x="329143" y="1454223"/>
                </a:lnTo>
                <a:lnTo>
                  <a:pt x="365518" y="1478464"/>
                </a:lnTo>
                <a:lnTo>
                  <a:pt x="403375" y="1500708"/>
                </a:lnTo>
                <a:lnTo>
                  <a:pt x="442648" y="1520889"/>
                </a:lnTo>
                <a:lnTo>
                  <a:pt x="483274" y="1538942"/>
                </a:lnTo>
                <a:lnTo>
                  <a:pt x="525188" y="1554800"/>
                </a:lnTo>
                <a:lnTo>
                  <a:pt x="568325" y="1568399"/>
                </a:lnTo>
                <a:lnTo>
                  <a:pt x="612621" y="1579672"/>
                </a:lnTo>
                <a:lnTo>
                  <a:pt x="658011" y="1588554"/>
                </a:lnTo>
                <a:lnTo>
                  <a:pt x="704430" y="1594980"/>
                </a:lnTo>
                <a:lnTo>
                  <a:pt x="751815" y="1598884"/>
                </a:lnTo>
                <a:lnTo>
                  <a:pt x="800100" y="1600200"/>
                </a:lnTo>
                <a:lnTo>
                  <a:pt x="848258" y="1598884"/>
                </a:lnTo>
                <a:lnTo>
                  <a:pt x="895534" y="1594980"/>
                </a:lnTo>
                <a:lnTo>
                  <a:pt x="941863" y="1588554"/>
                </a:lnTo>
                <a:lnTo>
                  <a:pt x="987178" y="1579672"/>
                </a:lnTo>
                <a:lnTo>
                  <a:pt x="1031415" y="1568399"/>
                </a:lnTo>
                <a:lnTo>
                  <a:pt x="1074507" y="1554800"/>
                </a:lnTo>
                <a:lnTo>
                  <a:pt x="1116389" y="1538942"/>
                </a:lnTo>
                <a:lnTo>
                  <a:pt x="1156995" y="1520889"/>
                </a:lnTo>
                <a:lnTo>
                  <a:pt x="1196261" y="1500708"/>
                </a:lnTo>
                <a:lnTo>
                  <a:pt x="1234119" y="1478464"/>
                </a:lnTo>
                <a:lnTo>
                  <a:pt x="1270505" y="1454223"/>
                </a:lnTo>
                <a:lnTo>
                  <a:pt x="1305352" y="1428050"/>
                </a:lnTo>
                <a:lnTo>
                  <a:pt x="1338596" y="1400010"/>
                </a:lnTo>
                <a:lnTo>
                  <a:pt x="1370171" y="1370171"/>
                </a:lnTo>
                <a:lnTo>
                  <a:pt x="1400010" y="1338596"/>
                </a:lnTo>
                <a:lnTo>
                  <a:pt x="1428050" y="1305352"/>
                </a:lnTo>
                <a:lnTo>
                  <a:pt x="1454223" y="1270505"/>
                </a:lnTo>
                <a:lnTo>
                  <a:pt x="1478464" y="1234119"/>
                </a:lnTo>
                <a:lnTo>
                  <a:pt x="1500708" y="1196261"/>
                </a:lnTo>
                <a:lnTo>
                  <a:pt x="1520889" y="1156995"/>
                </a:lnTo>
                <a:lnTo>
                  <a:pt x="1538942" y="1116389"/>
                </a:lnTo>
                <a:lnTo>
                  <a:pt x="1554800" y="1074507"/>
                </a:lnTo>
                <a:lnTo>
                  <a:pt x="1568399" y="1031415"/>
                </a:lnTo>
                <a:lnTo>
                  <a:pt x="1579672" y="987178"/>
                </a:lnTo>
                <a:lnTo>
                  <a:pt x="1588554" y="941863"/>
                </a:lnTo>
                <a:lnTo>
                  <a:pt x="1594980" y="895534"/>
                </a:lnTo>
                <a:lnTo>
                  <a:pt x="1598884" y="848258"/>
                </a:lnTo>
                <a:lnTo>
                  <a:pt x="1600200" y="800100"/>
                </a:lnTo>
                <a:lnTo>
                  <a:pt x="1598884" y="751815"/>
                </a:lnTo>
                <a:lnTo>
                  <a:pt x="1594980" y="704430"/>
                </a:lnTo>
                <a:lnTo>
                  <a:pt x="1588554" y="658011"/>
                </a:lnTo>
                <a:lnTo>
                  <a:pt x="1579672" y="612621"/>
                </a:lnTo>
                <a:lnTo>
                  <a:pt x="1568399" y="568325"/>
                </a:lnTo>
                <a:lnTo>
                  <a:pt x="1554800" y="525188"/>
                </a:lnTo>
                <a:lnTo>
                  <a:pt x="1538942" y="483274"/>
                </a:lnTo>
                <a:lnTo>
                  <a:pt x="1520889" y="442648"/>
                </a:lnTo>
                <a:lnTo>
                  <a:pt x="1500708" y="403375"/>
                </a:lnTo>
                <a:lnTo>
                  <a:pt x="1478464" y="365518"/>
                </a:lnTo>
                <a:lnTo>
                  <a:pt x="1454223" y="329143"/>
                </a:lnTo>
                <a:lnTo>
                  <a:pt x="1428050" y="294314"/>
                </a:lnTo>
                <a:lnTo>
                  <a:pt x="1400010" y="261095"/>
                </a:lnTo>
                <a:lnTo>
                  <a:pt x="1370171" y="229552"/>
                </a:lnTo>
                <a:lnTo>
                  <a:pt x="1338596" y="199749"/>
                </a:lnTo>
                <a:lnTo>
                  <a:pt x="1305352" y="171749"/>
                </a:lnTo>
                <a:lnTo>
                  <a:pt x="1270505" y="145619"/>
                </a:lnTo>
                <a:lnTo>
                  <a:pt x="1234119" y="121422"/>
                </a:lnTo>
                <a:lnTo>
                  <a:pt x="1196261" y="99224"/>
                </a:lnTo>
                <a:lnTo>
                  <a:pt x="1156995" y="79088"/>
                </a:lnTo>
                <a:lnTo>
                  <a:pt x="1116389" y="61079"/>
                </a:lnTo>
                <a:lnTo>
                  <a:pt x="1074507" y="45261"/>
                </a:lnTo>
                <a:lnTo>
                  <a:pt x="1031415" y="31700"/>
                </a:lnTo>
                <a:lnTo>
                  <a:pt x="987178" y="20460"/>
                </a:lnTo>
                <a:lnTo>
                  <a:pt x="941863" y="11605"/>
                </a:lnTo>
                <a:lnTo>
                  <a:pt x="895534" y="5201"/>
                </a:lnTo>
                <a:lnTo>
                  <a:pt x="848258" y="1311"/>
                </a:lnTo>
                <a:lnTo>
                  <a:pt x="800100" y="0"/>
                </a:lnTo>
                <a:close/>
              </a:path>
            </a:pathLst>
          </a:custGeom>
          <a:solidFill>
            <a:srgbClr val="00CC99"/>
          </a:solidFill>
        </p:spPr>
        <p:txBody>
          <a:bodyPr wrap="square" lIns="0" tIns="0" rIns="0" bIns="0" rtlCol="0"/>
          <a:lstStyle/>
          <a:p>
            <a:endParaRPr/>
          </a:p>
        </p:txBody>
      </p:sp>
      <p:sp>
        <p:nvSpPr>
          <p:cNvPr id="12" name="object 12"/>
          <p:cNvSpPr/>
          <p:nvPr/>
        </p:nvSpPr>
        <p:spPr>
          <a:xfrm>
            <a:off x="8521700" y="3187700"/>
            <a:ext cx="1600200" cy="1600200"/>
          </a:xfrm>
          <a:custGeom>
            <a:avLst/>
            <a:gdLst/>
            <a:ahLst/>
            <a:cxnLst/>
            <a:rect l="l" t="t" r="r" b="b"/>
            <a:pathLst>
              <a:path w="1600200" h="1600200">
                <a:moveTo>
                  <a:pt x="800100" y="0"/>
                </a:moveTo>
                <a:lnTo>
                  <a:pt x="848258" y="1311"/>
                </a:lnTo>
                <a:lnTo>
                  <a:pt x="895534" y="5201"/>
                </a:lnTo>
                <a:lnTo>
                  <a:pt x="941863" y="11605"/>
                </a:lnTo>
                <a:lnTo>
                  <a:pt x="987178" y="20460"/>
                </a:lnTo>
                <a:lnTo>
                  <a:pt x="1031415" y="31700"/>
                </a:lnTo>
                <a:lnTo>
                  <a:pt x="1074507" y="45261"/>
                </a:lnTo>
                <a:lnTo>
                  <a:pt x="1116389" y="61079"/>
                </a:lnTo>
                <a:lnTo>
                  <a:pt x="1156995" y="79088"/>
                </a:lnTo>
                <a:lnTo>
                  <a:pt x="1196261" y="99224"/>
                </a:lnTo>
                <a:lnTo>
                  <a:pt x="1234119" y="121422"/>
                </a:lnTo>
                <a:lnTo>
                  <a:pt x="1270505" y="145619"/>
                </a:lnTo>
                <a:lnTo>
                  <a:pt x="1305352" y="171749"/>
                </a:lnTo>
                <a:lnTo>
                  <a:pt x="1338596" y="199749"/>
                </a:lnTo>
                <a:lnTo>
                  <a:pt x="1370171" y="229552"/>
                </a:lnTo>
                <a:lnTo>
                  <a:pt x="1400010" y="261095"/>
                </a:lnTo>
                <a:lnTo>
                  <a:pt x="1428050" y="294314"/>
                </a:lnTo>
                <a:lnTo>
                  <a:pt x="1454223" y="329143"/>
                </a:lnTo>
                <a:lnTo>
                  <a:pt x="1478464" y="365518"/>
                </a:lnTo>
                <a:lnTo>
                  <a:pt x="1500708" y="403375"/>
                </a:lnTo>
                <a:lnTo>
                  <a:pt x="1520889" y="442648"/>
                </a:lnTo>
                <a:lnTo>
                  <a:pt x="1538942" y="483274"/>
                </a:lnTo>
                <a:lnTo>
                  <a:pt x="1554800" y="525188"/>
                </a:lnTo>
                <a:lnTo>
                  <a:pt x="1568399" y="568325"/>
                </a:lnTo>
                <a:lnTo>
                  <a:pt x="1579672" y="612621"/>
                </a:lnTo>
                <a:lnTo>
                  <a:pt x="1588554" y="658011"/>
                </a:lnTo>
                <a:lnTo>
                  <a:pt x="1594980" y="704430"/>
                </a:lnTo>
                <a:lnTo>
                  <a:pt x="1598884" y="751815"/>
                </a:lnTo>
                <a:lnTo>
                  <a:pt x="1600200" y="800100"/>
                </a:lnTo>
                <a:lnTo>
                  <a:pt x="1598884" y="848258"/>
                </a:lnTo>
                <a:lnTo>
                  <a:pt x="1594980" y="895534"/>
                </a:lnTo>
                <a:lnTo>
                  <a:pt x="1588554" y="941863"/>
                </a:lnTo>
                <a:lnTo>
                  <a:pt x="1579672" y="987178"/>
                </a:lnTo>
                <a:lnTo>
                  <a:pt x="1568399" y="1031415"/>
                </a:lnTo>
                <a:lnTo>
                  <a:pt x="1554800" y="1074507"/>
                </a:lnTo>
                <a:lnTo>
                  <a:pt x="1538942" y="1116389"/>
                </a:lnTo>
                <a:lnTo>
                  <a:pt x="1520889" y="1156995"/>
                </a:lnTo>
                <a:lnTo>
                  <a:pt x="1500708" y="1196261"/>
                </a:lnTo>
                <a:lnTo>
                  <a:pt x="1478464" y="1234119"/>
                </a:lnTo>
                <a:lnTo>
                  <a:pt x="1454223" y="1270505"/>
                </a:lnTo>
                <a:lnTo>
                  <a:pt x="1428050" y="1305352"/>
                </a:lnTo>
                <a:lnTo>
                  <a:pt x="1400010" y="1338596"/>
                </a:lnTo>
                <a:lnTo>
                  <a:pt x="1370171" y="1370171"/>
                </a:lnTo>
                <a:lnTo>
                  <a:pt x="1338596" y="1400010"/>
                </a:lnTo>
                <a:lnTo>
                  <a:pt x="1305352" y="1428050"/>
                </a:lnTo>
                <a:lnTo>
                  <a:pt x="1270505" y="1454223"/>
                </a:lnTo>
                <a:lnTo>
                  <a:pt x="1234119" y="1478464"/>
                </a:lnTo>
                <a:lnTo>
                  <a:pt x="1196261" y="1500708"/>
                </a:lnTo>
                <a:lnTo>
                  <a:pt x="1156995" y="1520889"/>
                </a:lnTo>
                <a:lnTo>
                  <a:pt x="1116389" y="1538942"/>
                </a:lnTo>
                <a:lnTo>
                  <a:pt x="1074507" y="1554800"/>
                </a:lnTo>
                <a:lnTo>
                  <a:pt x="1031415" y="1568399"/>
                </a:lnTo>
                <a:lnTo>
                  <a:pt x="987178" y="1579672"/>
                </a:lnTo>
                <a:lnTo>
                  <a:pt x="941863" y="1588554"/>
                </a:lnTo>
                <a:lnTo>
                  <a:pt x="895534" y="1594980"/>
                </a:lnTo>
                <a:lnTo>
                  <a:pt x="848258" y="1598884"/>
                </a:lnTo>
                <a:lnTo>
                  <a:pt x="800100" y="1600200"/>
                </a:lnTo>
                <a:lnTo>
                  <a:pt x="751815" y="1598884"/>
                </a:lnTo>
                <a:lnTo>
                  <a:pt x="704430" y="1594980"/>
                </a:lnTo>
                <a:lnTo>
                  <a:pt x="658011" y="1588554"/>
                </a:lnTo>
                <a:lnTo>
                  <a:pt x="612621" y="1579672"/>
                </a:lnTo>
                <a:lnTo>
                  <a:pt x="568325" y="1568399"/>
                </a:lnTo>
                <a:lnTo>
                  <a:pt x="525188" y="1554800"/>
                </a:lnTo>
                <a:lnTo>
                  <a:pt x="483274" y="1538942"/>
                </a:lnTo>
                <a:lnTo>
                  <a:pt x="442648" y="1520889"/>
                </a:lnTo>
                <a:lnTo>
                  <a:pt x="403375" y="1500708"/>
                </a:lnTo>
                <a:lnTo>
                  <a:pt x="365518" y="1478464"/>
                </a:lnTo>
                <a:lnTo>
                  <a:pt x="329143" y="1454223"/>
                </a:lnTo>
                <a:lnTo>
                  <a:pt x="294314" y="1428050"/>
                </a:lnTo>
                <a:lnTo>
                  <a:pt x="261095" y="1400010"/>
                </a:lnTo>
                <a:lnTo>
                  <a:pt x="229552" y="1370171"/>
                </a:lnTo>
                <a:lnTo>
                  <a:pt x="199749" y="1338596"/>
                </a:lnTo>
                <a:lnTo>
                  <a:pt x="171749" y="1305352"/>
                </a:lnTo>
                <a:lnTo>
                  <a:pt x="145619" y="1270505"/>
                </a:lnTo>
                <a:lnTo>
                  <a:pt x="121422" y="1234119"/>
                </a:lnTo>
                <a:lnTo>
                  <a:pt x="99224" y="1196261"/>
                </a:lnTo>
                <a:lnTo>
                  <a:pt x="79088" y="1156995"/>
                </a:lnTo>
                <a:lnTo>
                  <a:pt x="61079" y="1116389"/>
                </a:lnTo>
                <a:lnTo>
                  <a:pt x="45261" y="1074507"/>
                </a:lnTo>
                <a:lnTo>
                  <a:pt x="31700" y="1031415"/>
                </a:lnTo>
                <a:lnTo>
                  <a:pt x="20460" y="987178"/>
                </a:lnTo>
                <a:lnTo>
                  <a:pt x="11605" y="941863"/>
                </a:lnTo>
                <a:lnTo>
                  <a:pt x="5201" y="895534"/>
                </a:lnTo>
                <a:lnTo>
                  <a:pt x="1311" y="848258"/>
                </a:lnTo>
                <a:lnTo>
                  <a:pt x="0" y="800100"/>
                </a:lnTo>
                <a:lnTo>
                  <a:pt x="1311" y="751815"/>
                </a:lnTo>
                <a:lnTo>
                  <a:pt x="5201" y="704430"/>
                </a:lnTo>
                <a:lnTo>
                  <a:pt x="11605" y="658011"/>
                </a:lnTo>
                <a:lnTo>
                  <a:pt x="20460" y="612621"/>
                </a:lnTo>
                <a:lnTo>
                  <a:pt x="31700" y="568325"/>
                </a:lnTo>
                <a:lnTo>
                  <a:pt x="45261" y="525188"/>
                </a:lnTo>
                <a:lnTo>
                  <a:pt x="61079" y="483274"/>
                </a:lnTo>
                <a:lnTo>
                  <a:pt x="79088" y="442648"/>
                </a:lnTo>
                <a:lnTo>
                  <a:pt x="99224" y="403375"/>
                </a:lnTo>
                <a:lnTo>
                  <a:pt x="121422" y="365518"/>
                </a:lnTo>
                <a:lnTo>
                  <a:pt x="145619" y="329143"/>
                </a:lnTo>
                <a:lnTo>
                  <a:pt x="171749" y="294314"/>
                </a:lnTo>
                <a:lnTo>
                  <a:pt x="199749" y="261095"/>
                </a:lnTo>
                <a:lnTo>
                  <a:pt x="229552" y="229552"/>
                </a:lnTo>
                <a:lnTo>
                  <a:pt x="261095" y="199749"/>
                </a:lnTo>
                <a:lnTo>
                  <a:pt x="294314" y="171749"/>
                </a:lnTo>
                <a:lnTo>
                  <a:pt x="329143" y="145619"/>
                </a:lnTo>
                <a:lnTo>
                  <a:pt x="365518" y="121422"/>
                </a:lnTo>
                <a:lnTo>
                  <a:pt x="403375" y="99224"/>
                </a:lnTo>
                <a:lnTo>
                  <a:pt x="442648" y="79088"/>
                </a:lnTo>
                <a:lnTo>
                  <a:pt x="483274" y="61079"/>
                </a:lnTo>
                <a:lnTo>
                  <a:pt x="525188" y="45261"/>
                </a:lnTo>
                <a:lnTo>
                  <a:pt x="568325" y="31700"/>
                </a:lnTo>
                <a:lnTo>
                  <a:pt x="612621" y="20460"/>
                </a:lnTo>
                <a:lnTo>
                  <a:pt x="658011" y="11605"/>
                </a:lnTo>
                <a:lnTo>
                  <a:pt x="704430" y="5201"/>
                </a:lnTo>
                <a:lnTo>
                  <a:pt x="751815" y="1311"/>
                </a:lnTo>
                <a:lnTo>
                  <a:pt x="800100" y="0"/>
                </a:lnTo>
                <a:close/>
              </a:path>
            </a:pathLst>
          </a:custGeom>
          <a:ln w="25518">
            <a:solidFill>
              <a:srgbClr val="000000"/>
            </a:solidFill>
          </a:ln>
        </p:spPr>
        <p:txBody>
          <a:bodyPr wrap="square" lIns="0" tIns="0" rIns="0" bIns="0" rtlCol="0"/>
          <a:lstStyle/>
          <a:p>
            <a:endParaRPr/>
          </a:p>
        </p:txBody>
      </p:sp>
      <p:sp>
        <p:nvSpPr>
          <p:cNvPr id="13" name="object 13"/>
          <p:cNvSpPr/>
          <p:nvPr/>
        </p:nvSpPr>
        <p:spPr>
          <a:xfrm>
            <a:off x="8521700" y="31877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4" name="object 14"/>
          <p:cNvSpPr/>
          <p:nvPr/>
        </p:nvSpPr>
        <p:spPr>
          <a:xfrm>
            <a:off x="10121900" y="47879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5" name="object 15"/>
          <p:cNvSpPr txBox="1"/>
          <p:nvPr/>
        </p:nvSpPr>
        <p:spPr>
          <a:xfrm>
            <a:off x="8853170" y="3815079"/>
            <a:ext cx="936625" cy="345440"/>
          </a:xfrm>
          <a:prstGeom prst="rect">
            <a:avLst/>
          </a:prstGeom>
        </p:spPr>
        <p:txBody>
          <a:bodyPr vert="horz" wrap="square" lIns="0" tIns="12700" rIns="0" bIns="0" rtlCol="0">
            <a:spAutoFit/>
          </a:bodyPr>
          <a:lstStyle/>
          <a:p>
            <a:pPr marL="12700">
              <a:spcBef>
                <a:spcPts val="100"/>
              </a:spcBef>
            </a:pPr>
            <a:r>
              <a:rPr sz="2100" spc="-5" dirty="0">
                <a:solidFill>
                  <a:srgbClr val="FFFFFF"/>
                </a:solidFill>
                <a:latin typeface="Trebuchet MS"/>
                <a:cs typeface="Trebuchet MS"/>
              </a:rPr>
              <a:t>Encrypt</a:t>
            </a:r>
            <a:endParaRPr sz="2100">
              <a:latin typeface="Trebuchet MS"/>
              <a:cs typeface="Trebuchet MS"/>
            </a:endParaRPr>
          </a:p>
        </p:txBody>
      </p:sp>
      <p:sp>
        <p:nvSpPr>
          <p:cNvPr id="16" name="object 16"/>
          <p:cNvSpPr/>
          <p:nvPr/>
        </p:nvSpPr>
        <p:spPr>
          <a:xfrm>
            <a:off x="8403590" y="5359400"/>
            <a:ext cx="1959610" cy="660400"/>
          </a:xfrm>
          <a:custGeom>
            <a:avLst/>
            <a:gdLst/>
            <a:ahLst/>
            <a:cxnLst/>
            <a:rect l="l" t="t" r="r" b="b"/>
            <a:pathLst>
              <a:path w="1959609" h="660400">
                <a:moveTo>
                  <a:pt x="1959609" y="0"/>
                </a:moveTo>
                <a:lnTo>
                  <a:pt x="0" y="0"/>
                </a:lnTo>
                <a:lnTo>
                  <a:pt x="0" y="660400"/>
                </a:lnTo>
                <a:lnTo>
                  <a:pt x="1959609" y="660400"/>
                </a:lnTo>
                <a:lnTo>
                  <a:pt x="1959609" y="0"/>
                </a:lnTo>
                <a:close/>
              </a:path>
            </a:pathLst>
          </a:custGeom>
          <a:solidFill>
            <a:srgbClr val="FFBF00"/>
          </a:solidFill>
        </p:spPr>
        <p:txBody>
          <a:bodyPr wrap="square" lIns="0" tIns="0" rIns="0" bIns="0" rtlCol="0"/>
          <a:lstStyle/>
          <a:p>
            <a:endParaRPr/>
          </a:p>
        </p:txBody>
      </p:sp>
      <p:sp>
        <p:nvSpPr>
          <p:cNvPr id="17" name="object 17"/>
          <p:cNvSpPr txBox="1"/>
          <p:nvPr/>
        </p:nvSpPr>
        <p:spPr>
          <a:xfrm>
            <a:off x="8403590" y="5359400"/>
            <a:ext cx="1959610" cy="579646"/>
          </a:xfrm>
          <a:prstGeom prst="rect">
            <a:avLst/>
          </a:prstGeom>
          <a:ln w="25518">
            <a:solidFill>
              <a:srgbClr val="000000"/>
            </a:solidFill>
          </a:ln>
        </p:spPr>
        <p:txBody>
          <a:bodyPr vert="horz" wrap="square" lIns="0" tIns="86360" rIns="0" bIns="0" rtlCol="0">
            <a:spAutoFit/>
          </a:bodyPr>
          <a:lstStyle/>
          <a:p>
            <a:pPr marL="304800" marR="120650" indent="-176530">
              <a:spcBef>
                <a:spcPts val="680"/>
              </a:spcBef>
            </a:pPr>
            <a:r>
              <a:rPr sz="1600" spc="-10" dirty="0">
                <a:latin typeface="Comic Sans MS"/>
                <a:cs typeface="Comic Sans MS"/>
              </a:rPr>
              <a:t>439</a:t>
            </a:r>
            <a:r>
              <a:rPr sz="1600" dirty="0">
                <a:latin typeface="Comic Sans MS"/>
                <a:cs typeface="Comic Sans MS"/>
              </a:rPr>
              <a:t>8</a:t>
            </a:r>
            <a:r>
              <a:rPr sz="1600" spc="-10" dirty="0">
                <a:latin typeface="Comic Sans MS"/>
                <a:cs typeface="Comic Sans MS"/>
              </a:rPr>
              <a:t>5</a:t>
            </a:r>
            <a:r>
              <a:rPr sz="1600" spc="-15" dirty="0">
                <a:latin typeface="Comic Sans MS"/>
                <a:cs typeface="Comic Sans MS"/>
              </a:rPr>
              <a:t>d</a:t>
            </a:r>
            <a:r>
              <a:rPr sz="1600" spc="-10" dirty="0">
                <a:latin typeface="Comic Sans MS"/>
                <a:cs typeface="Comic Sans MS"/>
              </a:rPr>
              <a:t>l</a:t>
            </a:r>
            <a:r>
              <a:rPr sz="1600" spc="5" dirty="0">
                <a:latin typeface="Comic Sans MS"/>
                <a:cs typeface="Comic Sans MS"/>
              </a:rPr>
              <a:t>f</a:t>
            </a:r>
            <a:r>
              <a:rPr sz="1600" dirty="0">
                <a:latin typeface="Comic Sans MS"/>
                <a:cs typeface="Comic Sans MS"/>
              </a:rPr>
              <a:t>s</a:t>
            </a:r>
            <a:r>
              <a:rPr sz="1600" spc="-10" dirty="0">
                <a:latin typeface="Comic Sans MS"/>
                <a:cs typeface="Comic Sans MS"/>
              </a:rPr>
              <a:t>l</a:t>
            </a:r>
            <a:r>
              <a:rPr sz="1600" spc="5" dirty="0">
                <a:latin typeface="Comic Sans MS"/>
                <a:cs typeface="Comic Sans MS"/>
              </a:rPr>
              <a:t>f</a:t>
            </a:r>
            <a:r>
              <a:rPr sz="1600" dirty="0">
                <a:latin typeface="Comic Sans MS"/>
                <a:cs typeface="Comic Sans MS"/>
              </a:rPr>
              <a:t>nsv</a:t>
            </a:r>
            <a:r>
              <a:rPr sz="1600" spc="-10" dirty="0">
                <a:latin typeface="Comic Sans MS"/>
                <a:cs typeface="Comic Sans MS"/>
              </a:rPr>
              <a:t>9</a:t>
            </a:r>
            <a:r>
              <a:rPr sz="1600" dirty="0">
                <a:latin typeface="Comic Sans MS"/>
                <a:cs typeface="Comic Sans MS"/>
              </a:rPr>
              <a:t>0  </a:t>
            </a:r>
            <a:r>
              <a:rPr sz="1600" spc="-10" dirty="0">
                <a:latin typeface="Comic Sans MS"/>
                <a:cs typeface="Comic Sans MS"/>
              </a:rPr>
              <a:t>64klj79dsflk6</a:t>
            </a:r>
            <a:endParaRPr sz="1600">
              <a:latin typeface="Comic Sans MS"/>
              <a:cs typeface="Comic Sans MS"/>
            </a:endParaRPr>
          </a:p>
        </p:txBody>
      </p:sp>
      <p:sp>
        <p:nvSpPr>
          <p:cNvPr id="18" name="object 18"/>
          <p:cNvSpPr txBox="1"/>
          <p:nvPr/>
        </p:nvSpPr>
        <p:spPr>
          <a:xfrm>
            <a:off x="8483600" y="2146301"/>
            <a:ext cx="1676400" cy="361637"/>
          </a:xfrm>
          <a:prstGeom prst="rect">
            <a:avLst/>
          </a:prstGeom>
          <a:solidFill>
            <a:srgbClr val="00AFEF"/>
          </a:solidFill>
          <a:ln w="25518">
            <a:solidFill>
              <a:srgbClr val="000000"/>
            </a:solidFill>
          </a:ln>
        </p:spPr>
        <p:txBody>
          <a:bodyPr vert="horz" wrap="square" lIns="0" tIns="83820" rIns="0" bIns="0" rtlCol="0">
            <a:spAutoFit/>
          </a:bodyPr>
          <a:lstStyle/>
          <a:p>
            <a:pPr marL="255270">
              <a:spcBef>
                <a:spcPts val="660"/>
              </a:spcBef>
            </a:pPr>
            <a:r>
              <a:rPr spc="-5" dirty="0">
                <a:solidFill>
                  <a:srgbClr val="FFFFFF"/>
                </a:solidFill>
                <a:latin typeface="Trebuchet MS"/>
                <a:cs typeface="Trebuchet MS"/>
              </a:rPr>
              <a:t>Private</a:t>
            </a:r>
            <a:r>
              <a:rPr spc="-25" dirty="0">
                <a:solidFill>
                  <a:srgbClr val="FFFFFF"/>
                </a:solidFill>
                <a:latin typeface="Trebuchet MS"/>
                <a:cs typeface="Trebuchet MS"/>
              </a:rPr>
              <a:t> </a:t>
            </a:r>
            <a:r>
              <a:rPr spc="-5" dirty="0">
                <a:solidFill>
                  <a:srgbClr val="FFFFFF"/>
                </a:solidFill>
                <a:latin typeface="Trebuchet MS"/>
                <a:cs typeface="Trebuchet MS"/>
              </a:rPr>
              <a:t>Key</a:t>
            </a:r>
            <a:endParaRPr>
              <a:latin typeface="Trebuchet MS"/>
              <a:cs typeface="Trebuchet MS"/>
            </a:endParaRPr>
          </a:p>
        </p:txBody>
      </p:sp>
      <p:sp>
        <p:nvSpPr>
          <p:cNvPr id="19" name="object 19"/>
          <p:cNvSpPr/>
          <p:nvPr/>
        </p:nvSpPr>
        <p:spPr>
          <a:xfrm>
            <a:off x="3474720" y="3997959"/>
            <a:ext cx="452120" cy="2540"/>
          </a:xfrm>
          <a:custGeom>
            <a:avLst/>
            <a:gdLst/>
            <a:ahLst/>
            <a:cxnLst/>
            <a:rect l="l" t="t" r="r" b="b"/>
            <a:pathLst>
              <a:path w="452119" h="2539">
                <a:moveTo>
                  <a:pt x="0" y="2539"/>
                </a:moveTo>
                <a:lnTo>
                  <a:pt x="452119" y="0"/>
                </a:lnTo>
              </a:path>
            </a:pathLst>
          </a:custGeom>
          <a:ln w="25400">
            <a:solidFill>
              <a:srgbClr val="000000"/>
            </a:solidFill>
          </a:ln>
        </p:spPr>
        <p:txBody>
          <a:bodyPr wrap="square" lIns="0" tIns="0" rIns="0" bIns="0" rtlCol="0"/>
          <a:lstStyle/>
          <a:p>
            <a:endParaRPr/>
          </a:p>
        </p:txBody>
      </p:sp>
      <p:sp>
        <p:nvSpPr>
          <p:cNvPr id="20" name="object 20"/>
          <p:cNvSpPr/>
          <p:nvPr/>
        </p:nvSpPr>
        <p:spPr>
          <a:xfrm>
            <a:off x="3919221" y="3939540"/>
            <a:ext cx="115569" cy="115570"/>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3402329" y="3977640"/>
            <a:ext cx="452120" cy="2540"/>
          </a:xfrm>
          <a:custGeom>
            <a:avLst/>
            <a:gdLst/>
            <a:ahLst/>
            <a:cxnLst/>
            <a:rect l="l" t="t" r="r" b="b"/>
            <a:pathLst>
              <a:path w="452119" h="2539">
                <a:moveTo>
                  <a:pt x="0" y="2540"/>
                </a:moveTo>
                <a:lnTo>
                  <a:pt x="452119" y="0"/>
                </a:lnTo>
              </a:path>
            </a:pathLst>
          </a:custGeom>
          <a:ln w="25400">
            <a:solidFill>
              <a:srgbClr val="000000"/>
            </a:solidFill>
          </a:ln>
        </p:spPr>
        <p:txBody>
          <a:bodyPr wrap="square" lIns="0" tIns="0" rIns="0" bIns="0" rtlCol="0"/>
          <a:lstStyle/>
          <a:p>
            <a:endParaRPr/>
          </a:p>
        </p:txBody>
      </p:sp>
      <p:sp>
        <p:nvSpPr>
          <p:cNvPr id="22" name="object 22"/>
          <p:cNvSpPr/>
          <p:nvPr/>
        </p:nvSpPr>
        <p:spPr>
          <a:xfrm>
            <a:off x="3846830" y="3919221"/>
            <a:ext cx="115569" cy="115569"/>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8044180" y="4008120"/>
            <a:ext cx="453390" cy="2540"/>
          </a:xfrm>
          <a:custGeom>
            <a:avLst/>
            <a:gdLst/>
            <a:ahLst/>
            <a:cxnLst/>
            <a:rect l="l" t="t" r="r" b="b"/>
            <a:pathLst>
              <a:path w="453390" h="2539">
                <a:moveTo>
                  <a:pt x="0" y="2539"/>
                </a:moveTo>
                <a:lnTo>
                  <a:pt x="453390" y="0"/>
                </a:lnTo>
              </a:path>
            </a:pathLst>
          </a:custGeom>
          <a:ln w="25400">
            <a:solidFill>
              <a:srgbClr val="000000"/>
            </a:solidFill>
          </a:ln>
        </p:spPr>
        <p:txBody>
          <a:bodyPr wrap="square" lIns="0" tIns="0" rIns="0" bIns="0" rtlCol="0"/>
          <a:lstStyle/>
          <a:p>
            <a:endParaRPr/>
          </a:p>
        </p:txBody>
      </p:sp>
      <p:sp>
        <p:nvSpPr>
          <p:cNvPr id="24" name="object 24"/>
          <p:cNvSpPr/>
          <p:nvPr/>
        </p:nvSpPr>
        <p:spPr>
          <a:xfrm>
            <a:off x="8489950" y="3949701"/>
            <a:ext cx="114300" cy="115569"/>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7971790" y="3987800"/>
            <a:ext cx="453390" cy="2540"/>
          </a:xfrm>
          <a:custGeom>
            <a:avLst/>
            <a:gdLst/>
            <a:ahLst/>
            <a:cxnLst/>
            <a:rect l="l" t="t" r="r" b="b"/>
            <a:pathLst>
              <a:path w="453390" h="2539">
                <a:moveTo>
                  <a:pt x="0" y="2539"/>
                </a:moveTo>
                <a:lnTo>
                  <a:pt x="453389" y="0"/>
                </a:lnTo>
              </a:path>
            </a:pathLst>
          </a:custGeom>
          <a:ln w="25400">
            <a:solidFill>
              <a:srgbClr val="000000"/>
            </a:solidFill>
          </a:ln>
        </p:spPr>
        <p:txBody>
          <a:bodyPr wrap="square" lIns="0" tIns="0" rIns="0" bIns="0" rtlCol="0"/>
          <a:lstStyle/>
          <a:p>
            <a:endParaRPr/>
          </a:p>
        </p:txBody>
      </p:sp>
      <p:sp>
        <p:nvSpPr>
          <p:cNvPr id="26" name="object 26"/>
          <p:cNvSpPr/>
          <p:nvPr/>
        </p:nvSpPr>
        <p:spPr>
          <a:xfrm>
            <a:off x="8417559" y="3930650"/>
            <a:ext cx="115570" cy="114300"/>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5581650" y="3991609"/>
            <a:ext cx="453390" cy="3810"/>
          </a:xfrm>
          <a:custGeom>
            <a:avLst/>
            <a:gdLst/>
            <a:ahLst/>
            <a:cxnLst/>
            <a:rect l="l" t="t" r="r" b="b"/>
            <a:pathLst>
              <a:path w="453389" h="3810">
                <a:moveTo>
                  <a:pt x="0" y="3809"/>
                </a:moveTo>
                <a:lnTo>
                  <a:pt x="453389" y="0"/>
                </a:lnTo>
              </a:path>
            </a:pathLst>
          </a:custGeom>
          <a:ln w="25400">
            <a:solidFill>
              <a:srgbClr val="000000"/>
            </a:solidFill>
          </a:ln>
        </p:spPr>
        <p:txBody>
          <a:bodyPr wrap="square" lIns="0" tIns="0" rIns="0" bIns="0" rtlCol="0"/>
          <a:lstStyle/>
          <a:p>
            <a:endParaRPr/>
          </a:p>
        </p:txBody>
      </p:sp>
      <p:sp>
        <p:nvSpPr>
          <p:cNvPr id="28" name="object 28"/>
          <p:cNvSpPr/>
          <p:nvPr/>
        </p:nvSpPr>
        <p:spPr>
          <a:xfrm>
            <a:off x="6027421" y="3934459"/>
            <a:ext cx="115569" cy="114300"/>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5510529" y="3971290"/>
            <a:ext cx="453390" cy="3810"/>
          </a:xfrm>
          <a:custGeom>
            <a:avLst/>
            <a:gdLst/>
            <a:ahLst/>
            <a:cxnLst/>
            <a:rect l="l" t="t" r="r" b="b"/>
            <a:pathLst>
              <a:path w="453389" h="3810">
                <a:moveTo>
                  <a:pt x="0" y="3810"/>
                </a:moveTo>
                <a:lnTo>
                  <a:pt x="453390" y="0"/>
                </a:lnTo>
              </a:path>
            </a:pathLst>
          </a:custGeom>
          <a:ln w="25400">
            <a:solidFill>
              <a:srgbClr val="000000"/>
            </a:solidFill>
          </a:ln>
        </p:spPr>
        <p:txBody>
          <a:bodyPr wrap="square" lIns="0" tIns="0" rIns="0" bIns="0" rtlCol="0"/>
          <a:lstStyle/>
          <a:p>
            <a:endParaRPr/>
          </a:p>
        </p:txBody>
      </p:sp>
      <p:sp>
        <p:nvSpPr>
          <p:cNvPr id="30" name="object 30"/>
          <p:cNvSpPr/>
          <p:nvPr/>
        </p:nvSpPr>
        <p:spPr>
          <a:xfrm>
            <a:off x="5955029" y="3914140"/>
            <a:ext cx="115570" cy="115570"/>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9391650" y="2607311"/>
            <a:ext cx="2540" cy="492759"/>
          </a:xfrm>
          <a:custGeom>
            <a:avLst/>
            <a:gdLst/>
            <a:ahLst/>
            <a:cxnLst/>
            <a:rect l="l" t="t" r="r" b="b"/>
            <a:pathLst>
              <a:path w="2540" h="492760">
                <a:moveTo>
                  <a:pt x="0" y="0"/>
                </a:moveTo>
                <a:lnTo>
                  <a:pt x="2540" y="492760"/>
                </a:lnTo>
              </a:path>
            </a:pathLst>
          </a:custGeom>
          <a:ln w="25400">
            <a:solidFill>
              <a:srgbClr val="000000"/>
            </a:solidFill>
          </a:ln>
        </p:spPr>
        <p:txBody>
          <a:bodyPr wrap="square" lIns="0" tIns="0" rIns="0" bIns="0" rtlCol="0"/>
          <a:lstStyle/>
          <a:p>
            <a:endParaRPr/>
          </a:p>
        </p:txBody>
      </p:sp>
      <p:sp>
        <p:nvSpPr>
          <p:cNvPr id="32" name="object 32"/>
          <p:cNvSpPr/>
          <p:nvPr/>
        </p:nvSpPr>
        <p:spPr>
          <a:xfrm>
            <a:off x="9335769" y="3093720"/>
            <a:ext cx="115570" cy="114300"/>
          </a:xfrm>
          <a:prstGeom prst="rect">
            <a:avLst/>
          </a:prstGeom>
          <a:blipFill>
            <a:blip r:embed="rId8" cstate="print"/>
            <a:stretch>
              <a:fillRect/>
            </a:stretch>
          </a:blipFill>
        </p:spPr>
        <p:txBody>
          <a:bodyPr wrap="square" lIns="0" tIns="0" rIns="0" bIns="0" rtlCol="0"/>
          <a:lstStyle/>
          <a:p>
            <a:endParaRPr/>
          </a:p>
        </p:txBody>
      </p:sp>
      <p:sp>
        <p:nvSpPr>
          <p:cNvPr id="33" name="object 33"/>
          <p:cNvSpPr/>
          <p:nvPr/>
        </p:nvSpPr>
        <p:spPr>
          <a:xfrm>
            <a:off x="9319259" y="2586989"/>
            <a:ext cx="2540" cy="494030"/>
          </a:xfrm>
          <a:custGeom>
            <a:avLst/>
            <a:gdLst/>
            <a:ahLst/>
            <a:cxnLst/>
            <a:rect l="l" t="t" r="r" b="b"/>
            <a:pathLst>
              <a:path w="2540" h="494030">
                <a:moveTo>
                  <a:pt x="0" y="0"/>
                </a:moveTo>
                <a:lnTo>
                  <a:pt x="2540" y="494030"/>
                </a:lnTo>
              </a:path>
            </a:pathLst>
          </a:custGeom>
          <a:ln w="25400">
            <a:solidFill>
              <a:srgbClr val="000000"/>
            </a:solidFill>
          </a:ln>
        </p:spPr>
        <p:txBody>
          <a:bodyPr wrap="square" lIns="0" tIns="0" rIns="0" bIns="0" rtlCol="0"/>
          <a:lstStyle/>
          <a:p>
            <a:endParaRPr/>
          </a:p>
        </p:txBody>
      </p:sp>
      <p:sp>
        <p:nvSpPr>
          <p:cNvPr id="34" name="object 34"/>
          <p:cNvSpPr/>
          <p:nvPr/>
        </p:nvSpPr>
        <p:spPr>
          <a:xfrm>
            <a:off x="9263380" y="3073400"/>
            <a:ext cx="115570" cy="114300"/>
          </a:xfrm>
          <a:prstGeom prst="rect">
            <a:avLst/>
          </a:prstGeom>
          <a:blipFill>
            <a:blip r:embed="rId9" cstate="print"/>
            <a:stretch>
              <a:fillRect/>
            </a:stretch>
          </a:blipFill>
        </p:spPr>
        <p:txBody>
          <a:bodyPr wrap="square" lIns="0" tIns="0" rIns="0" bIns="0" rtlCol="0"/>
          <a:lstStyle/>
          <a:p>
            <a:endParaRPr/>
          </a:p>
        </p:txBody>
      </p:sp>
      <p:sp>
        <p:nvSpPr>
          <p:cNvPr id="35" name="object 35"/>
          <p:cNvSpPr/>
          <p:nvPr/>
        </p:nvSpPr>
        <p:spPr>
          <a:xfrm>
            <a:off x="9429750" y="4803140"/>
            <a:ext cx="2540" cy="495300"/>
          </a:xfrm>
          <a:custGeom>
            <a:avLst/>
            <a:gdLst/>
            <a:ahLst/>
            <a:cxnLst/>
            <a:rect l="l" t="t" r="r" b="b"/>
            <a:pathLst>
              <a:path w="2540" h="495300">
                <a:moveTo>
                  <a:pt x="0" y="0"/>
                </a:moveTo>
                <a:lnTo>
                  <a:pt x="2540" y="495300"/>
                </a:lnTo>
              </a:path>
            </a:pathLst>
          </a:custGeom>
          <a:ln w="25400">
            <a:solidFill>
              <a:srgbClr val="000000"/>
            </a:solidFill>
          </a:ln>
        </p:spPr>
        <p:txBody>
          <a:bodyPr wrap="square" lIns="0" tIns="0" rIns="0" bIns="0" rtlCol="0"/>
          <a:lstStyle/>
          <a:p>
            <a:endParaRPr/>
          </a:p>
        </p:txBody>
      </p:sp>
      <p:sp>
        <p:nvSpPr>
          <p:cNvPr id="36" name="object 36"/>
          <p:cNvSpPr/>
          <p:nvPr/>
        </p:nvSpPr>
        <p:spPr>
          <a:xfrm>
            <a:off x="9375140" y="5290820"/>
            <a:ext cx="114300" cy="114300"/>
          </a:xfrm>
          <a:prstGeom prst="rect">
            <a:avLst/>
          </a:prstGeom>
          <a:blipFill>
            <a:blip r:embed="rId10" cstate="print"/>
            <a:stretch>
              <a:fillRect/>
            </a:stretch>
          </a:blipFill>
        </p:spPr>
        <p:txBody>
          <a:bodyPr wrap="square" lIns="0" tIns="0" rIns="0" bIns="0" rtlCol="0"/>
          <a:lstStyle/>
          <a:p>
            <a:endParaRPr/>
          </a:p>
        </p:txBody>
      </p:sp>
      <p:sp>
        <p:nvSpPr>
          <p:cNvPr id="37" name="object 37"/>
          <p:cNvSpPr/>
          <p:nvPr/>
        </p:nvSpPr>
        <p:spPr>
          <a:xfrm>
            <a:off x="9358630" y="4782820"/>
            <a:ext cx="1270" cy="495300"/>
          </a:xfrm>
          <a:custGeom>
            <a:avLst/>
            <a:gdLst/>
            <a:ahLst/>
            <a:cxnLst/>
            <a:rect l="l" t="t" r="r" b="b"/>
            <a:pathLst>
              <a:path w="1270" h="495300">
                <a:moveTo>
                  <a:pt x="0" y="0"/>
                </a:moveTo>
                <a:lnTo>
                  <a:pt x="1270" y="495299"/>
                </a:lnTo>
              </a:path>
            </a:pathLst>
          </a:custGeom>
          <a:ln w="25400">
            <a:solidFill>
              <a:srgbClr val="000000"/>
            </a:solidFill>
          </a:ln>
        </p:spPr>
        <p:txBody>
          <a:bodyPr wrap="square" lIns="0" tIns="0" rIns="0" bIns="0" rtlCol="0"/>
          <a:lstStyle/>
          <a:p>
            <a:endParaRPr/>
          </a:p>
        </p:txBody>
      </p:sp>
      <p:sp>
        <p:nvSpPr>
          <p:cNvPr id="38" name="object 38"/>
          <p:cNvSpPr/>
          <p:nvPr/>
        </p:nvSpPr>
        <p:spPr>
          <a:xfrm>
            <a:off x="9302750" y="5270500"/>
            <a:ext cx="114300" cy="114300"/>
          </a:xfrm>
          <a:prstGeom prst="rect">
            <a:avLst/>
          </a:prstGeom>
          <a:blipFill>
            <a:blip r:embed="rId11" cstate="print"/>
            <a:stretch>
              <a:fillRect/>
            </a:stretch>
          </a:blipFill>
        </p:spPr>
        <p:txBody>
          <a:bodyPr wrap="square" lIns="0" tIns="0" rIns="0" bIns="0" rtlCol="0"/>
          <a:lstStyle/>
          <a:p>
            <a:endParaRPr/>
          </a:p>
        </p:txBody>
      </p:sp>
      <p:sp>
        <p:nvSpPr>
          <p:cNvPr id="39" name="object 39"/>
          <p:cNvSpPr txBox="1"/>
          <p:nvPr/>
        </p:nvSpPr>
        <p:spPr>
          <a:xfrm>
            <a:off x="6021071" y="2471420"/>
            <a:ext cx="1941195"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Hash of</a:t>
            </a:r>
            <a:r>
              <a:rPr b="1" spc="-80" dirty="0">
                <a:latin typeface="Cambria"/>
                <a:cs typeface="Cambria"/>
              </a:rPr>
              <a:t> </a:t>
            </a:r>
            <a:r>
              <a:rPr b="1" dirty="0">
                <a:latin typeface="Cambria"/>
                <a:cs typeface="Cambria"/>
              </a:rPr>
              <a:t>Document</a:t>
            </a:r>
            <a:endParaRPr>
              <a:latin typeface="Cambria"/>
              <a:cs typeface="Cambria"/>
            </a:endParaRPr>
          </a:p>
        </p:txBody>
      </p:sp>
      <p:sp>
        <p:nvSpPr>
          <p:cNvPr id="40" name="object 40"/>
          <p:cNvSpPr txBox="1"/>
          <p:nvPr/>
        </p:nvSpPr>
        <p:spPr>
          <a:xfrm>
            <a:off x="5410200" y="5524500"/>
            <a:ext cx="1790064"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Digital</a:t>
            </a:r>
            <a:r>
              <a:rPr b="1" spc="-50" dirty="0">
                <a:latin typeface="Cambria"/>
                <a:cs typeface="Cambria"/>
              </a:rPr>
              <a:t> </a:t>
            </a:r>
            <a:r>
              <a:rPr b="1" spc="-5" dirty="0">
                <a:latin typeface="Cambria"/>
                <a:cs typeface="Cambria"/>
              </a:rPr>
              <a:t>Signature</a:t>
            </a:r>
            <a:endParaRPr>
              <a:latin typeface="Cambria"/>
              <a:cs typeface="Cambria"/>
            </a:endParaRPr>
          </a:p>
        </p:txBody>
      </p:sp>
      <p:sp>
        <p:nvSpPr>
          <p:cNvPr id="41" name="object 41"/>
          <p:cNvSpPr txBox="1"/>
          <p:nvPr/>
        </p:nvSpPr>
        <p:spPr>
          <a:xfrm>
            <a:off x="1673861" y="4950459"/>
            <a:ext cx="1678305"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Document </a:t>
            </a:r>
            <a:r>
              <a:rPr b="1" dirty="0">
                <a:latin typeface="Cambria"/>
                <a:cs typeface="Cambria"/>
              </a:rPr>
              <a:t>to</a:t>
            </a:r>
            <a:r>
              <a:rPr b="1" spc="-55" dirty="0">
                <a:latin typeface="Cambria"/>
                <a:cs typeface="Cambria"/>
              </a:rPr>
              <a:t> </a:t>
            </a:r>
            <a:r>
              <a:rPr b="1" spc="-5" dirty="0">
                <a:latin typeface="Cambria"/>
                <a:cs typeface="Cambria"/>
              </a:rPr>
              <a:t>be</a:t>
            </a:r>
            <a:endParaRPr>
              <a:latin typeface="Cambria"/>
              <a:cs typeface="Cambria"/>
            </a:endParaRPr>
          </a:p>
        </p:txBody>
      </p:sp>
      <p:sp>
        <p:nvSpPr>
          <p:cNvPr id="42" name="object 42"/>
          <p:cNvSpPr txBox="1"/>
          <p:nvPr/>
        </p:nvSpPr>
        <p:spPr>
          <a:xfrm>
            <a:off x="2148840" y="5224779"/>
            <a:ext cx="730250"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Signed</a:t>
            </a:r>
            <a:endParaRPr>
              <a:latin typeface="Cambria"/>
              <a:cs typeface="Cambria"/>
            </a:endParaRPr>
          </a:p>
        </p:txBody>
      </p:sp>
      <p:sp>
        <p:nvSpPr>
          <p:cNvPr id="43" name="object 43"/>
          <p:cNvSpPr/>
          <p:nvPr/>
        </p:nvSpPr>
        <p:spPr>
          <a:xfrm>
            <a:off x="7360920" y="5699759"/>
            <a:ext cx="400050" cy="2540"/>
          </a:xfrm>
          <a:custGeom>
            <a:avLst/>
            <a:gdLst/>
            <a:ahLst/>
            <a:cxnLst/>
            <a:rect l="l" t="t" r="r" b="b"/>
            <a:pathLst>
              <a:path w="400050" h="2539">
                <a:moveTo>
                  <a:pt x="0" y="2539"/>
                </a:moveTo>
                <a:lnTo>
                  <a:pt x="400050" y="0"/>
                </a:lnTo>
              </a:path>
            </a:pathLst>
          </a:custGeom>
          <a:ln w="38100">
            <a:solidFill>
              <a:srgbClr val="000000"/>
            </a:solidFill>
          </a:ln>
        </p:spPr>
        <p:txBody>
          <a:bodyPr wrap="square" lIns="0" tIns="0" rIns="0" bIns="0" rtlCol="0"/>
          <a:lstStyle/>
          <a:p>
            <a:endParaRPr/>
          </a:p>
        </p:txBody>
      </p:sp>
      <p:sp>
        <p:nvSpPr>
          <p:cNvPr id="44" name="object 44"/>
          <p:cNvSpPr/>
          <p:nvPr/>
        </p:nvSpPr>
        <p:spPr>
          <a:xfrm>
            <a:off x="7748271" y="5614670"/>
            <a:ext cx="172719" cy="171450"/>
          </a:xfrm>
          <a:prstGeom prst="rect">
            <a:avLst/>
          </a:prstGeom>
          <a:blipFill>
            <a:blip r:embed="rId12" cstate="print"/>
            <a:stretch>
              <a:fillRect/>
            </a:stretch>
          </a:blipFill>
        </p:spPr>
        <p:txBody>
          <a:bodyPr wrap="square" lIns="0" tIns="0" rIns="0" bIns="0" rtlCol="0"/>
          <a:lstStyle/>
          <a:p>
            <a:endParaRPr/>
          </a:p>
        </p:txBody>
      </p:sp>
      <p:sp>
        <p:nvSpPr>
          <p:cNvPr id="45" name="object 45"/>
          <p:cNvSpPr/>
          <p:nvPr/>
        </p:nvSpPr>
        <p:spPr>
          <a:xfrm>
            <a:off x="7288529" y="5676900"/>
            <a:ext cx="400050" cy="2540"/>
          </a:xfrm>
          <a:custGeom>
            <a:avLst/>
            <a:gdLst/>
            <a:ahLst/>
            <a:cxnLst/>
            <a:rect l="l" t="t" r="r" b="b"/>
            <a:pathLst>
              <a:path w="400050" h="2539">
                <a:moveTo>
                  <a:pt x="0" y="2540"/>
                </a:moveTo>
                <a:lnTo>
                  <a:pt x="400050" y="0"/>
                </a:lnTo>
              </a:path>
            </a:pathLst>
          </a:custGeom>
          <a:ln w="38100">
            <a:solidFill>
              <a:srgbClr val="000000"/>
            </a:solidFill>
          </a:ln>
        </p:spPr>
        <p:txBody>
          <a:bodyPr wrap="square" lIns="0" tIns="0" rIns="0" bIns="0" rtlCol="0"/>
          <a:lstStyle/>
          <a:p>
            <a:endParaRPr/>
          </a:p>
        </p:txBody>
      </p:sp>
      <p:sp>
        <p:nvSpPr>
          <p:cNvPr id="46" name="object 46"/>
          <p:cNvSpPr/>
          <p:nvPr/>
        </p:nvSpPr>
        <p:spPr>
          <a:xfrm>
            <a:off x="7677150" y="5590541"/>
            <a:ext cx="171450" cy="172719"/>
          </a:xfrm>
          <a:prstGeom prst="rect">
            <a:avLst/>
          </a:prstGeom>
          <a:blipFill>
            <a:blip r:embed="rId13" cstate="print"/>
            <a:stretch>
              <a:fillRect/>
            </a:stretch>
          </a:blipFill>
        </p:spPr>
        <p:txBody>
          <a:bodyPr wrap="square" lIns="0" tIns="0" rIns="0" bIns="0" rtlCol="0"/>
          <a:lstStyle/>
          <a:p>
            <a:endParaRPr/>
          </a:p>
        </p:txBody>
      </p:sp>
      <p:sp>
        <p:nvSpPr>
          <p:cNvPr id="47" name="object 47"/>
          <p:cNvSpPr/>
          <p:nvPr/>
        </p:nvSpPr>
        <p:spPr>
          <a:xfrm>
            <a:off x="2509519" y="4676140"/>
            <a:ext cx="1270" cy="375920"/>
          </a:xfrm>
          <a:custGeom>
            <a:avLst/>
            <a:gdLst/>
            <a:ahLst/>
            <a:cxnLst/>
            <a:rect l="l" t="t" r="r" b="b"/>
            <a:pathLst>
              <a:path w="1269" h="375920">
                <a:moveTo>
                  <a:pt x="0" y="375920"/>
                </a:moveTo>
                <a:lnTo>
                  <a:pt x="1270" y="0"/>
                </a:lnTo>
              </a:path>
            </a:pathLst>
          </a:custGeom>
          <a:ln w="38100">
            <a:solidFill>
              <a:srgbClr val="000000"/>
            </a:solidFill>
          </a:ln>
        </p:spPr>
        <p:txBody>
          <a:bodyPr wrap="square" lIns="0" tIns="0" rIns="0" bIns="0" rtlCol="0"/>
          <a:lstStyle/>
          <a:p>
            <a:endParaRPr/>
          </a:p>
        </p:txBody>
      </p:sp>
      <p:sp>
        <p:nvSpPr>
          <p:cNvPr id="48" name="object 48"/>
          <p:cNvSpPr/>
          <p:nvPr/>
        </p:nvSpPr>
        <p:spPr>
          <a:xfrm>
            <a:off x="2424430" y="4516120"/>
            <a:ext cx="171450" cy="171450"/>
          </a:xfrm>
          <a:prstGeom prst="rect">
            <a:avLst/>
          </a:prstGeom>
          <a:blipFill>
            <a:blip r:embed="rId14" cstate="print"/>
            <a:stretch>
              <a:fillRect/>
            </a:stretch>
          </a:blipFill>
        </p:spPr>
        <p:txBody>
          <a:bodyPr wrap="square" lIns="0" tIns="0" rIns="0" bIns="0" rtlCol="0"/>
          <a:lstStyle/>
          <a:p>
            <a:endParaRPr/>
          </a:p>
        </p:txBody>
      </p:sp>
      <p:sp>
        <p:nvSpPr>
          <p:cNvPr id="49" name="object 49"/>
          <p:cNvSpPr/>
          <p:nvPr/>
        </p:nvSpPr>
        <p:spPr>
          <a:xfrm>
            <a:off x="2438400" y="4653279"/>
            <a:ext cx="0" cy="375920"/>
          </a:xfrm>
          <a:custGeom>
            <a:avLst/>
            <a:gdLst/>
            <a:ahLst/>
            <a:cxnLst/>
            <a:rect l="l" t="t" r="r" b="b"/>
            <a:pathLst>
              <a:path h="375920">
                <a:moveTo>
                  <a:pt x="0" y="375920"/>
                </a:moveTo>
                <a:lnTo>
                  <a:pt x="0" y="0"/>
                </a:lnTo>
              </a:path>
            </a:pathLst>
          </a:custGeom>
          <a:ln w="38100">
            <a:solidFill>
              <a:srgbClr val="000000"/>
            </a:solidFill>
          </a:ln>
        </p:spPr>
        <p:txBody>
          <a:bodyPr wrap="square" lIns="0" tIns="0" rIns="0" bIns="0" rtlCol="0"/>
          <a:lstStyle/>
          <a:p>
            <a:endParaRPr/>
          </a:p>
        </p:txBody>
      </p:sp>
      <p:sp>
        <p:nvSpPr>
          <p:cNvPr id="50" name="object 50"/>
          <p:cNvSpPr/>
          <p:nvPr/>
        </p:nvSpPr>
        <p:spPr>
          <a:xfrm>
            <a:off x="2353310" y="4493259"/>
            <a:ext cx="171450" cy="171450"/>
          </a:xfrm>
          <a:prstGeom prst="rect">
            <a:avLst/>
          </a:prstGeom>
          <a:blipFill>
            <a:blip r:embed="rId15" cstate="print"/>
            <a:stretch>
              <a:fillRect/>
            </a:stretch>
          </a:blipFill>
        </p:spPr>
        <p:txBody>
          <a:bodyPr wrap="square" lIns="0" tIns="0" rIns="0" bIns="0" rtlCol="0"/>
          <a:lstStyle/>
          <a:p>
            <a:endParaRPr/>
          </a:p>
        </p:txBody>
      </p:sp>
      <p:sp>
        <p:nvSpPr>
          <p:cNvPr id="51" name="object 51"/>
          <p:cNvSpPr/>
          <p:nvPr/>
        </p:nvSpPr>
        <p:spPr>
          <a:xfrm>
            <a:off x="7004050" y="2762250"/>
            <a:ext cx="2540" cy="440690"/>
          </a:xfrm>
          <a:custGeom>
            <a:avLst/>
            <a:gdLst/>
            <a:ahLst/>
            <a:cxnLst/>
            <a:rect l="l" t="t" r="r" b="b"/>
            <a:pathLst>
              <a:path w="2539" h="440689">
                <a:moveTo>
                  <a:pt x="0" y="0"/>
                </a:moveTo>
                <a:lnTo>
                  <a:pt x="2539" y="440689"/>
                </a:lnTo>
              </a:path>
            </a:pathLst>
          </a:custGeom>
          <a:ln w="38100">
            <a:solidFill>
              <a:srgbClr val="000000"/>
            </a:solidFill>
          </a:ln>
        </p:spPr>
        <p:txBody>
          <a:bodyPr wrap="square" lIns="0" tIns="0" rIns="0" bIns="0" rtlCol="0"/>
          <a:lstStyle/>
          <a:p>
            <a:endParaRPr/>
          </a:p>
        </p:txBody>
      </p:sp>
      <p:sp>
        <p:nvSpPr>
          <p:cNvPr id="52" name="object 52"/>
          <p:cNvSpPr/>
          <p:nvPr/>
        </p:nvSpPr>
        <p:spPr>
          <a:xfrm>
            <a:off x="6920229" y="3191510"/>
            <a:ext cx="171450" cy="171450"/>
          </a:xfrm>
          <a:prstGeom prst="rect">
            <a:avLst/>
          </a:prstGeom>
          <a:blipFill>
            <a:blip r:embed="rId16" cstate="print"/>
            <a:stretch>
              <a:fillRect/>
            </a:stretch>
          </a:blipFill>
        </p:spPr>
        <p:txBody>
          <a:bodyPr wrap="square" lIns="0" tIns="0" rIns="0" bIns="0" rtlCol="0"/>
          <a:lstStyle/>
          <a:p>
            <a:endParaRPr/>
          </a:p>
        </p:txBody>
      </p:sp>
      <p:sp>
        <p:nvSpPr>
          <p:cNvPr id="53" name="object 53"/>
          <p:cNvSpPr/>
          <p:nvPr/>
        </p:nvSpPr>
        <p:spPr>
          <a:xfrm>
            <a:off x="6932929" y="2739389"/>
            <a:ext cx="1270" cy="440690"/>
          </a:xfrm>
          <a:custGeom>
            <a:avLst/>
            <a:gdLst/>
            <a:ahLst/>
            <a:cxnLst/>
            <a:rect l="l" t="t" r="r" b="b"/>
            <a:pathLst>
              <a:path w="1270" h="440689">
                <a:moveTo>
                  <a:pt x="0" y="0"/>
                </a:moveTo>
                <a:lnTo>
                  <a:pt x="1270" y="440689"/>
                </a:lnTo>
              </a:path>
            </a:pathLst>
          </a:custGeom>
          <a:ln w="38100">
            <a:solidFill>
              <a:srgbClr val="000000"/>
            </a:solidFill>
          </a:ln>
        </p:spPr>
        <p:txBody>
          <a:bodyPr wrap="square" lIns="0" tIns="0" rIns="0" bIns="0" rtlCol="0"/>
          <a:lstStyle/>
          <a:p>
            <a:endParaRPr/>
          </a:p>
        </p:txBody>
      </p:sp>
      <p:sp>
        <p:nvSpPr>
          <p:cNvPr id="54" name="object 54"/>
          <p:cNvSpPr/>
          <p:nvPr/>
        </p:nvSpPr>
        <p:spPr>
          <a:xfrm>
            <a:off x="6847840" y="3168650"/>
            <a:ext cx="171450" cy="171450"/>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2616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5871"/>
            <a:ext cx="8319770" cy="5350183"/>
          </a:xfrm>
          <a:prstGeom prst="rect">
            <a:avLst/>
          </a:prstGeom>
        </p:spPr>
        <p:txBody>
          <a:bodyPr vert="horz" wrap="square" lIns="0" tIns="43180" rIns="0" bIns="0" rtlCol="0">
            <a:spAutoFit/>
          </a:bodyPr>
          <a:lstStyle/>
          <a:p>
            <a:pPr marL="12700" marR="27940">
              <a:lnSpc>
                <a:spcPts val="2450"/>
              </a:lnSpc>
              <a:spcBef>
                <a:spcPts val="340"/>
              </a:spcBef>
            </a:pPr>
            <a:r>
              <a:rPr sz="2200" dirty="0">
                <a:solidFill>
                  <a:srgbClr val="243F60"/>
                </a:solidFill>
                <a:latin typeface="Arial"/>
                <a:cs typeface="Arial"/>
              </a:rPr>
              <a:t>So</a:t>
            </a:r>
            <a:r>
              <a:rPr sz="2200" spc="-15" dirty="0">
                <a:solidFill>
                  <a:srgbClr val="243F60"/>
                </a:solidFill>
                <a:latin typeface="Arial"/>
                <a:cs typeface="Arial"/>
              </a:rPr>
              <a:t> </a:t>
            </a:r>
            <a:r>
              <a:rPr sz="2200" dirty="0">
                <a:solidFill>
                  <a:srgbClr val="243F60"/>
                </a:solidFill>
                <a:latin typeface="Arial"/>
                <a:cs typeface="Arial"/>
              </a:rPr>
              <a:t>you've</a:t>
            </a:r>
            <a:r>
              <a:rPr sz="2200" spc="-10" dirty="0">
                <a:solidFill>
                  <a:srgbClr val="243F60"/>
                </a:solidFill>
                <a:latin typeface="Arial"/>
                <a:cs typeface="Arial"/>
              </a:rPr>
              <a:t> </a:t>
            </a:r>
            <a:r>
              <a:rPr sz="2200" dirty="0">
                <a:solidFill>
                  <a:srgbClr val="243F60"/>
                </a:solidFill>
                <a:latin typeface="Arial"/>
                <a:cs typeface="Arial"/>
              </a:rPr>
              <a:t>used</a:t>
            </a:r>
            <a:r>
              <a:rPr sz="2200" spc="-10" dirty="0">
                <a:solidFill>
                  <a:srgbClr val="243F60"/>
                </a:solidFill>
                <a:latin typeface="Arial"/>
                <a:cs typeface="Arial"/>
              </a:rPr>
              <a:t> </a:t>
            </a:r>
            <a:r>
              <a:rPr sz="2200" dirty="0">
                <a:solidFill>
                  <a:srgbClr val="243F60"/>
                </a:solidFill>
                <a:latin typeface="Arial"/>
                <a:cs typeface="Arial"/>
              </a:rPr>
              <a:t>all</a:t>
            </a:r>
            <a:r>
              <a:rPr sz="2200" spc="-5" dirty="0">
                <a:solidFill>
                  <a:srgbClr val="243F60"/>
                </a:solidFill>
                <a:latin typeface="Arial"/>
                <a:cs typeface="Arial"/>
              </a:rPr>
              <a:t> </a:t>
            </a:r>
            <a:r>
              <a:rPr sz="2200" dirty="0">
                <a:solidFill>
                  <a:srgbClr val="243F60"/>
                </a:solidFill>
                <a:latin typeface="Arial"/>
                <a:cs typeface="Arial"/>
              </a:rPr>
              <a:t>these</a:t>
            </a:r>
            <a:r>
              <a:rPr sz="2200" spc="-10" dirty="0">
                <a:solidFill>
                  <a:srgbClr val="243F60"/>
                </a:solidFill>
                <a:latin typeface="Arial"/>
                <a:cs typeface="Arial"/>
              </a:rPr>
              <a:t> </a:t>
            </a:r>
            <a:r>
              <a:rPr sz="2200" dirty="0">
                <a:solidFill>
                  <a:srgbClr val="243F60"/>
                </a:solidFill>
                <a:latin typeface="Arial"/>
                <a:cs typeface="Arial"/>
              </a:rPr>
              <a:t>rules</a:t>
            </a:r>
            <a:r>
              <a:rPr sz="2200" spc="-5" dirty="0">
                <a:solidFill>
                  <a:srgbClr val="243F60"/>
                </a:solidFill>
                <a:latin typeface="Arial"/>
                <a:cs typeface="Arial"/>
              </a:rPr>
              <a:t> </a:t>
            </a:r>
            <a:r>
              <a:rPr sz="2200" dirty="0">
                <a:solidFill>
                  <a:srgbClr val="243F60"/>
                </a:solidFill>
                <a:latin typeface="Arial"/>
                <a:cs typeface="Arial"/>
              </a:rPr>
              <a:t>to</a:t>
            </a:r>
            <a:r>
              <a:rPr sz="2200" spc="-15" dirty="0">
                <a:solidFill>
                  <a:srgbClr val="243F60"/>
                </a:solidFill>
                <a:latin typeface="Arial"/>
                <a:cs typeface="Arial"/>
              </a:rPr>
              <a:t> </a:t>
            </a:r>
            <a:r>
              <a:rPr sz="2200" dirty="0">
                <a:solidFill>
                  <a:srgbClr val="243F60"/>
                </a:solidFill>
                <a:latin typeface="Arial"/>
                <a:cs typeface="Arial"/>
              </a:rPr>
              <a:t>crack</a:t>
            </a:r>
            <a:r>
              <a:rPr sz="2200" spc="-5" dirty="0">
                <a:solidFill>
                  <a:srgbClr val="243F60"/>
                </a:solidFill>
                <a:latin typeface="Arial"/>
                <a:cs typeface="Arial"/>
              </a:rPr>
              <a:t> </a:t>
            </a:r>
            <a:r>
              <a:rPr sz="2200" dirty="0">
                <a:solidFill>
                  <a:srgbClr val="243F60"/>
                </a:solidFill>
                <a:latin typeface="Arial"/>
                <a:cs typeface="Arial"/>
              </a:rPr>
              <a:t>some</a:t>
            </a:r>
            <a:r>
              <a:rPr sz="2200" spc="-10" dirty="0">
                <a:solidFill>
                  <a:srgbClr val="243F60"/>
                </a:solidFill>
                <a:latin typeface="Arial"/>
                <a:cs typeface="Arial"/>
              </a:rPr>
              <a:t> </a:t>
            </a:r>
            <a:r>
              <a:rPr sz="2200" dirty="0">
                <a:solidFill>
                  <a:srgbClr val="243F60"/>
                </a:solidFill>
                <a:latin typeface="Arial"/>
                <a:cs typeface="Arial"/>
              </a:rPr>
              <a:t>passwords,</a:t>
            </a:r>
            <a:r>
              <a:rPr sz="2200" spc="-15" dirty="0">
                <a:solidFill>
                  <a:srgbClr val="243F60"/>
                </a:solidFill>
                <a:latin typeface="Arial"/>
                <a:cs typeface="Arial"/>
              </a:rPr>
              <a:t> </a:t>
            </a:r>
            <a:r>
              <a:rPr sz="2200" dirty="0">
                <a:solidFill>
                  <a:srgbClr val="243F60"/>
                </a:solidFill>
                <a:latin typeface="Arial"/>
                <a:cs typeface="Arial"/>
              </a:rPr>
              <a:t>what</a:t>
            </a:r>
            <a:r>
              <a:rPr sz="2200" spc="-5" dirty="0">
                <a:solidFill>
                  <a:srgbClr val="243F60"/>
                </a:solidFill>
                <a:latin typeface="Arial"/>
                <a:cs typeface="Arial"/>
              </a:rPr>
              <a:t> </a:t>
            </a:r>
            <a:r>
              <a:rPr sz="2200" spc="-20" dirty="0">
                <a:solidFill>
                  <a:srgbClr val="243F60"/>
                </a:solidFill>
                <a:latin typeface="Arial"/>
                <a:cs typeface="Arial"/>
              </a:rPr>
              <a:t>else </a:t>
            </a:r>
            <a:r>
              <a:rPr sz="2200" dirty="0">
                <a:solidFill>
                  <a:srgbClr val="243F60"/>
                </a:solidFill>
                <a:latin typeface="Arial"/>
                <a:cs typeface="Arial"/>
              </a:rPr>
              <a:t>can</a:t>
            </a:r>
            <a:r>
              <a:rPr sz="2200" spc="-5" dirty="0">
                <a:solidFill>
                  <a:srgbClr val="243F60"/>
                </a:solidFill>
                <a:latin typeface="Arial"/>
                <a:cs typeface="Arial"/>
              </a:rPr>
              <a:t> </a:t>
            </a:r>
            <a:r>
              <a:rPr sz="2200" dirty="0">
                <a:solidFill>
                  <a:srgbClr val="243F60"/>
                </a:solidFill>
                <a:latin typeface="Arial"/>
                <a:cs typeface="Arial"/>
              </a:rPr>
              <a:t>you </a:t>
            </a:r>
            <a:r>
              <a:rPr sz="2200" spc="-25" dirty="0">
                <a:solidFill>
                  <a:srgbClr val="243F60"/>
                </a:solidFill>
                <a:latin typeface="Arial"/>
                <a:cs typeface="Arial"/>
              </a:rPr>
              <a:t>do?</a:t>
            </a:r>
            <a:endParaRPr sz="2200">
              <a:latin typeface="Arial"/>
              <a:cs typeface="Arial"/>
            </a:endParaRPr>
          </a:p>
          <a:p>
            <a:pPr>
              <a:spcBef>
                <a:spcPts val="25"/>
              </a:spcBef>
            </a:pPr>
            <a:endParaRPr sz="1900">
              <a:latin typeface="Arial"/>
              <a:cs typeface="Arial"/>
            </a:endParaRPr>
          </a:p>
          <a:p>
            <a:pPr marL="12700">
              <a:lnSpc>
                <a:spcPts val="2565"/>
              </a:lnSpc>
            </a:pPr>
            <a:r>
              <a:rPr sz="2200" dirty="0">
                <a:solidFill>
                  <a:srgbClr val="243F60"/>
                </a:solidFill>
                <a:latin typeface="Arial"/>
                <a:cs typeface="Arial"/>
              </a:rPr>
              <a:t>Use</a:t>
            </a:r>
            <a:r>
              <a:rPr sz="2200" spc="-10" dirty="0">
                <a:solidFill>
                  <a:srgbClr val="243F60"/>
                </a:solidFill>
                <a:latin typeface="Arial"/>
                <a:cs typeface="Arial"/>
              </a:rPr>
              <a:t> </a:t>
            </a:r>
            <a:r>
              <a:rPr sz="2200" dirty="0">
                <a:solidFill>
                  <a:srgbClr val="243F60"/>
                </a:solidFill>
                <a:latin typeface="Arial"/>
                <a:cs typeface="Arial"/>
              </a:rPr>
              <a:t>your</a:t>
            </a:r>
            <a:r>
              <a:rPr sz="2200" spc="-5" dirty="0">
                <a:solidFill>
                  <a:srgbClr val="243F60"/>
                </a:solidFill>
                <a:latin typeface="Arial"/>
                <a:cs typeface="Arial"/>
              </a:rPr>
              <a:t> </a:t>
            </a:r>
            <a:r>
              <a:rPr sz="2200" dirty="0">
                <a:solidFill>
                  <a:srgbClr val="243F60"/>
                </a:solidFill>
                <a:latin typeface="Arial"/>
                <a:cs typeface="Arial"/>
              </a:rPr>
              <a:t>cracked</a:t>
            </a:r>
            <a:r>
              <a:rPr sz="2200" spc="-10" dirty="0">
                <a:solidFill>
                  <a:srgbClr val="243F60"/>
                </a:solidFill>
                <a:latin typeface="Arial"/>
                <a:cs typeface="Arial"/>
              </a:rPr>
              <a:t> </a:t>
            </a:r>
            <a:r>
              <a:rPr sz="2200" dirty="0">
                <a:solidFill>
                  <a:srgbClr val="243F60"/>
                </a:solidFill>
                <a:latin typeface="Arial"/>
                <a:cs typeface="Arial"/>
              </a:rPr>
              <a:t>password</a:t>
            </a:r>
            <a:r>
              <a:rPr sz="2200" spc="-5" dirty="0">
                <a:solidFill>
                  <a:srgbClr val="243F60"/>
                </a:solidFill>
                <a:latin typeface="Arial"/>
                <a:cs typeface="Arial"/>
              </a:rPr>
              <a:t> </a:t>
            </a:r>
            <a:r>
              <a:rPr sz="2200" dirty="0">
                <a:solidFill>
                  <a:srgbClr val="243F60"/>
                </a:solidFill>
                <a:latin typeface="Arial"/>
                <a:cs typeface="Arial"/>
              </a:rPr>
              <a:t>as</a:t>
            </a:r>
            <a:r>
              <a:rPr sz="2200" spc="-5"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dictionary!</a:t>
            </a:r>
            <a:endParaRPr sz="2200">
              <a:latin typeface="Arial"/>
              <a:cs typeface="Arial"/>
            </a:endParaRPr>
          </a:p>
          <a:p>
            <a:pPr marL="12700">
              <a:lnSpc>
                <a:spcPts val="1989"/>
              </a:lnSpc>
            </a:pPr>
            <a:r>
              <a:rPr dirty="0">
                <a:solidFill>
                  <a:srgbClr val="243F60"/>
                </a:solidFill>
                <a:latin typeface="Arial"/>
                <a:cs typeface="Arial"/>
              </a:rPr>
              <a:t>#</a:t>
            </a:r>
            <a:r>
              <a:rPr spc="-20" dirty="0">
                <a:solidFill>
                  <a:srgbClr val="243F60"/>
                </a:solidFill>
                <a:latin typeface="Arial"/>
                <a:cs typeface="Arial"/>
              </a:rPr>
              <a:t> </a:t>
            </a:r>
            <a:r>
              <a:rPr dirty="0">
                <a:solidFill>
                  <a:srgbClr val="243F60"/>
                </a:solidFill>
                <a:latin typeface="Arial"/>
                <a:cs typeface="Arial"/>
              </a:rPr>
              <a:t>john</a:t>
            </a:r>
            <a:r>
              <a:rPr spc="-15" dirty="0">
                <a:solidFill>
                  <a:srgbClr val="243F60"/>
                </a:solidFill>
                <a:latin typeface="Arial"/>
                <a:cs typeface="Arial"/>
              </a:rPr>
              <a:t> </a:t>
            </a:r>
            <a:r>
              <a:rPr spc="-10" dirty="0">
                <a:solidFill>
                  <a:srgbClr val="243F60"/>
                </a:solidFill>
                <a:latin typeface="Arial"/>
                <a:cs typeface="Arial"/>
              </a:rPr>
              <a:t>-</a:t>
            </a:r>
            <a:r>
              <a:rPr dirty="0">
                <a:solidFill>
                  <a:srgbClr val="243F60"/>
                </a:solidFill>
                <a:latin typeface="Arial"/>
                <a:cs typeface="Arial"/>
              </a:rPr>
              <a:t>show</a:t>
            </a:r>
            <a:r>
              <a:rPr spc="-15" dirty="0">
                <a:solidFill>
                  <a:srgbClr val="243F60"/>
                </a:solidFill>
                <a:latin typeface="Arial"/>
                <a:cs typeface="Arial"/>
              </a:rPr>
              <a:t> </a:t>
            </a:r>
            <a:r>
              <a:rPr dirty="0">
                <a:solidFill>
                  <a:srgbClr val="243F60"/>
                </a:solidFill>
                <a:latin typeface="Arial"/>
                <a:cs typeface="Arial"/>
              </a:rPr>
              <a:t>--format:nt</a:t>
            </a:r>
            <a:r>
              <a:rPr spc="-5" dirty="0">
                <a:solidFill>
                  <a:srgbClr val="243F60"/>
                </a:solidFill>
                <a:latin typeface="Arial"/>
                <a:cs typeface="Arial"/>
              </a:rPr>
              <a:t> </a:t>
            </a:r>
            <a:r>
              <a:rPr dirty="0">
                <a:solidFill>
                  <a:srgbClr val="243F60"/>
                </a:solidFill>
                <a:latin typeface="Arial"/>
                <a:cs typeface="Arial"/>
              </a:rPr>
              <a:t>pwdump.txt</a:t>
            </a:r>
            <a:r>
              <a:rPr spc="-5" dirty="0">
                <a:solidFill>
                  <a:srgbClr val="243F60"/>
                </a:solidFill>
                <a:latin typeface="Arial"/>
                <a:cs typeface="Arial"/>
              </a:rPr>
              <a:t> </a:t>
            </a:r>
            <a:r>
              <a:rPr dirty="0">
                <a:solidFill>
                  <a:srgbClr val="243F60"/>
                </a:solidFill>
                <a:latin typeface="Arial"/>
                <a:cs typeface="Arial"/>
              </a:rPr>
              <a:t>|</a:t>
            </a:r>
            <a:r>
              <a:rPr spc="-15" dirty="0">
                <a:solidFill>
                  <a:srgbClr val="243F60"/>
                </a:solidFill>
                <a:latin typeface="Arial"/>
                <a:cs typeface="Arial"/>
              </a:rPr>
              <a:t> </a:t>
            </a:r>
            <a:r>
              <a:rPr dirty="0">
                <a:solidFill>
                  <a:srgbClr val="243F60"/>
                </a:solidFill>
                <a:latin typeface="Arial"/>
                <a:cs typeface="Arial"/>
              </a:rPr>
              <a:t>cut</a:t>
            </a:r>
            <a:r>
              <a:rPr spc="-5" dirty="0">
                <a:solidFill>
                  <a:srgbClr val="243F60"/>
                </a:solidFill>
                <a:latin typeface="Arial"/>
                <a:cs typeface="Arial"/>
              </a:rPr>
              <a:t> </a:t>
            </a:r>
            <a:r>
              <a:rPr dirty="0">
                <a:solidFill>
                  <a:srgbClr val="243F60"/>
                </a:solidFill>
                <a:latin typeface="Arial"/>
                <a:cs typeface="Arial"/>
              </a:rPr>
              <a:t>-d:</a:t>
            </a:r>
            <a:r>
              <a:rPr spc="-10" dirty="0">
                <a:solidFill>
                  <a:srgbClr val="243F60"/>
                </a:solidFill>
                <a:latin typeface="Arial"/>
                <a:cs typeface="Arial"/>
              </a:rPr>
              <a:t> </a:t>
            </a:r>
            <a:r>
              <a:rPr dirty="0">
                <a:solidFill>
                  <a:srgbClr val="243F60"/>
                </a:solidFill>
                <a:latin typeface="Arial"/>
                <a:cs typeface="Arial"/>
              </a:rPr>
              <a:t>-f</a:t>
            </a:r>
            <a:r>
              <a:rPr spc="-5" dirty="0">
                <a:solidFill>
                  <a:srgbClr val="243F60"/>
                </a:solidFill>
                <a:latin typeface="Arial"/>
                <a:cs typeface="Arial"/>
              </a:rPr>
              <a:t> </a:t>
            </a:r>
            <a:r>
              <a:rPr dirty="0">
                <a:solidFill>
                  <a:srgbClr val="243F60"/>
                </a:solidFill>
                <a:latin typeface="Arial"/>
                <a:cs typeface="Arial"/>
              </a:rPr>
              <a:t>2</a:t>
            </a:r>
            <a:r>
              <a:rPr spc="-15" dirty="0">
                <a:solidFill>
                  <a:srgbClr val="243F60"/>
                </a:solidFill>
                <a:latin typeface="Arial"/>
                <a:cs typeface="Arial"/>
              </a:rPr>
              <a:t> </a:t>
            </a:r>
            <a:r>
              <a:rPr dirty="0">
                <a:solidFill>
                  <a:srgbClr val="243F60"/>
                </a:solidFill>
                <a:latin typeface="Arial"/>
                <a:cs typeface="Arial"/>
              </a:rPr>
              <a:t>|</a:t>
            </a:r>
            <a:r>
              <a:rPr spc="-15" dirty="0">
                <a:solidFill>
                  <a:srgbClr val="243F60"/>
                </a:solidFill>
                <a:latin typeface="Arial"/>
                <a:cs typeface="Arial"/>
              </a:rPr>
              <a:t> </a:t>
            </a:r>
            <a:r>
              <a:rPr dirty="0">
                <a:solidFill>
                  <a:srgbClr val="243F60"/>
                </a:solidFill>
                <a:latin typeface="Arial"/>
                <a:cs typeface="Arial"/>
              </a:rPr>
              <a:t>sort</a:t>
            </a:r>
            <a:r>
              <a:rPr spc="-5" dirty="0">
                <a:solidFill>
                  <a:srgbClr val="243F60"/>
                </a:solidFill>
                <a:latin typeface="Arial"/>
                <a:cs typeface="Arial"/>
              </a:rPr>
              <a:t> </a:t>
            </a:r>
            <a:r>
              <a:rPr dirty="0">
                <a:solidFill>
                  <a:srgbClr val="243F60"/>
                </a:solidFill>
                <a:latin typeface="Arial"/>
                <a:cs typeface="Arial"/>
              </a:rPr>
              <a:t>-u</a:t>
            </a:r>
            <a:r>
              <a:rPr spc="-15" dirty="0">
                <a:solidFill>
                  <a:srgbClr val="243F60"/>
                </a:solidFill>
                <a:latin typeface="Arial"/>
                <a:cs typeface="Arial"/>
              </a:rPr>
              <a:t> </a:t>
            </a:r>
            <a:r>
              <a:rPr dirty="0">
                <a:solidFill>
                  <a:srgbClr val="243F60"/>
                </a:solidFill>
                <a:latin typeface="Arial"/>
                <a:cs typeface="Arial"/>
              </a:rPr>
              <a:t>&gt;</a:t>
            </a:r>
            <a:r>
              <a:rPr spc="-5" dirty="0">
                <a:solidFill>
                  <a:srgbClr val="243F60"/>
                </a:solidFill>
                <a:latin typeface="Arial"/>
                <a:cs typeface="Arial"/>
              </a:rPr>
              <a:t> </a:t>
            </a:r>
            <a:r>
              <a:rPr spc="-10" dirty="0">
                <a:solidFill>
                  <a:srgbClr val="243F60"/>
                </a:solidFill>
                <a:latin typeface="Arial"/>
                <a:cs typeface="Arial"/>
              </a:rPr>
              <a:t>cracked.dic</a:t>
            </a:r>
            <a:endParaRPr>
              <a:latin typeface="Arial"/>
              <a:cs typeface="Arial"/>
            </a:endParaRPr>
          </a:p>
          <a:p>
            <a:pPr marL="12700">
              <a:lnSpc>
                <a:spcPts val="2470"/>
              </a:lnSpc>
            </a:pPr>
            <a:r>
              <a:rPr sz="2200" spc="-25" dirty="0">
                <a:solidFill>
                  <a:srgbClr val="243F60"/>
                </a:solidFill>
                <a:latin typeface="Arial"/>
                <a:cs typeface="Arial"/>
              </a:rPr>
              <a:t>or</a:t>
            </a:r>
            <a:endParaRPr sz="2200">
              <a:latin typeface="Arial"/>
              <a:cs typeface="Arial"/>
            </a:endParaRPr>
          </a:p>
          <a:p>
            <a:pPr marL="12700">
              <a:lnSpc>
                <a:spcPts val="2085"/>
              </a:lnSpc>
            </a:pPr>
            <a:r>
              <a:rPr dirty="0">
                <a:solidFill>
                  <a:srgbClr val="243F60"/>
                </a:solidFill>
                <a:latin typeface="Arial"/>
                <a:cs typeface="Arial"/>
              </a:rPr>
              <a:t>#</a:t>
            </a:r>
            <a:r>
              <a:rPr spc="-15" dirty="0">
                <a:solidFill>
                  <a:srgbClr val="243F60"/>
                </a:solidFill>
                <a:latin typeface="Arial"/>
                <a:cs typeface="Arial"/>
              </a:rPr>
              <a:t> </a:t>
            </a:r>
            <a:r>
              <a:rPr dirty="0">
                <a:solidFill>
                  <a:srgbClr val="243F60"/>
                </a:solidFill>
                <a:latin typeface="Arial"/>
                <a:cs typeface="Arial"/>
              </a:rPr>
              <a:t>cut</a:t>
            </a:r>
            <a:r>
              <a:rPr spc="-5" dirty="0">
                <a:solidFill>
                  <a:srgbClr val="243F60"/>
                </a:solidFill>
                <a:latin typeface="Arial"/>
                <a:cs typeface="Arial"/>
              </a:rPr>
              <a:t> </a:t>
            </a:r>
            <a:r>
              <a:rPr dirty="0">
                <a:solidFill>
                  <a:srgbClr val="243F60"/>
                </a:solidFill>
                <a:latin typeface="Arial"/>
                <a:cs typeface="Arial"/>
              </a:rPr>
              <a:t>-d:</a:t>
            </a:r>
            <a:r>
              <a:rPr spc="-10" dirty="0">
                <a:solidFill>
                  <a:srgbClr val="243F60"/>
                </a:solidFill>
                <a:latin typeface="Arial"/>
                <a:cs typeface="Arial"/>
              </a:rPr>
              <a:t> </a:t>
            </a:r>
            <a:r>
              <a:rPr dirty="0">
                <a:solidFill>
                  <a:srgbClr val="243F60"/>
                </a:solidFill>
                <a:latin typeface="Arial"/>
                <a:cs typeface="Arial"/>
              </a:rPr>
              <a:t>-f2</a:t>
            </a:r>
            <a:r>
              <a:rPr spc="-15" dirty="0">
                <a:solidFill>
                  <a:srgbClr val="243F60"/>
                </a:solidFill>
                <a:latin typeface="Arial"/>
                <a:cs typeface="Arial"/>
              </a:rPr>
              <a:t> </a:t>
            </a:r>
            <a:r>
              <a:rPr dirty="0">
                <a:solidFill>
                  <a:srgbClr val="243F60"/>
                </a:solidFill>
                <a:latin typeface="Arial"/>
                <a:cs typeface="Arial"/>
              </a:rPr>
              <a:t>john.pot</a:t>
            </a:r>
            <a:r>
              <a:rPr spc="-5" dirty="0">
                <a:solidFill>
                  <a:srgbClr val="243F60"/>
                </a:solidFill>
                <a:latin typeface="Arial"/>
                <a:cs typeface="Arial"/>
              </a:rPr>
              <a:t> </a:t>
            </a:r>
            <a:r>
              <a:rPr dirty="0">
                <a:solidFill>
                  <a:srgbClr val="243F60"/>
                </a:solidFill>
                <a:latin typeface="Arial"/>
                <a:cs typeface="Arial"/>
              </a:rPr>
              <a:t>|</a:t>
            </a:r>
            <a:r>
              <a:rPr spc="-10" dirty="0">
                <a:solidFill>
                  <a:srgbClr val="243F60"/>
                </a:solidFill>
                <a:latin typeface="Arial"/>
                <a:cs typeface="Arial"/>
              </a:rPr>
              <a:t> </a:t>
            </a:r>
            <a:r>
              <a:rPr dirty="0">
                <a:solidFill>
                  <a:srgbClr val="243F60"/>
                </a:solidFill>
                <a:latin typeface="Arial"/>
                <a:cs typeface="Arial"/>
              </a:rPr>
              <a:t>sort</a:t>
            </a:r>
            <a:r>
              <a:rPr spc="-5" dirty="0">
                <a:solidFill>
                  <a:srgbClr val="243F60"/>
                </a:solidFill>
                <a:latin typeface="Arial"/>
                <a:cs typeface="Arial"/>
              </a:rPr>
              <a:t> </a:t>
            </a:r>
            <a:r>
              <a:rPr dirty="0">
                <a:solidFill>
                  <a:srgbClr val="243F60"/>
                </a:solidFill>
                <a:latin typeface="Arial"/>
                <a:cs typeface="Arial"/>
              </a:rPr>
              <a:t>-u</a:t>
            </a:r>
            <a:r>
              <a:rPr spc="-25" dirty="0">
                <a:solidFill>
                  <a:srgbClr val="243F60"/>
                </a:solidFill>
                <a:latin typeface="Arial"/>
                <a:cs typeface="Arial"/>
              </a:rPr>
              <a:t> </a:t>
            </a:r>
            <a:r>
              <a:rPr dirty="0">
                <a:solidFill>
                  <a:srgbClr val="243F60"/>
                </a:solidFill>
                <a:latin typeface="Arial"/>
                <a:cs typeface="Arial"/>
              </a:rPr>
              <a:t>&gt; </a:t>
            </a:r>
            <a:r>
              <a:rPr spc="-10" dirty="0">
                <a:solidFill>
                  <a:srgbClr val="243F60"/>
                </a:solidFill>
                <a:latin typeface="Arial"/>
                <a:cs typeface="Arial"/>
              </a:rPr>
              <a:t>cracked.dic</a:t>
            </a:r>
            <a:endParaRPr>
              <a:latin typeface="Arial"/>
              <a:cs typeface="Arial"/>
            </a:endParaRPr>
          </a:p>
          <a:p>
            <a:pPr>
              <a:spcBef>
                <a:spcPts val="15"/>
              </a:spcBef>
            </a:pPr>
            <a:endParaRPr sz="1950">
              <a:latin typeface="Arial"/>
              <a:cs typeface="Arial"/>
            </a:endParaRPr>
          </a:p>
          <a:p>
            <a:pPr marL="12700">
              <a:lnSpc>
                <a:spcPts val="2545"/>
              </a:lnSpc>
            </a:pPr>
            <a:r>
              <a:rPr sz="2200" dirty="0">
                <a:solidFill>
                  <a:srgbClr val="243F60"/>
                </a:solidFill>
                <a:latin typeface="Arial"/>
                <a:cs typeface="Arial"/>
              </a:rPr>
              <a:t>This</a:t>
            </a:r>
            <a:r>
              <a:rPr sz="2200" spc="-15" dirty="0">
                <a:solidFill>
                  <a:srgbClr val="243F60"/>
                </a:solidFill>
                <a:latin typeface="Arial"/>
                <a:cs typeface="Arial"/>
              </a:rPr>
              <a:t> </a:t>
            </a:r>
            <a:r>
              <a:rPr sz="2200" dirty="0">
                <a:solidFill>
                  <a:srgbClr val="243F60"/>
                </a:solidFill>
                <a:latin typeface="Arial"/>
                <a:cs typeface="Arial"/>
              </a:rPr>
              <a:t>is</a:t>
            </a:r>
            <a:r>
              <a:rPr sz="2200" spc="-5" dirty="0">
                <a:solidFill>
                  <a:srgbClr val="243F60"/>
                </a:solidFill>
                <a:latin typeface="Arial"/>
                <a:cs typeface="Arial"/>
              </a:rPr>
              <a:t> </a:t>
            </a:r>
            <a:r>
              <a:rPr sz="2200" dirty="0">
                <a:solidFill>
                  <a:srgbClr val="243F60"/>
                </a:solidFill>
                <a:latin typeface="Arial"/>
                <a:cs typeface="Arial"/>
              </a:rPr>
              <a:t>especially useful</a:t>
            </a:r>
            <a:r>
              <a:rPr sz="2200" spc="-15" dirty="0">
                <a:solidFill>
                  <a:srgbClr val="243F60"/>
                </a:solidFill>
                <a:latin typeface="Arial"/>
                <a:cs typeface="Arial"/>
              </a:rPr>
              <a:t> </a:t>
            </a:r>
            <a:r>
              <a:rPr sz="2200" dirty="0">
                <a:solidFill>
                  <a:srgbClr val="243F60"/>
                </a:solidFill>
                <a:latin typeface="Arial"/>
                <a:cs typeface="Arial"/>
              </a:rPr>
              <a:t>if you</a:t>
            </a:r>
            <a:r>
              <a:rPr sz="2200" spc="-10" dirty="0">
                <a:solidFill>
                  <a:srgbClr val="243F60"/>
                </a:solidFill>
                <a:latin typeface="Arial"/>
                <a:cs typeface="Arial"/>
              </a:rPr>
              <a:t> </a:t>
            </a:r>
            <a:r>
              <a:rPr sz="2200" dirty="0">
                <a:solidFill>
                  <a:srgbClr val="243F60"/>
                </a:solidFill>
                <a:latin typeface="Arial"/>
                <a:cs typeface="Arial"/>
              </a:rPr>
              <a:t>have</a:t>
            </a:r>
            <a:r>
              <a:rPr sz="2200" spc="-5" dirty="0">
                <a:solidFill>
                  <a:srgbClr val="243F60"/>
                </a:solidFill>
                <a:latin typeface="Arial"/>
                <a:cs typeface="Arial"/>
              </a:rPr>
              <a:t> </a:t>
            </a:r>
            <a:r>
              <a:rPr sz="2200" spc="-50" dirty="0">
                <a:solidFill>
                  <a:srgbClr val="243F60"/>
                </a:solidFill>
                <a:latin typeface="Arial"/>
                <a:cs typeface="Arial"/>
              </a:rPr>
              <a:t>:</a:t>
            </a:r>
            <a:endParaRPr sz="2200">
              <a:latin typeface="Arial"/>
              <a:cs typeface="Arial"/>
            </a:endParaRPr>
          </a:p>
          <a:p>
            <a:pPr marL="338455" indent="-326390">
              <a:lnSpc>
                <a:spcPts val="2455"/>
              </a:lnSpc>
              <a:buAutoNum type="arabicParenR"/>
              <a:tabLst>
                <a:tab pos="339090" algn="l"/>
              </a:tabLst>
            </a:pPr>
            <a:r>
              <a:rPr sz="2200" dirty="0">
                <a:solidFill>
                  <a:srgbClr val="243F60"/>
                </a:solidFill>
                <a:latin typeface="Arial"/>
                <a:cs typeface="Arial"/>
              </a:rPr>
              <a:t>Hashes</a:t>
            </a:r>
            <a:r>
              <a:rPr sz="2200" spc="-35" dirty="0">
                <a:solidFill>
                  <a:srgbClr val="243F60"/>
                </a:solidFill>
                <a:latin typeface="Arial"/>
                <a:cs typeface="Arial"/>
              </a:rPr>
              <a:t> </a:t>
            </a:r>
            <a:r>
              <a:rPr sz="2200" dirty="0">
                <a:solidFill>
                  <a:srgbClr val="243F60"/>
                </a:solidFill>
                <a:latin typeface="Arial"/>
                <a:cs typeface="Arial"/>
              </a:rPr>
              <a:t>from</a:t>
            </a:r>
            <a:r>
              <a:rPr sz="2200" spc="-25" dirty="0">
                <a:solidFill>
                  <a:srgbClr val="243F60"/>
                </a:solidFill>
                <a:latin typeface="Arial"/>
                <a:cs typeface="Arial"/>
              </a:rPr>
              <a:t> </a:t>
            </a:r>
            <a:r>
              <a:rPr sz="2200" dirty="0">
                <a:solidFill>
                  <a:srgbClr val="243F60"/>
                </a:solidFill>
                <a:latin typeface="Arial"/>
                <a:cs typeface="Arial"/>
              </a:rPr>
              <a:t>multiple</a:t>
            </a:r>
            <a:r>
              <a:rPr sz="2200" spc="-20" dirty="0">
                <a:solidFill>
                  <a:srgbClr val="243F60"/>
                </a:solidFill>
                <a:latin typeface="Arial"/>
                <a:cs typeface="Arial"/>
              </a:rPr>
              <a:t> </a:t>
            </a:r>
            <a:r>
              <a:rPr sz="2200" spc="-10" dirty="0">
                <a:solidFill>
                  <a:srgbClr val="243F60"/>
                </a:solidFill>
                <a:latin typeface="Arial"/>
                <a:cs typeface="Arial"/>
              </a:rPr>
              <a:t>systems</a:t>
            </a:r>
            <a:endParaRPr sz="2200">
              <a:latin typeface="Arial"/>
              <a:cs typeface="Arial"/>
            </a:endParaRPr>
          </a:p>
          <a:p>
            <a:pPr marL="338455" indent="-326390">
              <a:lnSpc>
                <a:spcPts val="2455"/>
              </a:lnSpc>
              <a:buAutoNum type="arabicParenR"/>
              <a:tabLst>
                <a:tab pos="339090" algn="l"/>
              </a:tabLst>
            </a:pPr>
            <a:r>
              <a:rPr sz="2200" dirty="0">
                <a:solidFill>
                  <a:srgbClr val="243F60"/>
                </a:solidFill>
                <a:latin typeface="Arial"/>
                <a:cs typeface="Arial"/>
              </a:rPr>
              <a:t>Password</a:t>
            </a:r>
            <a:r>
              <a:rPr sz="2200" spc="-25" dirty="0">
                <a:solidFill>
                  <a:srgbClr val="243F60"/>
                </a:solidFill>
                <a:latin typeface="Arial"/>
                <a:cs typeface="Arial"/>
              </a:rPr>
              <a:t> </a:t>
            </a:r>
            <a:r>
              <a:rPr sz="2200" dirty="0">
                <a:solidFill>
                  <a:srgbClr val="243F60"/>
                </a:solidFill>
                <a:latin typeface="Arial"/>
                <a:cs typeface="Arial"/>
              </a:rPr>
              <a:t>history</a:t>
            </a:r>
            <a:r>
              <a:rPr sz="2200" spc="-5" dirty="0">
                <a:solidFill>
                  <a:srgbClr val="243F60"/>
                </a:solidFill>
                <a:latin typeface="Arial"/>
                <a:cs typeface="Arial"/>
              </a:rPr>
              <a:t> </a:t>
            </a:r>
            <a:r>
              <a:rPr sz="2200" dirty="0">
                <a:solidFill>
                  <a:srgbClr val="243F60"/>
                </a:solidFill>
                <a:latin typeface="Arial"/>
                <a:cs typeface="Arial"/>
              </a:rPr>
              <a:t>files</a:t>
            </a:r>
            <a:r>
              <a:rPr sz="2200" spc="-10" dirty="0">
                <a:solidFill>
                  <a:srgbClr val="243F60"/>
                </a:solidFill>
                <a:latin typeface="Arial"/>
                <a:cs typeface="Arial"/>
              </a:rPr>
              <a:t> </a:t>
            </a:r>
            <a:r>
              <a:rPr sz="2200" dirty="0">
                <a:solidFill>
                  <a:srgbClr val="243F60"/>
                </a:solidFill>
                <a:latin typeface="Arial"/>
                <a:cs typeface="Arial"/>
              </a:rPr>
              <a:t>-</a:t>
            </a:r>
            <a:r>
              <a:rPr sz="2200" spc="-15" dirty="0">
                <a:solidFill>
                  <a:srgbClr val="243F60"/>
                </a:solidFill>
                <a:latin typeface="Arial"/>
                <a:cs typeface="Arial"/>
              </a:rPr>
              <a:t> </a:t>
            </a:r>
            <a:r>
              <a:rPr sz="2200" dirty="0">
                <a:solidFill>
                  <a:srgbClr val="243F60"/>
                </a:solidFill>
                <a:latin typeface="Arial"/>
                <a:cs typeface="Arial"/>
              </a:rPr>
              <a:t>(or</a:t>
            </a:r>
            <a:r>
              <a:rPr sz="2200" spc="-15" dirty="0">
                <a:solidFill>
                  <a:srgbClr val="243F60"/>
                </a:solidFill>
                <a:latin typeface="Arial"/>
                <a:cs typeface="Arial"/>
              </a:rPr>
              <a:t> </a:t>
            </a:r>
            <a:r>
              <a:rPr sz="2200" dirty="0">
                <a:solidFill>
                  <a:srgbClr val="243F60"/>
                </a:solidFill>
                <a:latin typeface="Arial"/>
                <a:cs typeface="Arial"/>
              </a:rPr>
              <a:t>hashes</a:t>
            </a:r>
            <a:r>
              <a:rPr sz="2200" spc="-10" dirty="0">
                <a:solidFill>
                  <a:srgbClr val="243F60"/>
                </a:solidFill>
                <a:latin typeface="Arial"/>
                <a:cs typeface="Arial"/>
              </a:rPr>
              <a:t> </a:t>
            </a:r>
            <a:r>
              <a:rPr sz="2200" dirty="0">
                <a:solidFill>
                  <a:srgbClr val="243F60"/>
                </a:solidFill>
                <a:latin typeface="Arial"/>
                <a:cs typeface="Arial"/>
              </a:rPr>
              <a:t>from</a:t>
            </a:r>
            <a:r>
              <a:rPr sz="2200" spc="-15" dirty="0">
                <a:solidFill>
                  <a:srgbClr val="243F60"/>
                </a:solidFill>
                <a:latin typeface="Arial"/>
                <a:cs typeface="Arial"/>
              </a:rPr>
              <a:t> </a:t>
            </a:r>
            <a:r>
              <a:rPr sz="2200" dirty="0">
                <a:solidFill>
                  <a:srgbClr val="243F60"/>
                </a:solidFill>
                <a:latin typeface="Arial"/>
                <a:cs typeface="Arial"/>
              </a:rPr>
              <a:t>previous</a:t>
            </a:r>
            <a:r>
              <a:rPr sz="2200" spc="-15" dirty="0">
                <a:solidFill>
                  <a:srgbClr val="243F60"/>
                </a:solidFill>
                <a:latin typeface="Arial"/>
                <a:cs typeface="Arial"/>
              </a:rPr>
              <a:t> </a:t>
            </a:r>
            <a:r>
              <a:rPr sz="2200" spc="-10" dirty="0">
                <a:solidFill>
                  <a:srgbClr val="243F60"/>
                </a:solidFill>
                <a:latin typeface="Arial"/>
                <a:cs typeface="Arial"/>
              </a:rPr>
              <a:t>months/years).</a:t>
            </a:r>
            <a:endParaRPr sz="2200">
              <a:latin typeface="Arial"/>
              <a:cs typeface="Arial"/>
            </a:endParaRPr>
          </a:p>
          <a:p>
            <a:pPr marL="338455" indent="-326390">
              <a:lnSpc>
                <a:spcPts val="2545"/>
              </a:lnSpc>
              <a:buAutoNum type="arabicParenR"/>
              <a:tabLst>
                <a:tab pos="339090" algn="l"/>
              </a:tabLst>
            </a:pPr>
            <a:r>
              <a:rPr sz="2200" dirty="0">
                <a:solidFill>
                  <a:srgbClr val="243F60"/>
                </a:solidFill>
                <a:latin typeface="Arial"/>
                <a:cs typeface="Arial"/>
              </a:rPr>
              <a:t>Large</a:t>
            </a:r>
            <a:r>
              <a:rPr sz="2200" spc="-30" dirty="0">
                <a:solidFill>
                  <a:srgbClr val="243F60"/>
                </a:solidFill>
                <a:latin typeface="Arial"/>
                <a:cs typeface="Arial"/>
              </a:rPr>
              <a:t> </a:t>
            </a:r>
            <a:r>
              <a:rPr sz="2200" dirty="0">
                <a:solidFill>
                  <a:srgbClr val="243F60"/>
                </a:solidFill>
                <a:latin typeface="Arial"/>
                <a:cs typeface="Arial"/>
              </a:rPr>
              <a:t>amounts</a:t>
            </a:r>
            <a:r>
              <a:rPr sz="2200" spc="-15" dirty="0">
                <a:solidFill>
                  <a:srgbClr val="243F60"/>
                </a:solidFill>
                <a:latin typeface="Arial"/>
                <a:cs typeface="Arial"/>
              </a:rPr>
              <a:t> </a:t>
            </a:r>
            <a:r>
              <a:rPr sz="2200" dirty="0">
                <a:solidFill>
                  <a:srgbClr val="243F60"/>
                </a:solidFill>
                <a:latin typeface="Arial"/>
                <a:cs typeface="Arial"/>
              </a:rPr>
              <a:t>of</a:t>
            </a:r>
            <a:r>
              <a:rPr sz="2200" spc="-15" dirty="0">
                <a:solidFill>
                  <a:srgbClr val="243F60"/>
                </a:solidFill>
                <a:latin typeface="Arial"/>
                <a:cs typeface="Arial"/>
              </a:rPr>
              <a:t> </a:t>
            </a:r>
            <a:r>
              <a:rPr sz="2200" spc="-20" dirty="0">
                <a:solidFill>
                  <a:srgbClr val="243F60"/>
                </a:solidFill>
                <a:latin typeface="Arial"/>
                <a:cs typeface="Arial"/>
              </a:rPr>
              <a:t>users</a:t>
            </a:r>
            <a:endParaRPr sz="2200">
              <a:latin typeface="Arial"/>
              <a:cs typeface="Arial"/>
            </a:endParaRPr>
          </a:p>
          <a:p>
            <a:pPr>
              <a:spcBef>
                <a:spcPts val="20"/>
              </a:spcBef>
            </a:pPr>
            <a:endParaRPr sz="1950">
              <a:latin typeface="Arial"/>
              <a:cs typeface="Arial"/>
            </a:endParaRPr>
          </a:p>
          <a:p>
            <a:pPr marL="12700"/>
            <a:r>
              <a:rPr sz="2200" dirty="0">
                <a:solidFill>
                  <a:srgbClr val="243F60"/>
                </a:solidFill>
                <a:latin typeface="Arial"/>
                <a:cs typeface="Arial"/>
              </a:rPr>
              <a:t>OWASP:</a:t>
            </a:r>
            <a:r>
              <a:rPr sz="2200" spc="-30" dirty="0">
                <a:solidFill>
                  <a:srgbClr val="243F60"/>
                </a:solidFill>
                <a:latin typeface="Arial"/>
                <a:cs typeface="Arial"/>
              </a:rPr>
              <a:t>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the</a:t>
            </a:r>
            <a:r>
              <a:rPr sz="2200" spc="-15" dirty="0">
                <a:solidFill>
                  <a:srgbClr val="243F60"/>
                </a:solidFill>
                <a:latin typeface="Arial"/>
                <a:cs typeface="Arial"/>
              </a:rPr>
              <a:t> </a:t>
            </a:r>
            <a:r>
              <a:rPr sz="2200" dirty="0">
                <a:solidFill>
                  <a:srgbClr val="243F60"/>
                </a:solidFill>
                <a:latin typeface="Arial"/>
                <a:cs typeface="Arial"/>
              </a:rPr>
              <a:t>'rockyou'</a:t>
            </a:r>
            <a:r>
              <a:rPr sz="2200" spc="-5" dirty="0">
                <a:solidFill>
                  <a:srgbClr val="243F60"/>
                </a:solidFill>
                <a:latin typeface="Arial"/>
                <a:cs typeface="Arial"/>
              </a:rPr>
              <a:t> </a:t>
            </a:r>
            <a:r>
              <a:rPr sz="2200" dirty="0">
                <a:solidFill>
                  <a:srgbClr val="243F60"/>
                </a:solidFill>
                <a:latin typeface="Arial"/>
                <a:cs typeface="Arial"/>
              </a:rPr>
              <a:t>list</a:t>
            </a:r>
            <a:r>
              <a:rPr sz="2200" spc="-20" dirty="0">
                <a:solidFill>
                  <a:srgbClr val="243F60"/>
                </a:solidFill>
                <a:latin typeface="Arial"/>
                <a:cs typeface="Arial"/>
              </a:rPr>
              <a:t> </a:t>
            </a:r>
            <a:r>
              <a:rPr sz="2200" dirty="0">
                <a:solidFill>
                  <a:srgbClr val="243F60"/>
                </a:solidFill>
                <a:latin typeface="Arial"/>
                <a:cs typeface="Arial"/>
              </a:rPr>
              <a:t>against</a:t>
            </a:r>
            <a:r>
              <a:rPr sz="2200" spc="-10" dirty="0">
                <a:solidFill>
                  <a:srgbClr val="243F60"/>
                </a:solidFill>
                <a:latin typeface="Arial"/>
                <a:cs typeface="Arial"/>
              </a:rPr>
              <a:t> </a:t>
            </a:r>
            <a:r>
              <a:rPr sz="2200" dirty="0">
                <a:solidFill>
                  <a:srgbClr val="243F60"/>
                </a:solidFill>
                <a:latin typeface="Arial"/>
                <a:cs typeface="Arial"/>
              </a:rPr>
              <a:t>your</a:t>
            </a:r>
            <a:r>
              <a:rPr sz="2200" spc="-15" dirty="0">
                <a:solidFill>
                  <a:srgbClr val="243F60"/>
                </a:solidFill>
                <a:latin typeface="Arial"/>
                <a:cs typeface="Arial"/>
              </a:rPr>
              <a:t> </a:t>
            </a:r>
            <a:r>
              <a:rPr sz="2200" spc="-10" dirty="0">
                <a:solidFill>
                  <a:srgbClr val="243F60"/>
                </a:solidFill>
                <a:latin typeface="Arial"/>
                <a:cs typeface="Arial"/>
              </a:rPr>
              <a:t>hashes!</a:t>
            </a:r>
            <a:endParaRPr sz="2200">
              <a:latin typeface="Arial"/>
              <a:cs typeface="Arial"/>
            </a:endParaRPr>
          </a:p>
          <a:p>
            <a:pPr>
              <a:spcBef>
                <a:spcPts val="35"/>
              </a:spcBef>
            </a:pPr>
            <a:endParaRPr sz="2150">
              <a:latin typeface="Arial"/>
              <a:cs typeface="Arial"/>
            </a:endParaRPr>
          </a:p>
          <a:p>
            <a:pPr marL="12700" marR="551180">
              <a:lnSpc>
                <a:spcPts val="2450"/>
              </a:lnSpc>
            </a:pPr>
            <a:r>
              <a:rPr sz="2200" dirty="0">
                <a:solidFill>
                  <a:srgbClr val="243F60"/>
                </a:solidFill>
                <a:latin typeface="Arial"/>
                <a:cs typeface="Arial"/>
              </a:rPr>
              <a:t>Reuse</a:t>
            </a:r>
            <a:r>
              <a:rPr sz="2200" spc="-20" dirty="0">
                <a:solidFill>
                  <a:srgbClr val="243F60"/>
                </a:solidFill>
                <a:latin typeface="Arial"/>
                <a:cs typeface="Arial"/>
              </a:rPr>
              <a:t> </a:t>
            </a:r>
            <a:r>
              <a:rPr sz="2200" dirty="0">
                <a:solidFill>
                  <a:srgbClr val="243F60"/>
                </a:solidFill>
                <a:latin typeface="Arial"/>
                <a:cs typeface="Arial"/>
              </a:rPr>
              <a:t>all</a:t>
            </a:r>
            <a:r>
              <a:rPr sz="2200" spc="-15" dirty="0">
                <a:solidFill>
                  <a:srgbClr val="243F60"/>
                </a:solidFill>
                <a:latin typeface="Arial"/>
                <a:cs typeface="Arial"/>
              </a:rPr>
              <a:t> </a:t>
            </a:r>
            <a:r>
              <a:rPr sz="2200" dirty="0">
                <a:solidFill>
                  <a:srgbClr val="243F60"/>
                </a:solidFill>
                <a:latin typeface="Arial"/>
                <a:cs typeface="Arial"/>
              </a:rPr>
              <a:t>the</a:t>
            </a:r>
            <a:r>
              <a:rPr sz="2200" spc="-15" dirty="0">
                <a:solidFill>
                  <a:srgbClr val="243F60"/>
                </a:solidFill>
                <a:latin typeface="Arial"/>
                <a:cs typeface="Arial"/>
              </a:rPr>
              <a:t> </a:t>
            </a:r>
            <a:r>
              <a:rPr sz="2200" dirty="0">
                <a:solidFill>
                  <a:srgbClr val="243F60"/>
                </a:solidFill>
                <a:latin typeface="Arial"/>
                <a:cs typeface="Arial"/>
              </a:rPr>
              <a:t>"rules"</a:t>
            </a:r>
            <a:r>
              <a:rPr sz="2200" spc="-10" dirty="0">
                <a:solidFill>
                  <a:srgbClr val="243F60"/>
                </a:solidFill>
                <a:latin typeface="Arial"/>
                <a:cs typeface="Arial"/>
              </a:rPr>
              <a:t> </a:t>
            </a:r>
            <a:r>
              <a:rPr sz="2200" dirty="0">
                <a:solidFill>
                  <a:srgbClr val="243F60"/>
                </a:solidFill>
                <a:latin typeface="Arial"/>
                <a:cs typeface="Arial"/>
              </a:rPr>
              <a:t>using</a:t>
            </a:r>
            <a:r>
              <a:rPr sz="2200" spc="-15" dirty="0">
                <a:solidFill>
                  <a:srgbClr val="243F60"/>
                </a:solidFill>
                <a:latin typeface="Arial"/>
                <a:cs typeface="Arial"/>
              </a:rPr>
              <a:t> </a:t>
            </a:r>
            <a:r>
              <a:rPr sz="2200" dirty="0">
                <a:solidFill>
                  <a:srgbClr val="243F60"/>
                </a:solidFill>
                <a:latin typeface="Arial"/>
                <a:cs typeface="Arial"/>
              </a:rPr>
              <a:t>the</a:t>
            </a:r>
            <a:r>
              <a:rPr sz="2200" spc="-15" dirty="0">
                <a:solidFill>
                  <a:srgbClr val="243F60"/>
                </a:solidFill>
                <a:latin typeface="Arial"/>
                <a:cs typeface="Arial"/>
              </a:rPr>
              <a:t> </a:t>
            </a:r>
            <a:r>
              <a:rPr sz="2200" dirty="0">
                <a:solidFill>
                  <a:srgbClr val="243F60"/>
                </a:solidFill>
                <a:latin typeface="Arial"/>
                <a:cs typeface="Arial"/>
              </a:rPr>
              <a:t>new</a:t>
            </a:r>
            <a:r>
              <a:rPr sz="2200" spc="-10" dirty="0">
                <a:solidFill>
                  <a:srgbClr val="243F60"/>
                </a:solidFill>
                <a:latin typeface="Arial"/>
                <a:cs typeface="Arial"/>
              </a:rPr>
              <a:t> </a:t>
            </a:r>
            <a:r>
              <a:rPr sz="2200" dirty="0">
                <a:solidFill>
                  <a:srgbClr val="243F60"/>
                </a:solidFill>
                <a:latin typeface="Arial"/>
                <a:cs typeface="Arial"/>
              </a:rPr>
              <a:t>cracked.dic</a:t>
            </a:r>
            <a:r>
              <a:rPr sz="2200" spc="-5" dirty="0">
                <a:solidFill>
                  <a:srgbClr val="243F60"/>
                </a:solidFill>
                <a:latin typeface="Arial"/>
                <a:cs typeface="Arial"/>
              </a:rPr>
              <a:t> </a:t>
            </a:r>
            <a:r>
              <a:rPr sz="2200" dirty="0">
                <a:solidFill>
                  <a:srgbClr val="243F60"/>
                </a:solidFill>
                <a:latin typeface="Arial"/>
                <a:cs typeface="Arial"/>
              </a:rPr>
              <a:t>as</a:t>
            </a:r>
            <a:r>
              <a:rPr sz="2200" spc="-5" dirty="0">
                <a:solidFill>
                  <a:srgbClr val="243F60"/>
                </a:solidFill>
                <a:latin typeface="Arial"/>
                <a:cs typeface="Arial"/>
              </a:rPr>
              <a:t> </a:t>
            </a:r>
            <a:r>
              <a:rPr sz="2200" dirty="0">
                <a:solidFill>
                  <a:srgbClr val="243F60"/>
                </a:solidFill>
                <a:latin typeface="Arial"/>
                <a:cs typeface="Arial"/>
              </a:rPr>
              <a:t>the</a:t>
            </a:r>
            <a:r>
              <a:rPr sz="2200" spc="-5" dirty="0">
                <a:solidFill>
                  <a:srgbClr val="243F60"/>
                </a:solidFill>
                <a:latin typeface="Arial"/>
                <a:cs typeface="Arial"/>
              </a:rPr>
              <a:t> </a:t>
            </a:r>
            <a:r>
              <a:rPr sz="2200" spc="-10" dirty="0">
                <a:solidFill>
                  <a:srgbClr val="243F60"/>
                </a:solidFill>
                <a:latin typeface="Arial"/>
                <a:cs typeface="Arial"/>
              </a:rPr>
              <a:t>wordlist. </a:t>
            </a:r>
            <a:r>
              <a:rPr sz="2200" dirty="0">
                <a:solidFill>
                  <a:srgbClr val="243F60"/>
                </a:solidFill>
                <a:latin typeface="Arial"/>
                <a:cs typeface="Arial"/>
              </a:rPr>
              <a:t>Also.....</a:t>
            </a:r>
            <a:r>
              <a:rPr sz="2200" spc="-20" dirty="0">
                <a:solidFill>
                  <a:srgbClr val="243F60"/>
                </a:solidFill>
                <a:latin typeface="Arial"/>
                <a:cs typeface="Arial"/>
              </a:rPr>
              <a:t> </a:t>
            </a:r>
            <a:r>
              <a:rPr sz="2200" dirty="0">
                <a:solidFill>
                  <a:srgbClr val="243F60"/>
                </a:solidFill>
                <a:latin typeface="Arial"/>
                <a:cs typeface="Arial"/>
              </a:rPr>
              <a:t>(next</a:t>
            </a:r>
            <a:r>
              <a:rPr sz="2200" spc="-20" dirty="0">
                <a:solidFill>
                  <a:srgbClr val="243F60"/>
                </a:solidFill>
                <a:latin typeface="Arial"/>
                <a:cs typeface="Arial"/>
              </a:rPr>
              <a:t> </a:t>
            </a:r>
            <a:r>
              <a:rPr sz="2200" spc="-10" dirty="0">
                <a:solidFill>
                  <a:srgbClr val="243F60"/>
                </a:solidFill>
                <a:latin typeface="Arial"/>
                <a:cs typeface="Arial"/>
              </a:rPr>
              <a:t>slide)</a:t>
            </a:r>
            <a:endParaRPr sz="2200">
              <a:latin typeface="Arial"/>
              <a:cs typeface="Arial"/>
            </a:endParaRPr>
          </a:p>
        </p:txBody>
      </p:sp>
      <p:sp>
        <p:nvSpPr>
          <p:cNvPr id="3" name="object 3"/>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368300">
              <a:lnSpc>
                <a:spcPct val="100000"/>
              </a:lnSpc>
              <a:spcBef>
                <a:spcPts val="100"/>
              </a:spcBef>
            </a:pPr>
            <a:r>
              <a:rPr spc="190" dirty="0"/>
              <a:t>Previous</a:t>
            </a:r>
            <a:r>
              <a:rPr spc="65" dirty="0"/>
              <a:t> </a:t>
            </a:r>
            <a:r>
              <a:rPr spc="245" dirty="0"/>
              <a:t>Passwords</a:t>
            </a:r>
            <a:r>
              <a:rPr spc="65" dirty="0"/>
              <a:t> </a:t>
            </a:r>
            <a:r>
              <a:rPr spc="315" dirty="0"/>
              <a:t>as</a:t>
            </a:r>
            <a:r>
              <a:rPr spc="60" dirty="0"/>
              <a:t> </a:t>
            </a:r>
            <a:r>
              <a:rPr spc="160" dirty="0"/>
              <a:t>Dictionary</a:t>
            </a:r>
          </a:p>
        </p:txBody>
      </p:sp>
      <p:pic>
        <p:nvPicPr>
          <p:cNvPr id="4" name="object 4"/>
          <p:cNvPicPr/>
          <p:nvPr/>
        </p:nvPicPr>
        <p:blipFill>
          <a:blip r:embed="rId2" cstate="print"/>
          <a:stretch>
            <a:fillRect/>
          </a:stretch>
        </p:blipFill>
        <p:spPr>
          <a:xfrm>
            <a:off x="1752600" y="6400800"/>
            <a:ext cx="1141730" cy="341630"/>
          </a:xfrm>
          <a:prstGeom prst="rect">
            <a:avLst/>
          </a:prstGeom>
        </p:spPr>
      </p:pic>
      <p:sp>
        <p:nvSpPr>
          <p:cNvPr id="5" name="object 5"/>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89</a:t>
            </a:fld>
            <a:endParaRPr spc="-25" dirty="0"/>
          </a:p>
        </p:txBody>
      </p:sp>
    </p:spTree>
  </p:cSld>
  <p:clrMapOvr>
    <a:masterClrMapping/>
  </p:clrMapOvr>
  <p:transition>
    <p:wipe di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9679"/>
            <a:ext cx="7808595" cy="613410"/>
          </a:xfrm>
          <a:prstGeom prst="rect">
            <a:avLst/>
          </a:prstGeom>
        </p:spPr>
        <p:txBody>
          <a:bodyPr vert="horz" wrap="square" lIns="0" tIns="12700" rIns="0" bIns="0" rtlCol="0">
            <a:spAutoFit/>
          </a:bodyPr>
          <a:lstStyle/>
          <a:p>
            <a:pPr marL="12700">
              <a:lnSpc>
                <a:spcPts val="2315"/>
              </a:lnSpc>
              <a:spcBef>
                <a:spcPts val="100"/>
              </a:spcBef>
            </a:pPr>
            <a:r>
              <a:rPr sz="2000" b="1" dirty="0">
                <a:solidFill>
                  <a:srgbClr val="243F60"/>
                </a:solidFill>
                <a:latin typeface="Arial"/>
                <a:cs typeface="Arial"/>
              </a:rPr>
              <a:t>Search/Replace</a:t>
            </a:r>
            <a:r>
              <a:rPr sz="2000" b="1" spc="-20" dirty="0">
                <a:solidFill>
                  <a:srgbClr val="243F60"/>
                </a:solidFill>
                <a:latin typeface="Arial"/>
                <a:cs typeface="Arial"/>
              </a:rPr>
              <a:t> </a:t>
            </a:r>
            <a:r>
              <a:rPr sz="2000" b="1" spc="-10" dirty="0">
                <a:solidFill>
                  <a:srgbClr val="243F60"/>
                </a:solidFill>
                <a:latin typeface="Arial"/>
                <a:cs typeface="Arial"/>
              </a:rPr>
              <a:t>Rules:</a:t>
            </a:r>
            <a:endParaRPr sz="2000">
              <a:latin typeface="Arial"/>
              <a:cs typeface="Arial"/>
            </a:endParaRPr>
          </a:p>
          <a:p>
            <a:pPr marL="12700">
              <a:lnSpc>
                <a:spcPts val="2315"/>
              </a:lnSpc>
            </a:pPr>
            <a:r>
              <a:rPr sz="2000" dirty="0">
                <a:solidFill>
                  <a:srgbClr val="243F60"/>
                </a:solidFill>
                <a:latin typeface="Arial"/>
                <a:cs typeface="Arial"/>
              </a:rPr>
              <a:t>John's default</a:t>
            </a:r>
            <a:r>
              <a:rPr sz="2000" spc="-10" dirty="0">
                <a:solidFill>
                  <a:srgbClr val="243F60"/>
                </a:solidFill>
                <a:latin typeface="Arial"/>
                <a:cs typeface="Arial"/>
              </a:rPr>
              <a:t> </a:t>
            </a:r>
            <a:r>
              <a:rPr sz="2000" dirty="0">
                <a:solidFill>
                  <a:srgbClr val="243F60"/>
                </a:solidFill>
                <a:latin typeface="Arial"/>
                <a:cs typeface="Arial"/>
              </a:rPr>
              <a:t>john.conf</a:t>
            </a:r>
            <a:r>
              <a:rPr sz="2000" spc="-15" dirty="0">
                <a:solidFill>
                  <a:srgbClr val="243F60"/>
                </a:solidFill>
                <a:latin typeface="Arial"/>
                <a:cs typeface="Arial"/>
              </a:rPr>
              <a:t> </a:t>
            </a:r>
            <a:r>
              <a:rPr sz="2000" dirty="0">
                <a:solidFill>
                  <a:srgbClr val="243F60"/>
                </a:solidFill>
                <a:latin typeface="Arial"/>
                <a:cs typeface="Arial"/>
              </a:rPr>
              <a:t>has</a:t>
            </a:r>
            <a:r>
              <a:rPr sz="2000" spc="35" dirty="0">
                <a:solidFill>
                  <a:srgbClr val="243F60"/>
                </a:solidFill>
                <a:latin typeface="Arial"/>
                <a:cs typeface="Arial"/>
              </a:rPr>
              <a:t> </a:t>
            </a:r>
            <a:r>
              <a:rPr sz="2000" u="sng" dirty="0">
                <a:solidFill>
                  <a:srgbClr val="243F60"/>
                </a:solidFill>
                <a:uFill>
                  <a:solidFill>
                    <a:srgbClr val="243F60"/>
                  </a:solidFill>
                </a:uFill>
                <a:latin typeface="Arial"/>
                <a:cs typeface="Arial"/>
              </a:rPr>
              <a:t>some</a:t>
            </a:r>
            <a:r>
              <a:rPr sz="2000" spc="-5" dirty="0">
                <a:solidFill>
                  <a:srgbClr val="243F60"/>
                </a:solidFill>
                <a:latin typeface="Arial"/>
                <a:cs typeface="Arial"/>
              </a:rPr>
              <a:t> </a:t>
            </a:r>
            <a:r>
              <a:rPr sz="2000" dirty="0">
                <a:solidFill>
                  <a:srgbClr val="243F60"/>
                </a:solidFill>
                <a:latin typeface="Arial"/>
                <a:cs typeface="Arial"/>
              </a:rPr>
              <a:t>of</a:t>
            </a:r>
            <a:r>
              <a:rPr sz="2000" spc="-10" dirty="0">
                <a:solidFill>
                  <a:srgbClr val="243F60"/>
                </a:solidFill>
                <a:latin typeface="Arial"/>
                <a:cs typeface="Arial"/>
              </a:rPr>
              <a:t> </a:t>
            </a:r>
            <a:r>
              <a:rPr sz="2000" dirty="0">
                <a:solidFill>
                  <a:srgbClr val="243F60"/>
                </a:solidFill>
                <a:latin typeface="Arial"/>
                <a:cs typeface="Arial"/>
              </a:rPr>
              <a:t>these.</a:t>
            </a:r>
            <a:r>
              <a:rPr sz="2000" spc="-15" dirty="0">
                <a:solidFill>
                  <a:srgbClr val="243F60"/>
                </a:solidFill>
                <a:latin typeface="Arial"/>
                <a:cs typeface="Arial"/>
              </a:rPr>
              <a:t> </a:t>
            </a:r>
            <a:r>
              <a:rPr sz="2000" dirty="0">
                <a:solidFill>
                  <a:srgbClr val="243F60"/>
                </a:solidFill>
                <a:latin typeface="Arial"/>
                <a:cs typeface="Arial"/>
              </a:rPr>
              <a:t>We</a:t>
            </a:r>
            <a:r>
              <a:rPr sz="2000" spc="5" dirty="0">
                <a:solidFill>
                  <a:srgbClr val="243F60"/>
                </a:solidFill>
                <a:latin typeface="Arial"/>
                <a:cs typeface="Arial"/>
              </a:rPr>
              <a:t> </a:t>
            </a:r>
            <a:r>
              <a:rPr sz="2000" dirty="0">
                <a:solidFill>
                  <a:srgbClr val="243F60"/>
                </a:solidFill>
                <a:latin typeface="Arial"/>
                <a:cs typeface="Arial"/>
              </a:rPr>
              <a:t>have improved</a:t>
            </a:r>
            <a:r>
              <a:rPr sz="2000" spc="5" dirty="0">
                <a:solidFill>
                  <a:srgbClr val="243F60"/>
                </a:solidFill>
                <a:latin typeface="Arial"/>
                <a:cs typeface="Arial"/>
              </a:rPr>
              <a:t> </a:t>
            </a:r>
            <a:r>
              <a:rPr sz="2000" spc="-10" dirty="0">
                <a:solidFill>
                  <a:srgbClr val="243F60"/>
                </a:solidFill>
                <a:latin typeface="Arial"/>
                <a:cs typeface="Arial"/>
              </a:rPr>
              <a:t>them.</a:t>
            </a:r>
            <a:endParaRPr sz="2000">
              <a:latin typeface="Arial"/>
              <a:cs typeface="Arial"/>
            </a:endParaRPr>
          </a:p>
        </p:txBody>
      </p:sp>
      <p:graphicFrame>
        <p:nvGraphicFramePr>
          <p:cNvPr id="3" name="object 3"/>
          <p:cNvGraphicFramePr>
            <a:graphicFrameLocks noGrp="1"/>
          </p:cNvGraphicFramePr>
          <p:nvPr/>
        </p:nvGraphicFramePr>
        <p:xfrm>
          <a:off x="1734820" y="2136071"/>
          <a:ext cx="7065008" cy="3115945"/>
        </p:xfrm>
        <a:graphic>
          <a:graphicData uri="http://schemas.openxmlformats.org/drawingml/2006/table">
            <a:tbl>
              <a:tblPr firstRow="1" bandRow="1">
                <a:tableStyleId>{2D5ABB26-0587-4C30-8999-92F81FD0307C}</a:tableStyleId>
              </a:tblPr>
              <a:tblGrid>
                <a:gridCol w="4546600">
                  <a:extLst>
                    <a:ext uri="{9D8B030D-6E8A-4147-A177-3AD203B41FA5}">
                      <a16:colId xmlns:a16="http://schemas.microsoft.com/office/drawing/2014/main" val="20000"/>
                    </a:ext>
                  </a:extLst>
                </a:gridCol>
                <a:gridCol w="1271904">
                  <a:extLst>
                    <a:ext uri="{9D8B030D-6E8A-4147-A177-3AD203B41FA5}">
                      <a16:colId xmlns:a16="http://schemas.microsoft.com/office/drawing/2014/main" val="20001"/>
                    </a:ext>
                  </a:extLst>
                </a:gridCol>
                <a:gridCol w="1246504">
                  <a:extLst>
                    <a:ext uri="{9D8B030D-6E8A-4147-A177-3AD203B41FA5}">
                      <a16:colId xmlns:a16="http://schemas.microsoft.com/office/drawing/2014/main" val="20002"/>
                    </a:ext>
                  </a:extLst>
                </a:gridCol>
              </a:tblGrid>
              <a:tr h="1416685">
                <a:tc>
                  <a:txBody>
                    <a:bodyPr/>
                    <a:lstStyle/>
                    <a:p>
                      <a:pPr marL="31750">
                        <a:lnSpc>
                          <a:spcPts val="2125"/>
                        </a:lnSpc>
                      </a:pPr>
                      <a:r>
                        <a:rPr sz="2000" b="1" dirty="0">
                          <a:solidFill>
                            <a:srgbClr val="243F60"/>
                          </a:solidFill>
                          <a:latin typeface="Arial"/>
                          <a:cs typeface="Arial"/>
                        </a:rPr>
                        <a:t>Numbers</a:t>
                      </a:r>
                      <a:r>
                        <a:rPr sz="2000" b="1" spc="-10" dirty="0">
                          <a:solidFill>
                            <a:srgbClr val="243F60"/>
                          </a:solidFill>
                          <a:latin typeface="Arial"/>
                          <a:cs typeface="Arial"/>
                        </a:rPr>
                        <a:t> </a:t>
                      </a:r>
                      <a:r>
                        <a:rPr sz="2000" b="1" dirty="0">
                          <a:solidFill>
                            <a:srgbClr val="243F60"/>
                          </a:solidFill>
                          <a:latin typeface="Arial"/>
                          <a:cs typeface="Arial"/>
                        </a:rPr>
                        <a:t>-&gt;</a:t>
                      </a:r>
                      <a:r>
                        <a:rPr sz="2000" b="1" spc="-5" dirty="0">
                          <a:solidFill>
                            <a:srgbClr val="243F60"/>
                          </a:solidFill>
                          <a:latin typeface="Arial"/>
                          <a:cs typeface="Arial"/>
                        </a:rPr>
                        <a:t> </a:t>
                      </a:r>
                      <a:r>
                        <a:rPr sz="2000" b="1" spc="-10" dirty="0">
                          <a:solidFill>
                            <a:srgbClr val="243F60"/>
                          </a:solidFill>
                          <a:latin typeface="Arial"/>
                          <a:cs typeface="Arial"/>
                        </a:rPr>
                        <a:t>Specials:</a:t>
                      </a:r>
                      <a:endParaRPr sz="2000">
                        <a:latin typeface="Arial"/>
                        <a:cs typeface="Arial"/>
                      </a:endParaRPr>
                    </a:p>
                    <a:p>
                      <a:pPr marL="31750">
                        <a:lnSpc>
                          <a:spcPts val="2230"/>
                        </a:lnSpc>
                      </a:pPr>
                      <a:r>
                        <a:rPr sz="2000" dirty="0">
                          <a:solidFill>
                            <a:srgbClr val="243F60"/>
                          </a:solidFill>
                          <a:latin typeface="Arial"/>
                          <a:cs typeface="Arial"/>
                        </a:rPr>
                        <a:t>Austin1 -&gt;</a:t>
                      </a:r>
                      <a:r>
                        <a:rPr sz="2000" spc="-10" dirty="0">
                          <a:solidFill>
                            <a:srgbClr val="243F60"/>
                          </a:solidFill>
                          <a:latin typeface="Arial"/>
                          <a:cs typeface="Arial"/>
                        </a:rPr>
                        <a:t> Austin!</a:t>
                      </a:r>
                      <a:endParaRPr sz="2000">
                        <a:latin typeface="Arial"/>
                        <a:cs typeface="Arial"/>
                      </a:endParaRPr>
                    </a:p>
                    <a:p>
                      <a:pPr marL="31750" marR="414020">
                        <a:lnSpc>
                          <a:spcPts val="2230"/>
                        </a:lnSpc>
                        <a:spcBef>
                          <a:spcPts val="130"/>
                        </a:spcBef>
                      </a:pPr>
                      <a:r>
                        <a:rPr sz="2000" dirty="0">
                          <a:solidFill>
                            <a:srgbClr val="243F60"/>
                          </a:solidFill>
                          <a:latin typeface="Arial"/>
                          <a:cs typeface="Arial"/>
                        </a:rPr>
                        <a:t>Testing222222</a:t>
                      </a:r>
                      <a:r>
                        <a:rPr sz="2000" spc="-5" dirty="0">
                          <a:solidFill>
                            <a:srgbClr val="243F60"/>
                          </a:solidFill>
                          <a:latin typeface="Arial"/>
                          <a:cs typeface="Arial"/>
                        </a:rPr>
                        <a:t> </a:t>
                      </a:r>
                      <a:r>
                        <a:rPr sz="2000" dirty="0">
                          <a:solidFill>
                            <a:srgbClr val="243F60"/>
                          </a:solidFill>
                          <a:latin typeface="Arial"/>
                          <a:cs typeface="Arial"/>
                        </a:rPr>
                        <a:t>-&gt; </a:t>
                      </a:r>
                      <a:r>
                        <a:rPr sz="2000" spc="-10" dirty="0">
                          <a:solidFill>
                            <a:srgbClr val="243F60"/>
                          </a:solidFill>
                          <a:latin typeface="Arial"/>
                          <a:cs typeface="Arial"/>
                        </a:rPr>
                        <a:t>Testing222@@@ </a:t>
                      </a:r>
                      <a:r>
                        <a:rPr sz="2000" dirty="0">
                          <a:solidFill>
                            <a:srgbClr val="243F60"/>
                          </a:solidFill>
                          <a:latin typeface="Arial"/>
                          <a:cs typeface="Arial"/>
                        </a:rPr>
                        <a:t>Dallas9 -&gt;</a:t>
                      </a:r>
                      <a:r>
                        <a:rPr sz="2000" spc="5" dirty="0">
                          <a:solidFill>
                            <a:srgbClr val="243F60"/>
                          </a:solidFill>
                          <a:latin typeface="Arial"/>
                          <a:cs typeface="Arial"/>
                        </a:rPr>
                        <a:t> </a:t>
                      </a:r>
                      <a:r>
                        <a:rPr sz="2000" spc="-10" dirty="0">
                          <a:solidFill>
                            <a:srgbClr val="243F60"/>
                          </a:solidFill>
                          <a:latin typeface="Arial"/>
                          <a:cs typeface="Arial"/>
                        </a:rPr>
                        <a:t>Dallas(</a:t>
                      </a:r>
                      <a:endParaRPr sz="2000">
                        <a:latin typeface="Arial"/>
                        <a:cs typeface="Arial"/>
                      </a:endParaRPr>
                    </a:p>
                  </a:txBody>
                  <a:tcPr marL="0" marR="0" marT="0" marB="0"/>
                </a:tc>
                <a:tc gridSpan="2">
                  <a:txBody>
                    <a:bodyPr/>
                    <a:lstStyle/>
                    <a:p>
                      <a:pPr>
                        <a:lnSpc>
                          <a:spcPct val="100000"/>
                        </a:lnSpc>
                      </a:pPr>
                      <a:endParaRPr sz="200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850265">
                <a:tc>
                  <a:txBody>
                    <a:bodyPr/>
                    <a:lstStyle/>
                    <a:p>
                      <a:pPr>
                        <a:lnSpc>
                          <a:spcPct val="100000"/>
                        </a:lnSpc>
                        <a:spcBef>
                          <a:spcPts val="30"/>
                        </a:spcBef>
                      </a:pPr>
                      <a:endParaRPr sz="1750">
                        <a:latin typeface="Times New Roman"/>
                        <a:cs typeface="Times New Roman"/>
                      </a:endParaRPr>
                    </a:p>
                    <a:p>
                      <a:pPr marL="31750">
                        <a:lnSpc>
                          <a:spcPts val="2315"/>
                        </a:lnSpc>
                      </a:pPr>
                      <a:r>
                        <a:rPr sz="2000" b="1" dirty="0">
                          <a:solidFill>
                            <a:srgbClr val="243F60"/>
                          </a:solidFill>
                          <a:latin typeface="Arial"/>
                          <a:cs typeface="Arial"/>
                        </a:rPr>
                        <a:t>Replace</a:t>
                      </a:r>
                      <a:r>
                        <a:rPr sz="2000" b="1" spc="-10" dirty="0">
                          <a:solidFill>
                            <a:srgbClr val="243F60"/>
                          </a:solidFill>
                          <a:latin typeface="Arial"/>
                          <a:cs typeface="Arial"/>
                        </a:rPr>
                        <a:t> </a:t>
                      </a:r>
                      <a:r>
                        <a:rPr sz="2000" b="1" dirty="0">
                          <a:solidFill>
                            <a:srgbClr val="243F60"/>
                          </a:solidFill>
                          <a:latin typeface="Arial"/>
                          <a:cs typeface="Arial"/>
                        </a:rPr>
                        <a:t>Numbers</a:t>
                      </a:r>
                      <a:r>
                        <a:rPr sz="2000" b="1" spc="-10" dirty="0">
                          <a:solidFill>
                            <a:srgbClr val="243F60"/>
                          </a:solidFill>
                          <a:latin typeface="Arial"/>
                          <a:cs typeface="Arial"/>
                        </a:rPr>
                        <a:t> </a:t>
                      </a:r>
                      <a:r>
                        <a:rPr sz="2000" b="1" dirty="0">
                          <a:solidFill>
                            <a:srgbClr val="243F60"/>
                          </a:solidFill>
                          <a:latin typeface="Arial"/>
                          <a:cs typeface="Arial"/>
                        </a:rPr>
                        <a:t>-&gt; Other</a:t>
                      </a:r>
                      <a:r>
                        <a:rPr sz="2000" b="1" spc="-15" dirty="0">
                          <a:solidFill>
                            <a:srgbClr val="243F60"/>
                          </a:solidFill>
                          <a:latin typeface="Arial"/>
                          <a:cs typeface="Arial"/>
                        </a:rPr>
                        <a:t> </a:t>
                      </a:r>
                      <a:r>
                        <a:rPr sz="2000" b="1" spc="-10" dirty="0">
                          <a:solidFill>
                            <a:srgbClr val="243F60"/>
                          </a:solidFill>
                          <a:latin typeface="Arial"/>
                          <a:cs typeface="Arial"/>
                        </a:rPr>
                        <a:t>Numbers:</a:t>
                      </a:r>
                      <a:endParaRPr sz="2000">
                        <a:latin typeface="Arial"/>
                        <a:cs typeface="Arial"/>
                      </a:endParaRPr>
                    </a:p>
                    <a:p>
                      <a:pPr marL="31750">
                        <a:lnSpc>
                          <a:spcPts val="2235"/>
                        </a:lnSpc>
                        <a:tabLst>
                          <a:tab pos="1402715" algn="l"/>
                          <a:tab pos="2774315" algn="l"/>
                        </a:tabLst>
                      </a:pPr>
                      <a:r>
                        <a:rPr sz="2000" spc="-10" dirty="0">
                          <a:solidFill>
                            <a:srgbClr val="243F60"/>
                          </a:solidFill>
                          <a:latin typeface="Arial"/>
                          <a:cs typeface="Arial"/>
                        </a:rPr>
                        <a:t>$Austin01</a:t>
                      </a:r>
                      <a:r>
                        <a:rPr sz="2000" dirty="0">
                          <a:solidFill>
                            <a:srgbClr val="243F60"/>
                          </a:solidFill>
                          <a:latin typeface="Arial"/>
                          <a:cs typeface="Arial"/>
                        </a:rPr>
                        <a:t>	</a:t>
                      </a:r>
                      <a:r>
                        <a:rPr sz="2000" spc="-10" dirty="0">
                          <a:solidFill>
                            <a:srgbClr val="243F60"/>
                          </a:solidFill>
                          <a:latin typeface="Arial"/>
                          <a:cs typeface="Arial"/>
                        </a:rPr>
                        <a:t>$Austin05</a:t>
                      </a:r>
                      <a:r>
                        <a:rPr sz="2000" dirty="0">
                          <a:solidFill>
                            <a:srgbClr val="243F60"/>
                          </a:solidFill>
                          <a:latin typeface="Arial"/>
                          <a:cs typeface="Arial"/>
                        </a:rPr>
                        <a:t>	</a:t>
                      </a:r>
                      <a:r>
                        <a:rPr sz="2000" spc="-10" dirty="0">
                          <a:solidFill>
                            <a:srgbClr val="243F60"/>
                          </a:solidFill>
                          <a:latin typeface="Arial"/>
                          <a:cs typeface="Arial"/>
                        </a:rPr>
                        <a:t>$Austin09</a:t>
                      </a:r>
                      <a:endParaRPr sz="2000">
                        <a:latin typeface="Arial"/>
                        <a:cs typeface="Arial"/>
                      </a:endParaRPr>
                    </a:p>
                  </a:txBody>
                  <a:tcPr marL="0" marR="0" marT="3810" marB="0"/>
                </a:tc>
                <a:tc>
                  <a:txBody>
                    <a:bodyPr/>
                    <a:lstStyle/>
                    <a:p>
                      <a:pPr>
                        <a:lnSpc>
                          <a:spcPct val="100000"/>
                        </a:lnSpc>
                      </a:pPr>
                      <a:endParaRPr sz="2200">
                        <a:latin typeface="Times New Roman"/>
                        <a:cs typeface="Times New Roman"/>
                      </a:endParaRPr>
                    </a:p>
                    <a:p>
                      <a:pPr marL="56515">
                        <a:lnSpc>
                          <a:spcPts val="2320"/>
                        </a:lnSpc>
                        <a:spcBef>
                          <a:spcPts val="1739"/>
                        </a:spcBef>
                      </a:pPr>
                      <a:r>
                        <a:rPr sz="2000" spc="-10" dirty="0">
                          <a:solidFill>
                            <a:srgbClr val="243F60"/>
                          </a:solidFill>
                          <a:latin typeface="Arial"/>
                          <a:cs typeface="Arial"/>
                        </a:rPr>
                        <a:t>Austin!01</a:t>
                      </a:r>
                      <a:endParaRPr sz="2000">
                        <a:latin typeface="Arial"/>
                        <a:cs typeface="Arial"/>
                      </a:endParaRPr>
                    </a:p>
                  </a:txBody>
                  <a:tcPr marL="0" marR="0" marT="0" marB="0"/>
                </a:tc>
                <a:tc>
                  <a:txBody>
                    <a:bodyPr/>
                    <a:lstStyle/>
                    <a:p>
                      <a:pPr>
                        <a:lnSpc>
                          <a:spcPct val="100000"/>
                        </a:lnSpc>
                      </a:pPr>
                      <a:endParaRPr sz="2200">
                        <a:latin typeface="Times New Roman"/>
                        <a:cs typeface="Times New Roman"/>
                      </a:endParaRPr>
                    </a:p>
                    <a:p>
                      <a:pPr marR="24130" algn="r">
                        <a:lnSpc>
                          <a:spcPts val="2320"/>
                        </a:lnSpc>
                        <a:spcBef>
                          <a:spcPts val="1739"/>
                        </a:spcBef>
                      </a:pPr>
                      <a:r>
                        <a:rPr sz="2000" spc="-10" dirty="0">
                          <a:solidFill>
                            <a:srgbClr val="243F60"/>
                          </a:solidFill>
                          <a:latin typeface="Arial"/>
                          <a:cs typeface="Arial"/>
                        </a:rPr>
                        <a:t>Austin!06</a:t>
                      </a:r>
                      <a:endParaRPr sz="2000">
                        <a:latin typeface="Arial"/>
                        <a:cs typeface="Arial"/>
                      </a:endParaRPr>
                    </a:p>
                  </a:txBody>
                  <a:tcPr marL="0" marR="0" marT="0" marB="0"/>
                </a:tc>
                <a:extLst>
                  <a:ext uri="{0D108BD9-81ED-4DB2-BD59-A6C34878D82A}">
                    <a16:rowId xmlns:a16="http://schemas.microsoft.com/office/drawing/2014/main" val="10001"/>
                  </a:ext>
                </a:extLst>
              </a:tr>
              <a:tr h="282575">
                <a:tc>
                  <a:txBody>
                    <a:bodyPr/>
                    <a:lstStyle/>
                    <a:p>
                      <a:pPr marL="31750">
                        <a:lnSpc>
                          <a:spcPts val="2130"/>
                        </a:lnSpc>
                        <a:tabLst>
                          <a:tab pos="1402715" algn="l"/>
                          <a:tab pos="2774315" algn="l"/>
                        </a:tabLst>
                      </a:pPr>
                      <a:r>
                        <a:rPr sz="2000" spc="-10" dirty="0">
                          <a:solidFill>
                            <a:srgbClr val="243F60"/>
                          </a:solidFill>
                          <a:latin typeface="Arial"/>
                          <a:cs typeface="Arial"/>
                        </a:rPr>
                        <a:t>$Austin02</a:t>
                      </a:r>
                      <a:r>
                        <a:rPr sz="2000" dirty="0">
                          <a:solidFill>
                            <a:srgbClr val="243F60"/>
                          </a:solidFill>
                          <a:latin typeface="Arial"/>
                          <a:cs typeface="Arial"/>
                        </a:rPr>
                        <a:t>	</a:t>
                      </a:r>
                      <a:r>
                        <a:rPr sz="2000" spc="-10" dirty="0">
                          <a:solidFill>
                            <a:srgbClr val="243F60"/>
                          </a:solidFill>
                          <a:latin typeface="Arial"/>
                          <a:cs typeface="Arial"/>
                        </a:rPr>
                        <a:t>$Austin06</a:t>
                      </a:r>
                      <a:r>
                        <a:rPr sz="2000" dirty="0">
                          <a:solidFill>
                            <a:srgbClr val="243F60"/>
                          </a:solidFill>
                          <a:latin typeface="Arial"/>
                          <a:cs typeface="Arial"/>
                        </a:rPr>
                        <a:t>	</a:t>
                      </a:r>
                      <a:r>
                        <a:rPr sz="2000" spc="-10" dirty="0">
                          <a:solidFill>
                            <a:srgbClr val="243F60"/>
                          </a:solidFill>
                          <a:latin typeface="Arial"/>
                          <a:cs typeface="Arial"/>
                        </a:rPr>
                        <a:t>@Austin73</a:t>
                      </a:r>
                      <a:endParaRPr sz="2000">
                        <a:latin typeface="Arial"/>
                        <a:cs typeface="Arial"/>
                      </a:endParaRPr>
                    </a:p>
                  </a:txBody>
                  <a:tcPr marL="0" marR="0" marT="0" marB="0"/>
                </a:tc>
                <a:tc>
                  <a:txBody>
                    <a:bodyPr/>
                    <a:lstStyle/>
                    <a:p>
                      <a:pPr marL="56515">
                        <a:lnSpc>
                          <a:spcPts val="2130"/>
                        </a:lnSpc>
                      </a:pPr>
                      <a:r>
                        <a:rPr sz="2000" spc="-10" dirty="0">
                          <a:solidFill>
                            <a:srgbClr val="243F60"/>
                          </a:solidFill>
                          <a:latin typeface="Arial"/>
                          <a:cs typeface="Arial"/>
                        </a:rPr>
                        <a:t>Austin!02</a:t>
                      </a:r>
                      <a:endParaRPr sz="2000">
                        <a:latin typeface="Arial"/>
                        <a:cs typeface="Arial"/>
                      </a:endParaRPr>
                    </a:p>
                  </a:txBody>
                  <a:tcPr marL="0" marR="0" marT="0" marB="0"/>
                </a:tc>
                <a:tc>
                  <a:txBody>
                    <a:bodyPr/>
                    <a:lstStyle/>
                    <a:p>
                      <a:pPr marR="24130" algn="r">
                        <a:lnSpc>
                          <a:spcPts val="2130"/>
                        </a:lnSpc>
                      </a:pPr>
                      <a:r>
                        <a:rPr sz="2000" spc="-10" dirty="0">
                          <a:solidFill>
                            <a:srgbClr val="243F60"/>
                          </a:solidFill>
                          <a:latin typeface="Arial"/>
                          <a:cs typeface="Arial"/>
                        </a:rPr>
                        <a:t>Austin!07</a:t>
                      </a:r>
                      <a:endParaRPr sz="2000">
                        <a:latin typeface="Arial"/>
                        <a:cs typeface="Arial"/>
                      </a:endParaRPr>
                    </a:p>
                  </a:txBody>
                  <a:tcPr marL="0" marR="0" marT="0" marB="0"/>
                </a:tc>
                <a:extLst>
                  <a:ext uri="{0D108BD9-81ED-4DB2-BD59-A6C34878D82A}">
                    <a16:rowId xmlns:a16="http://schemas.microsoft.com/office/drawing/2014/main" val="10002"/>
                  </a:ext>
                </a:extLst>
              </a:tr>
              <a:tr h="566420">
                <a:tc>
                  <a:txBody>
                    <a:bodyPr/>
                    <a:lstStyle/>
                    <a:p>
                      <a:pPr marL="31750">
                        <a:lnSpc>
                          <a:spcPts val="2125"/>
                        </a:lnSpc>
                        <a:tabLst>
                          <a:tab pos="1402715" algn="l"/>
                          <a:tab pos="2774315" algn="l"/>
                        </a:tabLst>
                      </a:pPr>
                      <a:r>
                        <a:rPr sz="2000" spc="-10" dirty="0">
                          <a:solidFill>
                            <a:srgbClr val="243F60"/>
                          </a:solidFill>
                          <a:latin typeface="Arial"/>
                          <a:cs typeface="Arial"/>
                        </a:rPr>
                        <a:t>$Austin03</a:t>
                      </a:r>
                      <a:r>
                        <a:rPr sz="2000" dirty="0">
                          <a:solidFill>
                            <a:srgbClr val="243F60"/>
                          </a:solidFill>
                          <a:latin typeface="Arial"/>
                          <a:cs typeface="Arial"/>
                        </a:rPr>
                        <a:t>	</a:t>
                      </a:r>
                      <a:r>
                        <a:rPr sz="2000" spc="-10" dirty="0">
                          <a:solidFill>
                            <a:srgbClr val="243F60"/>
                          </a:solidFill>
                          <a:latin typeface="Arial"/>
                          <a:cs typeface="Arial"/>
                        </a:rPr>
                        <a:t>$Austin07</a:t>
                      </a:r>
                      <a:r>
                        <a:rPr sz="2000" dirty="0">
                          <a:solidFill>
                            <a:srgbClr val="243F60"/>
                          </a:solidFill>
                          <a:latin typeface="Arial"/>
                          <a:cs typeface="Arial"/>
                        </a:rPr>
                        <a:t>	</a:t>
                      </a:r>
                      <a:r>
                        <a:rPr sz="2000" spc="-10" dirty="0">
                          <a:solidFill>
                            <a:srgbClr val="243F60"/>
                          </a:solidFill>
                          <a:latin typeface="Arial"/>
                          <a:cs typeface="Arial"/>
                        </a:rPr>
                        <a:t>@Austin74</a:t>
                      </a:r>
                      <a:endParaRPr sz="2000">
                        <a:latin typeface="Arial"/>
                        <a:cs typeface="Arial"/>
                      </a:endParaRPr>
                    </a:p>
                    <a:p>
                      <a:pPr marL="31750">
                        <a:lnSpc>
                          <a:spcPts val="2240"/>
                        </a:lnSpc>
                        <a:tabLst>
                          <a:tab pos="1402715" algn="l"/>
                          <a:tab pos="2774315" algn="l"/>
                        </a:tabLst>
                      </a:pPr>
                      <a:r>
                        <a:rPr sz="2000" spc="-10" dirty="0">
                          <a:solidFill>
                            <a:srgbClr val="243F60"/>
                          </a:solidFill>
                          <a:latin typeface="Arial"/>
                          <a:cs typeface="Arial"/>
                        </a:rPr>
                        <a:t>$Austin04</a:t>
                      </a:r>
                      <a:r>
                        <a:rPr sz="2000" dirty="0">
                          <a:solidFill>
                            <a:srgbClr val="243F60"/>
                          </a:solidFill>
                          <a:latin typeface="Arial"/>
                          <a:cs typeface="Arial"/>
                        </a:rPr>
                        <a:t>	</a:t>
                      </a:r>
                      <a:r>
                        <a:rPr sz="2000" spc="-10" dirty="0">
                          <a:solidFill>
                            <a:srgbClr val="243F60"/>
                          </a:solidFill>
                          <a:latin typeface="Arial"/>
                          <a:cs typeface="Arial"/>
                        </a:rPr>
                        <a:t>$Austin08</a:t>
                      </a:r>
                      <a:r>
                        <a:rPr sz="2000" dirty="0">
                          <a:solidFill>
                            <a:srgbClr val="243F60"/>
                          </a:solidFill>
                          <a:latin typeface="Arial"/>
                          <a:cs typeface="Arial"/>
                        </a:rPr>
                        <a:t>	</a:t>
                      </a:r>
                      <a:r>
                        <a:rPr sz="2000" spc="-10" dirty="0">
                          <a:solidFill>
                            <a:srgbClr val="243F60"/>
                          </a:solidFill>
                          <a:latin typeface="Arial"/>
                          <a:cs typeface="Arial"/>
                        </a:rPr>
                        <a:t>@Austin76</a:t>
                      </a:r>
                      <a:endParaRPr sz="2000">
                        <a:latin typeface="Arial"/>
                        <a:cs typeface="Arial"/>
                      </a:endParaRPr>
                    </a:p>
                  </a:txBody>
                  <a:tcPr marL="0" marR="0" marT="0" marB="0"/>
                </a:tc>
                <a:tc>
                  <a:txBody>
                    <a:bodyPr/>
                    <a:lstStyle/>
                    <a:p>
                      <a:pPr marL="56515" marR="148590">
                        <a:lnSpc>
                          <a:spcPts val="2230"/>
                        </a:lnSpc>
                      </a:pPr>
                      <a:r>
                        <a:rPr sz="2000" spc="-10" dirty="0">
                          <a:solidFill>
                            <a:srgbClr val="243F60"/>
                          </a:solidFill>
                          <a:latin typeface="Arial"/>
                          <a:cs typeface="Arial"/>
                        </a:rPr>
                        <a:t>Austin!04 Austin!05</a:t>
                      </a:r>
                      <a:endParaRPr sz="2000">
                        <a:latin typeface="Arial"/>
                        <a:cs typeface="Arial"/>
                      </a:endParaRPr>
                    </a:p>
                  </a:txBody>
                  <a:tcPr marL="0" marR="0" marT="0" marB="0"/>
                </a:tc>
                <a:tc>
                  <a:txBody>
                    <a:bodyPr/>
                    <a:lstStyle/>
                    <a:p>
                      <a:pPr marR="24130" algn="r">
                        <a:lnSpc>
                          <a:spcPts val="2210"/>
                        </a:lnSpc>
                      </a:pPr>
                      <a:r>
                        <a:rPr sz="2000" spc="-10" dirty="0">
                          <a:solidFill>
                            <a:srgbClr val="243F60"/>
                          </a:solidFill>
                          <a:latin typeface="Arial"/>
                          <a:cs typeface="Arial"/>
                        </a:rPr>
                        <a:t>Austin!09</a:t>
                      </a:r>
                      <a:endParaRPr sz="20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798830">
              <a:lnSpc>
                <a:spcPct val="100000"/>
              </a:lnSpc>
              <a:spcBef>
                <a:spcPts val="100"/>
              </a:spcBef>
            </a:pPr>
            <a:r>
              <a:rPr spc="195" dirty="0"/>
              <a:t>Replace</a:t>
            </a:r>
            <a:r>
              <a:rPr spc="55" dirty="0"/>
              <a:t> </a:t>
            </a:r>
            <a:r>
              <a:rPr spc="270" dirty="0"/>
              <a:t>Numbers</a:t>
            </a:r>
            <a:r>
              <a:rPr spc="55" dirty="0"/>
              <a:t> </a:t>
            </a:r>
            <a:r>
              <a:rPr spc="105" dirty="0"/>
              <a:t>to</a:t>
            </a:r>
            <a:r>
              <a:rPr spc="55" dirty="0"/>
              <a:t> </a:t>
            </a:r>
            <a:r>
              <a:rPr spc="190" dirty="0"/>
              <a:t>Specials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90</a:t>
            </a:fld>
            <a:endParaRPr spc="-25" dirty="0"/>
          </a:p>
        </p:txBody>
      </p:sp>
    </p:spTree>
  </p:cSld>
  <p:clrMapOvr>
    <a:masterClrMapping/>
  </p:clrMapOvr>
  <p:transition>
    <p:wipe di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5870"/>
            <a:ext cx="4267200" cy="360680"/>
          </a:xfrm>
          <a:prstGeom prst="rect">
            <a:avLst/>
          </a:prstGeom>
        </p:spPr>
        <p:txBody>
          <a:bodyPr vert="horz" wrap="square" lIns="0" tIns="12700" rIns="0" bIns="0" rtlCol="0">
            <a:spAutoFit/>
          </a:bodyPr>
          <a:lstStyle/>
          <a:p>
            <a:pPr marL="12700">
              <a:spcBef>
                <a:spcPts val="100"/>
              </a:spcBef>
            </a:pPr>
            <a:r>
              <a:rPr sz="2200" b="1" dirty="0">
                <a:solidFill>
                  <a:srgbClr val="243F60"/>
                </a:solidFill>
                <a:latin typeface="Arial"/>
                <a:cs typeface="Arial"/>
              </a:rPr>
              <a:t>Replace</a:t>
            </a:r>
            <a:r>
              <a:rPr sz="2200" b="1" spc="-30" dirty="0">
                <a:solidFill>
                  <a:srgbClr val="243F60"/>
                </a:solidFill>
                <a:latin typeface="Arial"/>
                <a:cs typeface="Arial"/>
              </a:rPr>
              <a:t> </a:t>
            </a:r>
            <a:r>
              <a:rPr sz="2200" b="1" dirty="0">
                <a:solidFill>
                  <a:srgbClr val="243F60"/>
                </a:solidFill>
                <a:latin typeface="Arial"/>
                <a:cs typeface="Arial"/>
              </a:rPr>
              <a:t>Letters</a:t>
            </a:r>
            <a:r>
              <a:rPr sz="2200" b="1" spc="-20" dirty="0">
                <a:solidFill>
                  <a:srgbClr val="243F60"/>
                </a:solidFill>
                <a:latin typeface="Arial"/>
                <a:cs typeface="Arial"/>
              </a:rPr>
              <a:t> </a:t>
            </a:r>
            <a:r>
              <a:rPr sz="2200" b="1" spc="-10" dirty="0">
                <a:solidFill>
                  <a:srgbClr val="243F60"/>
                </a:solidFill>
                <a:latin typeface="Arial"/>
                <a:cs typeface="Arial"/>
              </a:rPr>
              <a:t>-</a:t>
            </a:r>
            <a:r>
              <a:rPr sz="2200" b="1" dirty="0">
                <a:solidFill>
                  <a:srgbClr val="243F60"/>
                </a:solidFill>
                <a:latin typeface="Arial"/>
                <a:cs typeface="Arial"/>
              </a:rPr>
              <a:t>&gt;</a:t>
            </a:r>
            <a:r>
              <a:rPr sz="2200" b="1" spc="-20" dirty="0">
                <a:solidFill>
                  <a:srgbClr val="243F60"/>
                </a:solidFill>
                <a:latin typeface="Arial"/>
                <a:cs typeface="Arial"/>
              </a:rPr>
              <a:t> </a:t>
            </a:r>
            <a:r>
              <a:rPr sz="2200" b="1" dirty="0">
                <a:solidFill>
                  <a:srgbClr val="243F60"/>
                </a:solidFill>
                <a:latin typeface="Arial"/>
                <a:cs typeface="Arial"/>
              </a:rPr>
              <a:t>Other</a:t>
            </a:r>
            <a:r>
              <a:rPr sz="2200" b="1" spc="-25" dirty="0">
                <a:solidFill>
                  <a:srgbClr val="243F60"/>
                </a:solidFill>
                <a:latin typeface="Arial"/>
                <a:cs typeface="Arial"/>
              </a:rPr>
              <a:t> </a:t>
            </a:r>
            <a:r>
              <a:rPr sz="2200" b="1" spc="-10" dirty="0">
                <a:solidFill>
                  <a:srgbClr val="243F60"/>
                </a:solidFill>
                <a:latin typeface="Arial"/>
                <a:cs typeface="Arial"/>
              </a:rPr>
              <a:t>Letters</a:t>
            </a:r>
            <a:endParaRPr sz="2200">
              <a:latin typeface="Arial"/>
              <a:cs typeface="Arial"/>
            </a:endParaRPr>
          </a:p>
        </p:txBody>
      </p:sp>
      <p:graphicFrame>
        <p:nvGraphicFramePr>
          <p:cNvPr id="3" name="object 3"/>
          <p:cNvGraphicFramePr>
            <a:graphicFrameLocks noGrp="1"/>
          </p:cNvGraphicFramePr>
          <p:nvPr/>
        </p:nvGraphicFramePr>
        <p:xfrm>
          <a:off x="1734820" y="1907336"/>
          <a:ext cx="7496808" cy="2197100"/>
        </p:xfrm>
        <a:graphic>
          <a:graphicData uri="http://schemas.openxmlformats.org/drawingml/2006/table">
            <a:tbl>
              <a:tblPr firstRow="1" bandRow="1">
                <a:tableStyleId>{2D5ABB26-0587-4C30-8999-92F81FD0307C}</a:tableStyleId>
              </a:tblPr>
              <a:tblGrid>
                <a:gridCol w="138303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55164">
                  <a:extLst>
                    <a:ext uri="{9D8B030D-6E8A-4147-A177-3AD203B41FA5}">
                      <a16:colId xmlns:a16="http://schemas.microsoft.com/office/drawing/2014/main" val="20002"/>
                    </a:ext>
                  </a:extLst>
                </a:gridCol>
                <a:gridCol w="2125344">
                  <a:extLst>
                    <a:ext uri="{9D8B030D-6E8A-4147-A177-3AD203B41FA5}">
                      <a16:colId xmlns:a16="http://schemas.microsoft.com/office/drawing/2014/main" val="20003"/>
                    </a:ext>
                  </a:extLst>
                </a:gridCol>
              </a:tblGrid>
              <a:tr h="934085">
                <a:tc>
                  <a:txBody>
                    <a:bodyPr/>
                    <a:lstStyle/>
                    <a:p>
                      <a:pPr marL="31750" marR="12065">
                        <a:lnSpc>
                          <a:spcPts val="2450"/>
                        </a:lnSpc>
                      </a:pPr>
                      <a:r>
                        <a:rPr sz="2200" spc="-10" dirty="0">
                          <a:solidFill>
                            <a:srgbClr val="243F60"/>
                          </a:solidFill>
                          <a:latin typeface="Arial"/>
                          <a:cs typeface="Arial"/>
                        </a:rPr>
                        <a:t>austin12 Austin37 BOSTON1</a:t>
                      </a:r>
                      <a:endParaRPr sz="2200">
                        <a:latin typeface="Arial"/>
                        <a:cs typeface="Arial"/>
                      </a:endParaRPr>
                    </a:p>
                  </a:txBody>
                  <a:tcPr marL="0" marR="0" marT="0" marB="0"/>
                </a:tc>
                <a:tc>
                  <a:txBody>
                    <a:bodyPr/>
                    <a:lstStyle/>
                    <a:p>
                      <a:pPr marL="19685">
                        <a:lnSpc>
                          <a:spcPts val="233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bustin12</a:t>
                      </a:r>
                      <a:endParaRPr sz="2200">
                        <a:latin typeface="Arial"/>
                        <a:cs typeface="Arial"/>
                      </a:endParaRPr>
                    </a:p>
                    <a:p>
                      <a:pPr marL="19685">
                        <a:lnSpc>
                          <a:spcPts val="245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Austin37</a:t>
                      </a:r>
                      <a:endParaRPr sz="2200">
                        <a:latin typeface="Arial"/>
                        <a:cs typeface="Arial"/>
                      </a:endParaRPr>
                    </a:p>
                    <a:p>
                      <a:pPr marL="19685">
                        <a:lnSpc>
                          <a:spcPts val="247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DOSTON1</a:t>
                      </a:r>
                      <a:endParaRPr sz="2200">
                        <a:latin typeface="Arial"/>
                        <a:cs typeface="Arial"/>
                      </a:endParaRPr>
                    </a:p>
                  </a:txBody>
                  <a:tcPr marL="0" marR="0" marT="0" marB="0"/>
                </a:tc>
                <a:tc>
                  <a:txBody>
                    <a:bodyPr/>
                    <a:lstStyle/>
                    <a:p>
                      <a:pPr marL="272415" marR="343535">
                        <a:lnSpc>
                          <a:spcPts val="2450"/>
                        </a:lnSpc>
                      </a:pPr>
                      <a:r>
                        <a:rPr sz="2200" spc="-10" dirty="0">
                          <a:solidFill>
                            <a:srgbClr val="243F60"/>
                          </a:solidFill>
                          <a:latin typeface="Arial"/>
                          <a:cs typeface="Arial"/>
                        </a:rPr>
                        <a:t>austin21 AUSTIN3 BOSTON1</a:t>
                      </a:r>
                      <a:endParaRPr sz="2200">
                        <a:latin typeface="Arial"/>
                        <a:cs typeface="Arial"/>
                      </a:endParaRPr>
                    </a:p>
                  </a:txBody>
                  <a:tcPr marL="0" marR="0" marT="0" marB="0"/>
                </a:tc>
                <a:tc>
                  <a:txBody>
                    <a:bodyPr/>
                    <a:lstStyle/>
                    <a:p>
                      <a:pPr marL="145415">
                        <a:lnSpc>
                          <a:spcPts val="233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dustin21</a:t>
                      </a:r>
                      <a:endParaRPr sz="2200">
                        <a:latin typeface="Arial"/>
                        <a:cs typeface="Arial"/>
                      </a:endParaRPr>
                    </a:p>
                    <a:p>
                      <a:pPr marL="145415">
                        <a:lnSpc>
                          <a:spcPts val="245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AUSTIN3</a:t>
                      </a:r>
                      <a:endParaRPr sz="2200">
                        <a:latin typeface="Arial"/>
                        <a:cs typeface="Arial"/>
                      </a:endParaRPr>
                    </a:p>
                    <a:p>
                      <a:pPr marL="145415">
                        <a:lnSpc>
                          <a:spcPts val="247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FOSTON1</a:t>
                      </a:r>
                      <a:endParaRPr sz="2200">
                        <a:latin typeface="Arial"/>
                        <a:cs typeface="Arial"/>
                      </a:endParaRPr>
                    </a:p>
                  </a:txBody>
                  <a:tcPr marL="0" marR="0" marT="0" marB="0"/>
                </a:tc>
                <a:extLst>
                  <a:ext uri="{0D108BD9-81ED-4DB2-BD59-A6C34878D82A}">
                    <a16:rowId xmlns:a16="http://schemas.microsoft.com/office/drawing/2014/main" val="10000"/>
                  </a:ext>
                </a:extLst>
              </a:tr>
              <a:tr h="311785">
                <a:tc>
                  <a:txBody>
                    <a:bodyPr/>
                    <a:lstStyle/>
                    <a:p>
                      <a:pPr marL="31750">
                        <a:lnSpc>
                          <a:spcPts val="2355"/>
                        </a:lnSpc>
                      </a:pPr>
                      <a:r>
                        <a:rPr sz="2200" spc="-10" dirty="0">
                          <a:solidFill>
                            <a:srgbClr val="243F60"/>
                          </a:solidFill>
                          <a:latin typeface="Arial"/>
                          <a:cs typeface="Arial"/>
                        </a:rPr>
                        <a:t>Austin11</a:t>
                      </a:r>
                      <a:endParaRPr sz="2200">
                        <a:latin typeface="Arial"/>
                        <a:cs typeface="Arial"/>
                      </a:endParaRPr>
                    </a:p>
                  </a:txBody>
                  <a:tcPr marL="0" marR="0" marT="0" marB="0"/>
                </a:tc>
                <a:tc>
                  <a:txBody>
                    <a:bodyPr/>
                    <a:lstStyle/>
                    <a:p>
                      <a:pPr marL="1968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Bustin11</a:t>
                      </a:r>
                      <a:endParaRPr sz="2200">
                        <a:latin typeface="Arial"/>
                        <a:cs typeface="Arial"/>
                      </a:endParaRPr>
                    </a:p>
                  </a:txBody>
                  <a:tcPr marL="0" marR="0" marT="0" marB="0"/>
                </a:tc>
                <a:tc>
                  <a:txBody>
                    <a:bodyPr/>
                    <a:lstStyle/>
                    <a:p>
                      <a:pPr marL="272415">
                        <a:lnSpc>
                          <a:spcPts val="2355"/>
                        </a:lnSpc>
                      </a:pPr>
                      <a:r>
                        <a:rPr sz="2200" spc="-10" dirty="0">
                          <a:solidFill>
                            <a:srgbClr val="243F60"/>
                          </a:solidFill>
                          <a:latin typeface="Arial"/>
                          <a:cs typeface="Arial"/>
                        </a:rPr>
                        <a:t>Austin1$</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Rustin1$</a:t>
                      </a:r>
                      <a:endParaRPr sz="2200">
                        <a:latin typeface="Arial"/>
                        <a:cs typeface="Arial"/>
                      </a:endParaRPr>
                    </a:p>
                  </a:txBody>
                  <a:tcPr marL="0" marR="0" marT="0" marB="0"/>
                </a:tc>
                <a:extLst>
                  <a:ext uri="{0D108BD9-81ED-4DB2-BD59-A6C34878D82A}">
                    <a16:rowId xmlns:a16="http://schemas.microsoft.com/office/drawing/2014/main" val="10001"/>
                  </a:ext>
                </a:extLst>
              </a:tr>
              <a:tr h="311150">
                <a:tc>
                  <a:txBody>
                    <a:bodyPr/>
                    <a:lstStyle/>
                    <a:p>
                      <a:pPr marL="31750">
                        <a:lnSpc>
                          <a:spcPts val="2355"/>
                        </a:lnSpc>
                      </a:pPr>
                      <a:r>
                        <a:rPr sz="2200" spc="-10" dirty="0">
                          <a:solidFill>
                            <a:srgbClr val="243F60"/>
                          </a:solidFill>
                          <a:latin typeface="Arial"/>
                          <a:cs typeface="Arial"/>
                        </a:rPr>
                        <a:t>Austin08.</a:t>
                      </a:r>
                      <a:endParaRPr sz="2200">
                        <a:latin typeface="Arial"/>
                        <a:cs typeface="Arial"/>
                      </a:endParaRPr>
                    </a:p>
                  </a:txBody>
                  <a:tcPr marL="0" marR="0" marT="0" marB="0"/>
                </a:tc>
                <a:tc>
                  <a:txBody>
                    <a:bodyPr/>
                    <a:lstStyle/>
                    <a:p>
                      <a:pPr marL="1968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Tustin08.</a:t>
                      </a:r>
                      <a:endParaRPr sz="2200">
                        <a:latin typeface="Arial"/>
                        <a:cs typeface="Arial"/>
                      </a:endParaRPr>
                    </a:p>
                  </a:txBody>
                  <a:tcPr marL="0" marR="0" marT="0" marB="0"/>
                </a:tc>
                <a:tc>
                  <a:txBody>
                    <a:bodyPr/>
                    <a:lstStyle/>
                    <a:p>
                      <a:pPr marL="272415">
                        <a:lnSpc>
                          <a:spcPts val="2355"/>
                        </a:lnSpc>
                      </a:pPr>
                      <a:r>
                        <a:rPr sz="2200" spc="-10" dirty="0">
                          <a:solidFill>
                            <a:srgbClr val="243F60"/>
                          </a:solidFill>
                          <a:latin typeface="Arial"/>
                          <a:cs typeface="Arial"/>
                        </a:rPr>
                        <a:t>Austin16.</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Vustin16.</a:t>
                      </a:r>
                      <a:endParaRPr sz="2200">
                        <a:latin typeface="Arial"/>
                        <a:cs typeface="Arial"/>
                      </a:endParaRPr>
                    </a:p>
                  </a:txBody>
                  <a:tcPr marL="0" marR="0" marT="0" marB="0"/>
                </a:tc>
                <a:extLst>
                  <a:ext uri="{0D108BD9-81ED-4DB2-BD59-A6C34878D82A}">
                    <a16:rowId xmlns:a16="http://schemas.microsoft.com/office/drawing/2014/main" val="10002"/>
                  </a:ext>
                </a:extLst>
              </a:tr>
              <a:tr h="310515">
                <a:tc gridSpan="2">
                  <a:txBody>
                    <a:bodyPr/>
                    <a:lstStyle/>
                    <a:p>
                      <a:pPr marL="31750">
                        <a:lnSpc>
                          <a:spcPts val="2355"/>
                        </a:lnSpc>
                      </a:pPr>
                      <a:r>
                        <a:rPr sz="2200" spc="-10" dirty="0">
                          <a:solidFill>
                            <a:srgbClr val="243F60"/>
                          </a:solidFill>
                          <a:latin typeface="Arial"/>
                          <a:cs typeface="Arial"/>
                        </a:rPr>
                        <a:t>Password1-</a:t>
                      </a:r>
                      <a:r>
                        <a:rPr sz="2200" dirty="0">
                          <a:solidFill>
                            <a:srgbClr val="243F60"/>
                          </a:solidFill>
                          <a:latin typeface="Arial"/>
                          <a:cs typeface="Arial"/>
                        </a:rPr>
                        <a:t>&gt;</a:t>
                      </a:r>
                      <a:r>
                        <a:rPr sz="2200" spc="70" dirty="0">
                          <a:solidFill>
                            <a:srgbClr val="243F60"/>
                          </a:solidFill>
                          <a:latin typeface="Arial"/>
                          <a:cs typeface="Arial"/>
                        </a:rPr>
                        <a:t> </a:t>
                      </a:r>
                      <a:r>
                        <a:rPr sz="2200" spc="-10" dirty="0">
                          <a:solidFill>
                            <a:srgbClr val="243F60"/>
                          </a:solidFill>
                          <a:latin typeface="Arial"/>
                          <a:cs typeface="Arial"/>
                        </a:rPr>
                        <a:t>Cassword1</a:t>
                      </a:r>
                      <a:endParaRPr sz="2200">
                        <a:latin typeface="Arial"/>
                        <a:cs typeface="Arial"/>
                      </a:endParaRPr>
                    </a:p>
                  </a:txBody>
                  <a:tcPr marL="0" marR="0" marT="0" marB="0"/>
                </a:tc>
                <a:tc hMerge="1">
                  <a:txBody>
                    <a:bodyPr/>
                    <a:lstStyle/>
                    <a:p>
                      <a:endParaRPr/>
                    </a:p>
                  </a:txBody>
                  <a:tcPr marL="0" marR="0" marT="0" marB="0"/>
                </a:tc>
                <a:tc>
                  <a:txBody>
                    <a:bodyPr/>
                    <a:lstStyle/>
                    <a:p>
                      <a:pPr marL="272415">
                        <a:lnSpc>
                          <a:spcPts val="2355"/>
                        </a:lnSpc>
                      </a:pPr>
                      <a:r>
                        <a:rPr sz="2200" spc="-10" dirty="0">
                          <a:solidFill>
                            <a:srgbClr val="243F60"/>
                          </a:solidFill>
                          <a:latin typeface="Arial"/>
                          <a:cs typeface="Arial"/>
                        </a:rPr>
                        <a:t>Password#1</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Wassword#1</a:t>
                      </a:r>
                      <a:endParaRPr sz="2200">
                        <a:latin typeface="Arial"/>
                        <a:cs typeface="Arial"/>
                      </a:endParaRPr>
                    </a:p>
                  </a:txBody>
                  <a:tcPr marL="0" marR="0" marT="0" marB="0"/>
                </a:tc>
                <a:extLst>
                  <a:ext uri="{0D108BD9-81ED-4DB2-BD59-A6C34878D82A}">
                    <a16:rowId xmlns:a16="http://schemas.microsoft.com/office/drawing/2014/main" val="10003"/>
                  </a:ext>
                </a:extLst>
              </a:tr>
              <a:tr h="311150">
                <a:tc gridSpan="2">
                  <a:txBody>
                    <a:bodyPr/>
                    <a:lstStyle/>
                    <a:p>
                      <a:pPr marL="31750">
                        <a:lnSpc>
                          <a:spcPts val="2355"/>
                        </a:lnSpc>
                        <a:tabLst>
                          <a:tab pos="1402715" algn="l"/>
                        </a:tabLst>
                      </a:pPr>
                      <a:r>
                        <a:rPr sz="2200" spc="-10" dirty="0">
                          <a:solidFill>
                            <a:srgbClr val="243F60"/>
                          </a:solidFill>
                          <a:latin typeface="Arial"/>
                          <a:cs typeface="Arial"/>
                        </a:rPr>
                        <a:t>password</a:t>
                      </a:r>
                      <a:r>
                        <a:rPr sz="2200" dirty="0">
                          <a:solidFill>
                            <a:srgbClr val="243F60"/>
                          </a:solidFill>
                          <a:latin typeface="Arial"/>
                          <a:cs typeface="Arial"/>
                        </a:rPr>
                        <a:t>	</a:t>
                      </a: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bassword</a:t>
                      </a:r>
                      <a:endParaRPr sz="2200">
                        <a:latin typeface="Arial"/>
                        <a:cs typeface="Arial"/>
                      </a:endParaRPr>
                    </a:p>
                  </a:txBody>
                  <a:tcPr marL="0" marR="0" marT="0" marB="0"/>
                </a:tc>
                <a:tc hMerge="1">
                  <a:txBody>
                    <a:bodyPr/>
                    <a:lstStyle/>
                    <a:p>
                      <a:endParaRPr/>
                    </a:p>
                  </a:txBody>
                  <a:tcPr marL="0" marR="0" marT="0" marB="0"/>
                </a:tc>
                <a:tc>
                  <a:txBody>
                    <a:bodyPr/>
                    <a:lstStyle/>
                    <a:p>
                      <a:pPr marL="272415">
                        <a:lnSpc>
                          <a:spcPts val="2355"/>
                        </a:lnSpc>
                      </a:pPr>
                      <a:r>
                        <a:rPr sz="2200" spc="-10" dirty="0">
                          <a:solidFill>
                            <a:srgbClr val="243F60"/>
                          </a:solidFill>
                          <a:latin typeface="Arial"/>
                          <a:cs typeface="Arial"/>
                        </a:rPr>
                        <a:t>password</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cassword</a:t>
                      </a:r>
                      <a:endParaRPr sz="2200">
                        <a:latin typeface="Arial"/>
                        <a:cs typeface="Arial"/>
                      </a:endParaRPr>
                    </a:p>
                  </a:txBody>
                  <a:tcPr marL="0" marR="0" marT="0" marB="0"/>
                </a:tc>
                <a:extLst>
                  <a:ext uri="{0D108BD9-81ED-4DB2-BD59-A6C34878D82A}">
                    <a16:rowId xmlns:a16="http://schemas.microsoft.com/office/drawing/2014/main" val="10004"/>
                  </a:ext>
                </a:extLst>
              </a:tr>
            </a:tbl>
          </a:graphicData>
        </a:graphic>
      </p:graphicFrame>
      <p:sp>
        <p:nvSpPr>
          <p:cNvPr id="4" name="object 4"/>
          <p:cNvSpPr txBox="1"/>
          <p:nvPr/>
        </p:nvSpPr>
        <p:spPr>
          <a:xfrm>
            <a:off x="1753870" y="4671060"/>
            <a:ext cx="8242300" cy="1315745"/>
          </a:xfrm>
          <a:prstGeom prst="rect">
            <a:avLst/>
          </a:prstGeom>
        </p:spPr>
        <p:txBody>
          <a:bodyPr vert="horz" wrap="square" lIns="0" tIns="43180" rIns="0" bIns="0" rtlCol="0">
            <a:spAutoFit/>
          </a:bodyPr>
          <a:lstStyle/>
          <a:p>
            <a:pPr marL="12700" marR="5080">
              <a:lnSpc>
                <a:spcPts val="2450"/>
              </a:lnSpc>
              <a:spcBef>
                <a:spcPts val="340"/>
              </a:spcBef>
            </a:pPr>
            <a:r>
              <a:rPr sz="2200" dirty="0">
                <a:solidFill>
                  <a:srgbClr val="243F60"/>
                </a:solidFill>
                <a:latin typeface="Arial"/>
                <a:cs typeface="Arial"/>
              </a:rPr>
              <a:t>Users</a:t>
            </a:r>
            <a:r>
              <a:rPr sz="2200" spc="-15" dirty="0">
                <a:solidFill>
                  <a:srgbClr val="243F60"/>
                </a:solidFill>
                <a:latin typeface="Arial"/>
                <a:cs typeface="Arial"/>
              </a:rPr>
              <a:t> </a:t>
            </a:r>
            <a:r>
              <a:rPr sz="2200" dirty="0">
                <a:solidFill>
                  <a:srgbClr val="243F60"/>
                </a:solidFill>
                <a:latin typeface="Arial"/>
                <a:cs typeface="Arial"/>
              </a:rPr>
              <a:t>will</a:t>
            </a:r>
            <a:r>
              <a:rPr sz="2200" spc="-15" dirty="0">
                <a:solidFill>
                  <a:srgbClr val="243F60"/>
                </a:solidFill>
                <a:latin typeface="Arial"/>
                <a:cs typeface="Arial"/>
              </a:rPr>
              <a:t> </a:t>
            </a:r>
            <a:r>
              <a:rPr sz="2200" dirty="0">
                <a:solidFill>
                  <a:srgbClr val="243F60"/>
                </a:solidFill>
                <a:latin typeface="Arial"/>
                <a:cs typeface="Arial"/>
              </a:rPr>
              <a:t>choose</a:t>
            </a:r>
            <a:r>
              <a:rPr sz="2200" spc="-10"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a:t>
            </a:r>
            <a:r>
              <a:rPr sz="2200" dirty="0">
                <a:solidFill>
                  <a:srgbClr val="243F60"/>
                </a:solidFill>
                <a:latin typeface="Arial"/>
                <a:cs typeface="Arial"/>
              </a:rPr>
              <a:t>password</a:t>
            </a:r>
            <a:r>
              <a:rPr sz="2200" spc="-15" dirty="0">
                <a:solidFill>
                  <a:srgbClr val="243F60"/>
                </a:solidFill>
                <a:latin typeface="Arial"/>
                <a:cs typeface="Arial"/>
              </a:rPr>
              <a:t> </a:t>
            </a:r>
            <a:r>
              <a:rPr sz="2200" dirty="0">
                <a:solidFill>
                  <a:srgbClr val="243F60"/>
                </a:solidFill>
                <a:latin typeface="Arial"/>
                <a:cs typeface="Arial"/>
              </a:rPr>
              <a:t>such</a:t>
            </a:r>
            <a:r>
              <a:rPr sz="2200" spc="-15" dirty="0">
                <a:solidFill>
                  <a:srgbClr val="243F60"/>
                </a:solidFill>
                <a:latin typeface="Arial"/>
                <a:cs typeface="Arial"/>
              </a:rPr>
              <a:t> </a:t>
            </a:r>
            <a:r>
              <a:rPr sz="2200" dirty="0">
                <a:solidFill>
                  <a:srgbClr val="243F60"/>
                </a:solidFill>
                <a:latin typeface="Arial"/>
                <a:cs typeface="Arial"/>
              </a:rPr>
              <a:t>as</a:t>
            </a:r>
            <a:r>
              <a:rPr sz="2200" spc="-10" dirty="0">
                <a:solidFill>
                  <a:srgbClr val="243F60"/>
                </a:solidFill>
                <a:latin typeface="Arial"/>
                <a:cs typeface="Arial"/>
              </a:rPr>
              <a:t> </a:t>
            </a:r>
            <a:r>
              <a:rPr sz="2200" dirty="0">
                <a:solidFill>
                  <a:srgbClr val="243F60"/>
                </a:solidFill>
                <a:latin typeface="Arial"/>
                <a:cs typeface="Arial"/>
              </a:rPr>
              <a:t>“Vegas2010”</a:t>
            </a:r>
            <a:r>
              <a:rPr sz="2200" spc="-15" dirty="0">
                <a:solidFill>
                  <a:srgbClr val="243F60"/>
                </a:solidFill>
                <a:latin typeface="Arial"/>
                <a:cs typeface="Arial"/>
              </a:rPr>
              <a:t> </a:t>
            </a:r>
            <a:r>
              <a:rPr sz="2200" dirty="0">
                <a:solidFill>
                  <a:srgbClr val="243F60"/>
                </a:solidFill>
                <a:latin typeface="Arial"/>
                <a:cs typeface="Arial"/>
              </a:rPr>
              <a:t>but</a:t>
            </a:r>
            <a:r>
              <a:rPr sz="2200" spc="-5" dirty="0">
                <a:solidFill>
                  <a:srgbClr val="243F60"/>
                </a:solidFill>
                <a:latin typeface="Arial"/>
                <a:cs typeface="Arial"/>
              </a:rPr>
              <a:t> </a:t>
            </a:r>
            <a:r>
              <a:rPr sz="2200" dirty="0">
                <a:solidFill>
                  <a:srgbClr val="243F60"/>
                </a:solidFill>
                <a:latin typeface="Arial"/>
                <a:cs typeface="Arial"/>
              </a:rPr>
              <a:t>when</a:t>
            </a:r>
            <a:r>
              <a:rPr sz="2200" spc="-10" dirty="0">
                <a:solidFill>
                  <a:srgbClr val="243F60"/>
                </a:solidFill>
                <a:latin typeface="Arial"/>
                <a:cs typeface="Arial"/>
              </a:rPr>
              <a:t> </a:t>
            </a:r>
            <a:r>
              <a:rPr sz="2200" spc="-20" dirty="0">
                <a:solidFill>
                  <a:srgbClr val="243F60"/>
                </a:solidFill>
                <a:latin typeface="Arial"/>
                <a:cs typeface="Arial"/>
              </a:rPr>
              <a:t>they </a:t>
            </a:r>
            <a:r>
              <a:rPr sz="2200" dirty="0">
                <a:solidFill>
                  <a:srgbClr val="243F60"/>
                </a:solidFill>
                <a:latin typeface="Arial"/>
                <a:cs typeface="Arial"/>
              </a:rPr>
              <a:t>are</a:t>
            </a:r>
            <a:r>
              <a:rPr sz="2200" spc="-10" dirty="0">
                <a:solidFill>
                  <a:srgbClr val="243F60"/>
                </a:solidFill>
                <a:latin typeface="Arial"/>
                <a:cs typeface="Arial"/>
              </a:rPr>
              <a:t> </a:t>
            </a:r>
            <a:r>
              <a:rPr sz="2200" dirty="0">
                <a:solidFill>
                  <a:srgbClr val="243F60"/>
                </a:solidFill>
                <a:latin typeface="Arial"/>
                <a:cs typeface="Arial"/>
              </a:rPr>
              <a:t>forced</a:t>
            </a:r>
            <a:r>
              <a:rPr sz="2200" spc="-10" dirty="0">
                <a:solidFill>
                  <a:srgbClr val="243F60"/>
                </a:solidFill>
                <a:latin typeface="Arial"/>
                <a:cs typeface="Arial"/>
              </a:rPr>
              <a:t> </a:t>
            </a:r>
            <a:r>
              <a:rPr sz="2200" dirty="0">
                <a:solidFill>
                  <a:srgbClr val="243F60"/>
                </a:solidFill>
                <a:latin typeface="Arial"/>
                <a:cs typeface="Arial"/>
              </a:rPr>
              <a:t>to</a:t>
            </a:r>
            <a:r>
              <a:rPr sz="2200" spc="-10" dirty="0">
                <a:solidFill>
                  <a:srgbClr val="243F60"/>
                </a:solidFill>
                <a:latin typeface="Arial"/>
                <a:cs typeface="Arial"/>
              </a:rPr>
              <a:t> </a:t>
            </a:r>
            <a:r>
              <a:rPr sz="2200" dirty="0">
                <a:solidFill>
                  <a:srgbClr val="243F60"/>
                </a:solidFill>
                <a:latin typeface="Arial"/>
                <a:cs typeface="Arial"/>
              </a:rPr>
              <a:t>change</a:t>
            </a:r>
            <a:r>
              <a:rPr sz="2200" spc="-10" dirty="0">
                <a:solidFill>
                  <a:srgbClr val="243F60"/>
                </a:solidFill>
                <a:latin typeface="Arial"/>
                <a:cs typeface="Arial"/>
              </a:rPr>
              <a:t> </a:t>
            </a:r>
            <a:r>
              <a:rPr sz="2200" dirty="0">
                <a:solidFill>
                  <a:srgbClr val="243F60"/>
                </a:solidFill>
                <a:latin typeface="Arial"/>
                <a:cs typeface="Arial"/>
              </a:rPr>
              <a:t>it</a:t>
            </a:r>
            <a:r>
              <a:rPr sz="2200" spc="-10" dirty="0">
                <a:solidFill>
                  <a:srgbClr val="243F60"/>
                </a:solidFill>
                <a:latin typeface="Arial"/>
                <a:cs typeface="Arial"/>
              </a:rPr>
              <a:t> </a:t>
            </a:r>
            <a:r>
              <a:rPr sz="2200" dirty="0">
                <a:solidFill>
                  <a:srgbClr val="243F60"/>
                </a:solidFill>
                <a:latin typeface="Arial"/>
                <a:cs typeface="Arial"/>
              </a:rPr>
              <a:t>–</a:t>
            </a:r>
            <a:r>
              <a:rPr sz="2200" spc="-5" dirty="0">
                <a:solidFill>
                  <a:srgbClr val="243F60"/>
                </a:solidFill>
                <a:latin typeface="Arial"/>
                <a:cs typeface="Arial"/>
              </a:rPr>
              <a:t> </a:t>
            </a:r>
            <a:r>
              <a:rPr sz="2200" dirty="0">
                <a:solidFill>
                  <a:srgbClr val="243F60"/>
                </a:solidFill>
                <a:latin typeface="Arial"/>
                <a:cs typeface="Arial"/>
              </a:rPr>
              <a:t>they</a:t>
            </a:r>
            <a:r>
              <a:rPr sz="2200" spc="-5" dirty="0">
                <a:solidFill>
                  <a:srgbClr val="243F60"/>
                </a:solidFill>
                <a:latin typeface="Arial"/>
                <a:cs typeface="Arial"/>
              </a:rPr>
              <a:t> </a:t>
            </a:r>
            <a:r>
              <a:rPr sz="2200" dirty="0">
                <a:solidFill>
                  <a:srgbClr val="243F60"/>
                </a:solidFill>
                <a:latin typeface="Arial"/>
                <a:cs typeface="Arial"/>
              </a:rPr>
              <a:t>will just</a:t>
            </a:r>
            <a:r>
              <a:rPr sz="2200" spc="-10" dirty="0">
                <a:solidFill>
                  <a:srgbClr val="243F60"/>
                </a:solidFill>
                <a:latin typeface="Arial"/>
                <a:cs typeface="Arial"/>
              </a:rPr>
              <a:t> </a:t>
            </a:r>
            <a:r>
              <a:rPr sz="2200" dirty="0">
                <a:solidFill>
                  <a:srgbClr val="243F60"/>
                </a:solidFill>
                <a:latin typeface="Arial"/>
                <a:cs typeface="Arial"/>
              </a:rPr>
              <a:t>change</a:t>
            </a:r>
            <a:r>
              <a:rPr sz="2200" spc="-10"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a:t>
            </a:r>
            <a:r>
              <a:rPr sz="2200" dirty="0">
                <a:solidFill>
                  <a:srgbClr val="243F60"/>
                </a:solidFill>
                <a:latin typeface="Arial"/>
                <a:cs typeface="Arial"/>
              </a:rPr>
              <a:t>single</a:t>
            </a:r>
            <a:r>
              <a:rPr sz="2200" spc="-5" dirty="0">
                <a:solidFill>
                  <a:srgbClr val="243F60"/>
                </a:solidFill>
                <a:latin typeface="Arial"/>
                <a:cs typeface="Arial"/>
              </a:rPr>
              <a:t> </a:t>
            </a:r>
            <a:r>
              <a:rPr sz="2200" spc="-10" dirty="0">
                <a:solidFill>
                  <a:srgbClr val="243F60"/>
                </a:solidFill>
                <a:latin typeface="Arial"/>
                <a:cs typeface="Arial"/>
              </a:rPr>
              <a:t>letter.</a:t>
            </a:r>
            <a:endParaRPr sz="2200">
              <a:latin typeface="Arial"/>
              <a:cs typeface="Arial"/>
            </a:endParaRPr>
          </a:p>
          <a:p>
            <a:pPr>
              <a:spcBef>
                <a:spcPts val="25"/>
              </a:spcBef>
            </a:pPr>
            <a:endParaRPr sz="1900">
              <a:latin typeface="Arial"/>
              <a:cs typeface="Arial"/>
            </a:endParaRPr>
          </a:p>
          <a:p>
            <a:pPr marL="12700">
              <a:tabLst>
                <a:tab pos="1330960" algn="l"/>
              </a:tabLst>
            </a:pPr>
            <a:r>
              <a:rPr sz="2200" spc="-10" dirty="0">
                <a:solidFill>
                  <a:srgbClr val="243F60"/>
                </a:solidFill>
                <a:latin typeface="Arial"/>
                <a:cs typeface="Arial"/>
              </a:rPr>
              <a:t>Example:</a:t>
            </a:r>
            <a:r>
              <a:rPr sz="2200" dirty="0">
                <a:solidFill>
                  <a:srgbClr val="243F60"/>
                </a:solidFill>
                <a:latin typeface="Arial"/>
                <a:cs typeface="Arial"/>
              </a:rPr>
              <a:t>	Wegas2010</a:t>
            </a:r>
            <a:r>
              <a:rPr sz="2200" spc="-35" dirty="0">
                <a:solidFill>
                  <a:srgbClr val="243F60"/>
                </a:solidFill>
                <a:latin typeface="Arial"/>
                <a:cs typeface="Arial"/>
              </a:rPr>
              <a:t> </a:t>
            </a:r>
            <a:r>
              <a:rPr sz="2200" spc="-10" dirty="0">
                <a:solidFill>
                  <a:srgbClr val="243F60"/>
                </a:solidFill>
                <a:latin typeface="Arial"/>
                <a:cs typeface="Arial"/>
              </a:rPr>
              <a:t>Vegaz2010</a:t>
            </a:r>
            <a:endParaRPr sz="22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180590">
              <a:lnSpc>
                <a:spcPct val="100000"/>
              </a:lnSpc>
              <a:spcBef>
                <a:spcPts val="100"/>
              </a:spcBef>
            </a:pPr>
            <a:r>
              <a:rPr spc="195" dirty="0"/>
              <a:t>Replace</a:t>
            </a:r>
            <a:r>
              <a:rPr spc="55" dirty="0"/>
              <a:t> </a:t>
            </a:r>
            <a:r>
              <a:rPr spc="120" dirty="0"/>
              <a:t>Letters</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91</a:t>
            </a:fld>
            <a:endParaRPr spc="-25" dirty="0"/>
          </a:p>
        </p:txBody>
      </p:sp>
    </p:spTree>
  </p:cSld>
  <p:clrMapOvr>
    <a:masterClrMapping/>
  </p:clrMapOvr>
  <p:transition>
    <p:wipe di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737-44BC-488C-9B91-454DCA4ED57F}"/>
              </a:ext>
            </a:extLst>
          </p:cNvPr>
          <p:cNvSpPr>
            <a:spLocks noGrp="1"/>
          </p:cNvSpPr>
          <p:nvPr>
            <p:ph type="title"/>
          </p:nvPr>
        </p:nvSpPr>
        <p:spPr/>
        <p:txBody>
          <a:bodyPr/>
          <a:lstStyle/>
          <a:p>
            <a:r>
              <a:rPr lang="en-US" dirty="0"/>
              <a:t>Hash with Salt</a:t>
            </a:r>
          </a:p>
        </p:txBody>
      </p:sp>
      <p:sp>
        <p:nvSpPr>
          <p:cNvPr id="3" name="Content Placeholder 2">
            <a:extLst>
              <a:ext uri="{FF2B5EF4-FFF2-40B4-BE49-F238E27FC236}">
                <a16:creationId xmlns:a16="http://schemas.microsoft.com/office/drawing/2014/main" id="{11A564FD-FC68-4497-8FDA-8081A7F8B59F}"/>
              </a:ext>
            </a:extLst>
          </p:cNvPr>
          <p:cNvSpPr>
            <a:spLocks noGrp="1"/>
          </p:cNvSpPr>
          <p:nvPr>
            <p:ph idx="1"/>
          </p:nvPr>
        </p:nvSpPr>
        <p:spPr>
          <a:xfrm>
            <a:off x="1097280" y="1845734"/>
            <a:ext cx="10058400" cy="3183466"/>
          </a:xfrm>
        </p:spPr>
        <p:txBody>
          <a:bodyPr>
            <a:normAutofit lnSpcReduction="10000"/>
          </a:bodyPr>
          <a:lstStyle/>
          <a:p>
            <a:r>
              <a:rPr lang="en-US" dirty="0"/>
              <a:t>Lookup tables and rainbow tables only work because each password is hashed the exact same way</a:t>
            </a:r>
          </a:p>
          <a:p>
            <a:pPr lvl="1"/>
            <a:r>
              <a:rPr lang="en-US" dirty="0"/>
              <a:t>If two users have the same password, they'll have the same password hashes</a:t>
            </a:r>
          </a:p>
          <a:p>
            <a:r>
              <a:rPr lang="en-US" dirty="0"/>
              <a:t>We can randomize the hashes by appending or prepending a random string, called a </a:t>
            </a:r>
            <a:r>
              <a:rPr lang="en-US" u="sng" dirty="0"/>
              <a:t>salt</a:t>
            </a:r>
            <a:r>
              <a:rPr lang="en-US" dirty="0"/>
              <a:t>, to the password before hashing</a:t>
            </a:r>
          </a:p>
          <a:p>
            <a:pPr lvl="1"/>
            <a:r>
              <a:rPr lang="en-US" dirty="0"/>
              <a:t>As shown in the example below, this makes the same password hash into a completely different string every time</a:t>
            </a:r>
          </a:p>
          <a:p>
            <a:endParaRPr lang="en-US" dirty="0"/>
          </a:p>
          <a:p>
            <a:endParaRPr lang="en-US" dirty="0"/>
          </a:p>
        </p:txBody>
      </p:sp>
      <p:sp>
        <p:nvSpPr>
          <p:cNvPr id="4" name="Date Placeholder 3">
            <a:extLst>
              <a:ext uri="{FF2B5EF4-FFF2-40B4-BE49-F238E27FC236}">
                <a16:creationId xmlns:a16="http://schemas.microsoft.com/office/drawing/2014/main" id="{E832218E-0288-47ED-AA64-28023AE3A1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D945E8A-6433-4B4C-B566-9723555794B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63336B3-BBA2-4DB3-8D3E-44D32E2D3A14}"/>
              </a:ext>
            </a:extLst>
          </p:cNvPr>
          <p:cNvSpPr>
            <a:spLocks noGrp="1"/>
          </p:cNvSpPr>
          <p:nvPr>
            <p:ph type="sldNum" sz="quarter" idx="12"/>
          </p:nvPr>
        </p:nvSpPr>
        <p:spPr/>
        <p:txBody>
          <a:bodyPr/>
          <a:lstStyle/>
          <a:p>
            <a:fld id="{96E0BC51-A275-4FC5-9FC3-F7A764066967}" type="slidenum">
              <a:rPr lang="en-US" smtClean="0"/>
              <a:pPr/>
              <a:t>92</a:t>
            </a:fld>
            <a:endParaRPr lang="en-US" dirty="0"/>
          </a:p>
        </p:txBody>
      </p:sp>
      <p:pic>
        <p:nvPicPr>
          <p:cNvPr id="7" name="Picture 6">
            <a:extLst>
              <a:ext uri="{FF2B5EF4-FFF2-40B4-BE49-F238E27FC236}">
                <a16:creationId xmlns:a16="http://schemas.microsoft.com/office/drawing/2014/main" id="{34B7217A-1120-4F25-85F8-A141C16C7EF2}"/>
              </a:ext>
            </a:extLst>
          </p:cNvPr>
          <p:cNvPicPr>
            <a:picLocks noChangeAspect="1"/>
          </p:cNvPicPr>
          <p:nvPr/>
        </p:nvPicPr>
        <p:blipFill>
          <a:blip r:embed="rId2"/>
          <a:stretch>
            <a:fillRect/>
          </a:stretch>
        </p:blipFill>
        <p:spPr>
          <a:xfrm>
            <a:off x="393573" y="5113082"/>
            <a:ext cx="11670257" cy="1135239"/>
          </a:xfrm>
          <a:prstGeom prst="rect">
            <a:avLst/>
          </a:prstGeom>
        </p:spPr>
      </p:pic>
    </p:spTree>
    <p:extLst>
      <p:ext uri="{BB962C8B-B14F-4D97-AF65-F5344CB8AC3E}">
        <p14:creationId xmlns:p14="http://schemas.microsoft.com/office/powerpoint/2010/main" val="75377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737-44BC-488C-9B91-454DCA4ED57F}"/>
              </a:ext>
            </a:extLst>
          </p:cNvPr>
          <p:cNvSpPr>
            <a:spLocks noGrp="1"/>
          </p:cNvSpPr>
          <p:nvPr>
            <p:ph type="title"/>
          </p:nvPr>
        </p:nvSpPr>
        <p:spPr/>
        <p:txBody>
          <a:bodyPr/>
          <a:lstStyle/>
          <a:p>
            <a:r>
              <a:rPr lang="en-US" dirty="0"/>
              <a:t>Hash with Salt</a:t>
            </a:r>
          </a:p>
        </p:txBody>
      </p:sp>
      <p:sp>
        <p:nvSpPr>
          <p:cNvPr id="3" name="Content Placeholder 2">
            <a:extLst>
              <a:ext uri="{FF2B5EF4-FFF2-40B4-BE49-F238E27FC236}">
                <a16:creationId xmlns:a16="http://schemas.microsoft.com/office/drawing/2014/main" id="{11A564FD-FC68-4497-8FDA-8081A7F8B59F}"/>
              </a:ext>
            </a:extLst>
          </p:cNvPr>
          <p:cNvSpPr>
            <a:spLocks noGrp="1"/>
          </p:cNvSpPr>
          <p:nvPr>
            <p:ph idx="1"/>
          </p:nvPr>
        </p:nvSpPr>
        <p:spPr>
          <a:xfrm>
            <a:off x="1097280" y="1845733"/>
            <a:ext cx="10058400" cy="4424438"/>
          </a:xfrm>
        </p:spPr>
        <p:txBody>
          <a:bodyPr>
            <a:normAutofit/>
          </a:bodyPr>
          <a:lstStyle/>
          <a:p>
            <a:r>
              <a:rPr lang="en-US" dirty="0"/>
              <a:t>The salt does </a:t>
            </a:r>
            <a:r>
              <a:rPr lang="en-US" u="sng" dirty="0"/>
              <a:t>not</a:t>
            </a:r>
            <a:r>
              <a:rPr lang="en-US" dirty="0"/>
              <a:t> need to be </a:t>
            </a:r>
            <a:r>
              <a:rPr lang="en-US" u="sng" dirty="0"/>
              <a:t>secret</a:t>
            </a:r>
          </a:p>
          <a:p>
            <a:pPr lvl="1"/>
            <a:r>
              <a:rPr lang="en-US" dirty="0"/>
              <a:t>Just by randomizing the hashes, lookup tables, reverse lookup tables, and rainbow tables become ineffective</a:t>
            </a:r>
          </a:p>
          <a:p>
            <a:pPr lvl="1"/>
            <a:r>
              <a:rPr lang="en-US" dirty="0"/>
              <a:t>An attacker won't know in advance what the salt will be, so they can't pre-compute a lookup table or rainbow table</a:t>
            </a:r>
          </a:p>
          <a:p>
            <a:pPr lvl="1"/>
            <a:r>
              <a:rPr lang="en-US" dirty="0"/>
              <a:t>If each user's password is hashed with a different salt, the reverse lookup table attack won't work either</a:t>
            </a:r>
          </a:p>
          <a:p>
            <a:r>
              <a:rPr lang="en-US" dirty="0"/>
              <a:t>Salt is usually stored in the user account database along with the hash, or as part of the hash string itself</a:t>
            </a:r>
          </a:p>
          <a:p>
            <a:endParaRPr lang="en-US" dirty="0"/>
          </a:p>
        </p:txBody>
      </p:sp>
      <p:sp>
        <p:nvSpPr>
          <p:cNvPr id="4" name="Date Placeholder 3">
            <a:extLst>
              <a:ext uri="{FF2B5EF4-FFF2-40B4-BE49-F238E27FC236}">
                <a16:creationId xmlns:a16="http://schemas.microsoft.com/office/drawing/2014/main" id="{E832218E-0288-47ED-AA64-28023AE3A1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D945E8A-6433-4B4C-B566-9723555794B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663336B3-BBA2-4DB3-8D3E-44D32E2D3A14}"/>
              </a:ext>
            </a:extLst>
          </p:cNvPr>
          <p:cNvSpPr>
            <a:spLocks noGrp="1"/>
          </p:cNvSpPr>
          <p:nvPr>
            <p:ph type="sldNum" sz="quarter" idx="12"/>
          </p:nvPr>
        </p:nvSpPr>
        <p:spPr/>
        <p:txBody>
          <a:bodyPr/>
          <a:lstStyle/>
          <a:p>
            <a:fld id="{96E0BC51-A275-4FC5-9FC3-F7A764066967}" type="slidenum">
              <a:rPr lang="en-US" smtClean="0"/>
              <a:pPr/>
              <a:t>93</a:t>
            </a:fld>
            <a:endParaRPr lang="en-US" dirty="0"/>
          </a:p>
        </p:txBody>
      </p:sp>
    </p:spTree>
    <p:extLst>
      <p:ext uri="{BB962C8B-B14F-4D97-AF65-F5344CB8AC3E}">
        <p14:creationId xmlns:p14="http://schemas.microsoft.com/office/powerpoint/2010/main" val="35038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737-44BC-488C-9B91-454DCA4ED57F}"/>
              </a:ext>
            </a:extLst>
          </p:cNvPr>
          <p:cNvSpPr>
            <a:spLocks noGrp="1"/>
          </p:cNvSpPr>
          <p:nvPr>
            <p:ph type="title"/>
          </p:nvPr>
        </p:nvSpPr>
        <p:spPr/>
        <p:txBody>
          <a:bodyPr/>
          <a:lstStyle/>
          <a:p>
            <a:r>
              <a:rPr lang="en-US" dirty="0"/>
              <a:t>Example Database with Hash with Salt</a:t>
            </a:r>
          </a:p>
        </p:txBody>
      </p:sp>
      <p:sp>
        <p:nvSpPr>
          <p:cNvPr id="4" name="Date Placeholder 3">
            <a:extLst>
              <a:ext uri="{FF2B5EF4-FFF2-40B4-BE49-F238E27FC236}">
                <a16:creationId xmlns:a16="http://schemas.microsoft.com/office/drawing/2014/main" id="{E832218E-0288-47ED-AA64-28023AE3A1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D945E8A-6433-4B4C-B566-9723555794B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63336B3-BBA2-4DB3-8D3E-44D32E2D3A14}"/>
              </a:ext>
            </a:extLst>
          </p:cNvPr>
          <p:cNvSpPr>
            <a:spLocks noGrp="1"/>
          </p:cNvSpPr>
          <p:nvPr>
            <p:ph type="sldNum" sz="quarter" idx="12"/>
          </p:nvPr>
        </p:nvSpPr>
        <p:spPr/>
        <p:txBody>
          <a:bodyPr/>
          <a:lstStyle/>
          <a:p>
            <a:fld id="{96E0BC51-A275-4FC5-9FC3-F7A764066967}" type="slidenum">
              <a:rPr lang="en-US" smtClean="0"/>
              <a:pPr/>
              <a:t>94</a:t>
            </a:fld>
            <a:endParaRPr lang="en-US" dirty="0"/>
          </a:p>
        </p:txBody>
      </p:sp>
      <p:pic>
        <p:nvPicPr>
          <p:cNvPr id="6146" name="Picture 2" descr="Database dump with hashes and salts.">
            <a:extLst>
              <a:ext uri="{FF2B5EF4-FFF2-40B4-BE49-F238E27FC236}">
                <a16:creationId xmlns:a16="http://schemas.microsoft.com/office/drawing/2014/main" id="{10B9919C-33A9-49B1-B541-C0362D6CF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459" y="1835912"/>
            <a:ext cx="10359720" cy="439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204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FE3F-9248-4A50-AF7D-971B1C92C27C}"/>
              </a:ext>
            </a:extLst>
          </p:cNvPr>
          <p:cNvSpPr>
            <a:spLocks noGrp="1"/>
          </p:cNvSpPr>
          <p:nvPr>
            <p:ph type="title"/>
          </p:nvPr>
        </p:nvSpPr>
        <p:spPr/>
        <p:txBody>
          <a:bodyPr/>
          <a:lstStyle/>
          <a:p>
            <a:r>
              <a:rPr lang="en-US" dirty="0"/>
              <a:t>Hacking </a:t>
            </a:r>
            <a:r>
              <a:rPr lang="en-US" dirty="0" err="1"/>
              <a:t>Hash+Salt</a:t>
            </a:r>
            <a:endParaRPr lang="en-US" dirty="0"/>
          </a:p>
        </p:txBody>
      </p:sp>
      <p:sp>
        <p:nvSpPr>
          <p:cNvPr id="3" name="Content Placeholder 2">
            <a:extLst>
              <a:ext uri="{FF2B5EF4-FFF2-40B4-BE49-F238E27FC236}">
                <a16:creationId xmlns:a16="http://schemas.microsoft.com/office/drawing/2014/main" id="{3386EEDB-2728-4F1F-9A69-95E73F045A64}"/>
              </a:ext>
            </a:extLst>
          </p:cNvPr>
          <p:cNvSpPr>
            <a:spLocks noGrp="1"/>
          </p:cNvSpPr>
          <p:nvPr>
            <p:ph idx="1"/>
          </p:nvPr>
        </p:nvSpPr>
        <p:spPr>
          <a:xfrm>
            <a:off x="1097280" y="1845733"/>
            <a:ext cx="10058400" cy="4465259"/>
          </a:xfrm>
        </p:spPr>
        <p:txBody>
          <a:bodyPr>
            <a:normAutofit/>
          </a:bodyPr>
          <a:lstStyle/>
          <a:p>
            <a:r>
              <a:rPr lang="en-US" dirty="0"/>
              <a:t>If you can </a:t>
            </a:r>
            <a:r>
              <a:rPr lang="en-US" u="sng" dirty="0"/>
              <a:t>obtain (dump) the database</a:t>
            </a:r>
          </a:p>
          <a:p>
            <a:pPr lvl="1"/>
            <a:r>
              <a:rPr lang="en-US" dirty="0"/>
              <a:t>Hashes and salt are stored there</a:t>
            </a:r>
          </a:p>
          <a:p>
            <a:pPr lvl="1"/>
            <a:r>
              <a:rPr lang="en-US" dirty="0"/>
              <a:t>Just run dictionary attack with the hash and salt</a:t>
            </a:r>
          </a:p>
          <a:p>
            <a:r>
              <a:rPr lang="en-US" dirty="0"/>
              <a:t>Finding algorithm that is used for hashing:</a:t>
            </a:r>
          </a:p>
          <a:p>
            <a:pPr lvl="1"/>
            <a:r>
              <a:rPr lang="en-US" dirty="0"/>
              <a:t>You can often tell by the format or the length of the hash</a:t>
            </a:r>
          </a:p>
          <a:p>
            <a:pPr lvl="2"/>
            <a:r>
              <a:rPr lang="en-US" dirty="0"/>
              <a:t>For instance, a </a:t>
            </a:r>
            <a:r>
              <a:rPr lang="en-US" dirty="0" err="1"/>
              <a:t>bcrypt</a:t>
            </a:r>
            <a:r>
              <a:rPr lang="en-US" dirty="0"/>
              <a:t> hash usually begins with the marker $2b$</a:t>
            </a:r>
          </a:p>
          <a:p>
            <a:pPr lvl="1"/>
            <a:r>
              <a:rPr lang="en-US" dirty="0"/>
              <a:t>Even simpler, if you know just one password (maybe you created your own account before the breach) you can try different algorithms on that one</a:t>
            </a:r>
          </a:p>
        </p:txBody>
      </p:sp>
      <p:sp>
        <p:nvSpPr>
          <p:cNvPr id="4" name="Date Placeholder 3">
            <a:extLst>
              <a:ext uri="{FF2B5EF4-FFF2-40B4-BE49-F238E27FC236}">
                <a16:creationId xmlns:a16="http://schemas.microsoft.com/office/drawing/2014/main" id="{48B0AF93-A2F6-4932-B34C-F447E9835B46}"/>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0066ABF5-9362-4EE9-8F04-5D3DE5112BD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D5DAFE34-FBD5-4144-BB1E-46B18C8F4A9F}"/>
              </a:ext>
            </a:extLst>
          </p:cNvPr>
          <p:cNvSpPr>
            <a:spLocks noGrp="1"/>
          </p:cNvSpPr>
          <p:nvPr>
            <p:ph type="sldNum" sz="quarter" idx="12"/>
          </p:nvPr>
        </p:nvSpPr>
        <p:spPr/>
        <p:txBody>
          <a:bodyPr/>
          <a:lstStyle/>
          <a:p>
            <a:fld id="{96E0BC51-A275-4FC5-9FC3-F7A764066967}" type="slidenum">
              <a:rPr lang="en-US" smtClean="0"/>
              <a:pPr/>
              <a:t>95</a:t>
            </a:fld>
            <a:endParaRPr lang="en-US" dirty="0"/>
          </a:p>
        </p:txBody>
      </p:sp>
    </p:spTree>
    <p:extLst>
      <p:ext uri="{BB962C8B-B14F-4D97-AF65-F5344CB8AC3E}">
        <p14:creationId xmlns:p14="http://schemas.microsoft.com/office/powerpoint/2010/main" val="329810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9294-5196-4DC7-BB45-38F8A7B625BD}"/>
              </a:ext>
            </a:extLst>
          </p:cNvPr>
          <p:cNvSpPr>
            <a:spLocks noGrp="1"/>
          </p:cNvSpPr>
          <p:nvPr>
            <p:ph type="title"/>
          </p:nvPr>
        </p:nvSpPr>
        <p:spPr/>
        <p:txBody>
          <a:bodyPr/>
          <a:lstStyle/>
          <a:p>
            <a:r>
              <a:rPr lang="en-US" dirty="0"/>
              <a:t>Rainbow Tables</a:t>
            </a:r>
          </a:p>
        </p:txBody>
      </p:sp>
      <p:sp>
        <p:nvSpPr>
          <p:cNvPr id="3" name="Content Placeholder 2">
            <a:extLst>
              <a:ext uri="{FF2B5EF4-FFF2-40B4-BE49-F238E27FC236}">
                <a16:creationId xmlns:a16="http://schemas.microsoft.com/office/drawing/2014/main" id="{0C4F77E7-D5BA-4817-A134-44F4BA8F5354}"/>
              </a:ext>
            </a:extLst>
          </p:cNvPr>
          <p:cNvSpPr>
            <a:spLocks noGrp="1"/>
          </p:cNvSpPr>
          <p:nvPr>
            <p:ph idx="1"/>
          </p:nvPr>
        </p:nvSpPr>
        <p:spPr>
          <a:xfrm>
            <a:off x="1097280" y="1780423"/>
            <a:ext cx="10058400" cy="2516368"/>
          </a:xfrm>
        </p:spPr>
        <p:txBody>
          <a:bodyPr>
            <a:normAutofit/>
          </a:bodyPr>
          <a:lstStyle/>
          <a:p>
            <a:r>
              <a:rPr lang="en-US" dirty="0"/>
              <a:t>Much of the computation is done before the attack takes place, making it far easier and </a:t>
            </a:r>
            <a:r>
              <a:rPr lang="en-US" u="sng" dirty="0"/>
              <a:t>quicker to launch an attack</a:t>
            </a:r>
            <a:r>
              <a:rPr lang="en-US" dirty="0"/>
              <a:t>, compared to other methods</a:t>
            </a:r>
          </a:p>
          <a:p>
            <a:r>
              <a:rPr lang="en-US" dirty="0"/>
              <a:t>The exact password string isn’t needed to be known</a:t>
            </a:r>
          </a:p>
          <a:p>
            <a:pPr lvl="1"/>
            <a:r>
              <a:rPr lang="en-US" dirty="0"/>
              <a:t>If the hash is matched, it doesn’t matter if the string isn’t the password itself</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4F383E1-6C53-40C5-850C-3E8A54F4A8DB}"/>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CC9303AE-5911-406E-A0AD-5DA77ADB2911}"/>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C112C577-9F15-412D-942A-6C207DAE0C95}"/>
              </a:ext>
            </a:extLst>
          </p:cNvPr>
          <p:cNvSpPr>
            <a:spLocks noGrp="1"/>
          </p:cNvSpPr>
          <p:nvPr>
            <p:ph type="sldNum" sz="quarter" idx="12"/>
          </p:nvPr>
        </p:nvSpPr>
        <p:spPr/>
        <p:txBody>
          <a:bodyPr/>
          <a:lstStyle/>
          <a:p>
            <a:fld id="{96E0BC51-A275-4FC5-9FC3-F7A764066967}" type="slidenum">
              <a:rPr lang="en-US" smtClean="0"/>
              <a:pPr/>
              <a:t>96</a:t>
            </a:fld>
            <a:endParaRPr lang="en-US" dirty="0"/>
          </a:p>
        </p:txBody>
      </p:sp>
      <p:sp>
        <p:nvSpPr>
          <p:cNvPr id="9" name="Content Placeholder 2">
            <a:extLst>
              <a:ext uri="{FF2B5EF4-FFF2-40B4-BE49-F238E27FC236}">
                <a16:creationId xmlns:a16="http://schemas.microsoft.com/office/drawing/2014/main" id="{627EEF7B-7472-47CE-8963-CA65AE5EA9E0}"/>
              </a:ext>
            </a:extLst>
          </p:cNvPr>
          <p:cNvSpPr txBox="1">
            <a:spLocks/>
          </p:cNvSpPr>
          <p:nvPr/>
        </p:nvSpPr>
        <p:spPr>
          <a:xfrm>
            <a:off x="1097280" y="4128117"/>
            <a:ext cx="9869217" cy="2131847"/>
          </a:xfrm>
          <a:prstGeom prst="rect">
            <a:avLst/>
          </a:prstGeom>
        </p:spPr>
        <p:txBody>
          <a:bodyPr vert="horz" lIns="0" tIns="45720" rIns="0" bIns="45720" rtlCol="0">
            <a:normAutofit/>
          </a:bodyPr>
          <a:lstStyle>
            <a:lvl1pPr marL="91440" indent="-91440" algn="l" defTabSz="914400" rtl="0" eaLnBrk="1" latinLnBrk="0" hangingPunct="1">
              <a:lnSpc>
                <a:spcPct val="150000"/>
              </a:lnSpc>
              <a:spcBef>
                <a:spcPts val="1200"/>
              </a:spcBef>
              <a:spcAft>
                <a:spcPts val="20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5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5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5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5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 downside is the sheer volume of possible combinations often hundreds of </a:t>
            </a:r>
            <a:r>
              <a:rPr lang="en-US" u="sng" dirty="0"/>
              <a:t>gigabytes in size</a:t>
            </a:r>
          </a:p>
          <a:p>
            <a:pPr lvl="1"/>
            <a:r>
              <a:rPr lang="en-US" dirty="0"/>
              <a:t>Some sell this data</a:t>
            </a:r>
          </a:p>
          <a:p>
            <a:endParaRPr lang="en-US" dirty="0"/>
          </a:p>
          <a:p>
            <a:endParaRPr lang="en-US" dirty="0"/>
          </a:p>
        </p:txBody>
      </p:sp>
      <p:sp>
        <p:nvSpPr>
          <p:cNvPr id="7" name="Rectangle 6">
            <a:extLst>
              <a:ext uri="{FF2B5EF4-FFF2-40B4-BE49-F238E27FC236}">
                <a16:creationId xmlns:a16="http://schemas.microsoft.com/office/drawing/2014/main" id="{EA4BEA49-D315-43F6-8E18-5CE4ED1D87C4}"/>
              </a:ext>
            </a:extLst>
          </p:cNvPr>
          <p:cNvSpPr/>
          <p:nvPr/>
        </p:nvSpPr>
        <p:spPr>
          <a:xfrm>
            <a:off x="3843292" y="5293532"/>
            <a:ext cx="4733988" cy="369332"/>
          </a:xfrm>
          <a:prstGeom prst="rect">
            <a:avLst/>
          </a:prstGeom>
        </p:spPr>
        <p:txBody>
          <a:bodyPr wrap="none">
            <a:spAutoFit/>
          </a:bodyPr>
          <a:lstStyle/>
          <a:p>
            <a:r>
              <a:rPr lang="en-US" dirty="0">
                <a:hlinkClick r:id="rId2"/>
              </a:rPr>
              <a:t>https://project-rainbowcrack.com/table.htm</a:t>
            </a:r>
            <a:r>
              <a:rPr lang="en-US" dirty="0"/>
              <a:t>  </a:t>
            </a:r>
          </a:p>
        </p:txBody>
      </p:sp>
      <p:sp>
        <p:nvSpPr>
          <p:cNvPr id="10" name="Rectangle 9">
            <a:extLst>
              <a:ext uri="{FF2B5EF4-FFF2-40B4-BE49-F238E27FC236}">
                <a16:creationId xmlns:a16="http://schemas.microsoft.com/office/drawing/2014/main" id="{22580D78-6DF2-4F40-8800-08EB93FE41DF}"/>
              </a:ext>
            </a:extLst>
          </p:cNvPr>
          <p:cNvSpPr/>
          <p:nvPr/>
        </p:nvSpPr>
        <p:spPr>
          <a:xfrm>
            <a:off x="3843292" y="4724379"/>
            <a:ext cx="3374642" cy="369332"/>
          </a:xfrm>
          <a:prstGeom prst="rect">
            <a:avLst/>
          </a:prstGeom>
        </p:spPr>
        <p:txBody>
          <a:bodyPr wrap="none">
            <a:spAutoFit/>
          </a:bodyPr>
          <a:lstStyle/>
          <a:p>
            <a:r>
              <a:rPr lang="en-US" dirty="0">
                <a:hlinkClick r:id="rId3"/>
              </a:rPr>
              <a:t>https://freerainbowtables.com/</a:t>
            </a:r>
            <a:r>
              <a:rPr lang="en-US" dirty="0"/>
              <a:t> </a:t>
            </a:r>
          </a:p>
        </p:txBody>
      </p:sp>
    </p:spTree>
    <p:extLst>
      <p:ext uri="{BB962C8B-B14F-4D97-AF65-F5344CB8AC3E}">
        <p14:creationId xmlns:p14="http://schemas.microsoft.com/office/powerpoint/2010/main" val="66759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1000"/>
                                        <p:tgtEl>
                                          <p:spTgt spid="9">
                                            <p:txEl>
                                              <p:pRg st="1" end="1"/>
                                            </p:txEl>
                                          </p:spTgt>
                                        </p:tgtEl>
                                      </p:cBhvr>
                                    </p:animEffect>
                                    <p:anim calcmode="lin" valueType="num">
                                      <p:cBhvr>
                                        <p:cTn id="3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1000"/>
                                        <p:tgtEl>
                                          <p:spTgt spid="7">
                                            <p:txEl>
                                              <p:pRg st="0" end="0"/>
                                            </p:txEl>
                                          </p:spTgt>
                                        </p:tgtEl>
                                      </p:cBhvr>
                                    </p:animEffect>
                                    <p:anim calcmode="lin" valueType="num">
                                      <p:cBhvr>
                                        <p:cTn id="4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CE7E-FC17-410C-A596-66D93D0E6823}"/>
              </a:ext>
            </a:extLst>
          </p:cNvPr>
          <p:cNvSpPr>
            <a:spLocks noGrp="1"/>
          </p:cNvSpPr>
          <p:nvPr>
            <p:ph type="title"/>
          </p:nvPr>
        </p:nvSpPr>
        <p:spPr/>
        <p:txBody>
          <a:bodyPr/>
          <a:lstStyle/>
          <a:p>
            <a:r>
              <a:rPr lang="en-US" dirty="0"/>
              <a:t>Rainbow Tables</a:t>
            </a:r>
          </a:p>
        </p:txBody>
      </p:sp>
      <p:sp>
        <p:nvSpPr>
          <p:cNvPr id="3" name="Content Placeholder 2">
            <a:extLst>
              <a:ext uri="{FF2B5EF4-FFF2-40B4-BE49-F238E27FC236}">
                <a16:creationId xmlns:a16="http://schemas.microsoft.com/office/drawing/2014/main" id="{D59B967A-5D4B-4F3E-B5F0-8FD79E022D70}"/>
              </a:ext>
            </a:extLst>
          </p:cNvPr>
          <p:cNvSpPr>
            <a:spLocks noGrp="1"/>
          </p:cNvSpPr>
          <p:nvPr>
            <p:ph idx="1"/>
          </p:nvPr>
        </p:nvSpPr>
        <p:spPr/>
        <p:txBody>
          <a:bodyPr/>
          <a:lstStyle/>
          <a:p>
            <a:r>
              <a:rPr lang="en-US" dirty="0"/>
              <a:t>Different features in the tables:</a:t>
            </a:r>
          </a:p>
        </p:txBody>
      </p:sp>
      <p:sp>
        <p:nvSpPr>
          <p:cNvPr id="4" name="Date Placeholder 3">
            <a:extLst>
              <a:ext uri="{FF2B5EF4-FFF2-40B4-BE49-F238E27FC236}">
                <a16:creationId xmlns:a16="http://schemas.microsoft.com/office/drawing/2014/main" id="{1783937C-1BF0-4E85-A972-308A72B593A7}"/>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621EF3B7-03D7-4563-BFE2-F19F027536BC}"/>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45ED0B0-6D3F-4AA2-A4B7-0E74F455E149}"/>
              </a:ext>
            </a:extLst>
          </p:cNvPr>
          <p:cNvSpPr>
            <a:spLocks noGrp="1"/>
          </p:cNvSpPr>
          <p:nvPr>
            <p:ph type="sldNum" sz="quarter" idx="12"/>
          </p:nvPr>
        </p:nvSpPr>
        <p:spPr/>
        <p:txBody>
          <a:bodyPr/>
          <a:lstStyle/>
          <a:p>
            <a:fld id="{96E0BC51-A275-4FC5-9FC3-F7A764066967}" type="slidenum">
              <a:rPr lang="en-US" smtClean="0"/>
              <a:pPr/>
              <a:t>97</a:t>
            </a:fld>
            <a:endParaRPr lang="en-US" dirty="0"/>
          </a:p>
        </p:txBody>
      </p:sp>
      <p:pic>
        <p:nvPicPr>
          <p:cNvPr id="7" name="Picture 6">
            <a:extLst>
              <a:ext uri="{FF2B5EF4-FFF2-40B4-BE49-F238E27FC236}">
                <a16:creationId xmlns:a16="http://schemas.microsoft.com/office/drawing/2014/main" id="{7398C766-5D92-4D09-BCAA-962BC5102F9C}"/>
              </a:ext>
            </a:extLst>
          </p:cNvPr>
          <p:cNvPicPr>
            <a:picLocks noChangeAspect="1"/>
          </p:cNvPicPr>
          <p:nvPr/>
        </p:nvPicPr>
        <p:blipFill>
          <a:blip r:embed="rId2"/>
          <a:stretch>
            <a:fillRect/>
          </a:stretch>
        </p:blipFill>
        <p:spPr>
          <a:xfrm>
            <a:off x="0" y="2913935"/>
            <a:ext cx="12192000" cy="2397303"/>
          </a:xfrm>
          <a:prstGeom prst="rect">
            <a:avLst/>
          </a:prstGeom>
        </p:spPr>
      </p:pic>
      <p:pic>
        <p:nvPicPr>
          <p:cNvPr id="8" name="Picture 7">
            <a:extLst>
              <a:ext uri="{FF2B5EF4-FFF2-40B4-BE49-F238E27FC236}">
                <a16:creationId xmlns:a16="http://schemas.microsoft.com/office/drawing/2014/main" id="{024CBD25-5B36-46D8-A331-3EA059725B85}"/>
              </a:ext>
            </a:extLst>
          </p:cNvPr>
          <p:cNvPicPr>
            <a:picLocks noChangeAspect="1"/>
          </p:cNvPicPr>
          <p:nvPr/>
        </p:nvPicPr>
        <p:blipFill>
          <a:blip r:embed="rId3"/>
          <a:stretch>
            <a:fillRect/>
          </a:stretch>
        </p:blipFill>
        <p:spPr>
          <a:xfrm>
            <a:off x="0" y="2632725"/>
            <a:ext cx="12192000" cy="274556"/>
          </a:xfrm>
          <a:prstGeom prst="rect">
            <a:avLst/>
          </a:prstGeom>
        </p:spPr>
      </p:pic>
    </p:spTree>
    <p:extLst>
      <p:ext uri="{BB962C8B-B14F-4D97-AF65-F5344CB8AC3E}">
        <p14:creationId xmlns:p14="http://schemas.microsoft.com/office/powerpoint/2010/main" val="32147502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F83A-F6B0-48E4-B4B2-9A98EB57BB14}"/>
              </a:ext>
            </a:extLst>
          </p:cNvPr>
          <p:cNvSpPr>
            <a:spLocks noGrp="1"/>
          </p:cNvSpPr>
          <p:nvPr>
            <p:ph type="title"/>
          </p:nvPr>
        </p:nvSpPr>
        <p:spPr/>
        <p:txBody>
          <a:bodyPr/>
          <a:lstStyle/>
          <a:p>
            <a:r>
              <a:rPr lang="en-US" dirty="0"/>
              <a:t>Slow Hash Functions</a:t>
            </a:r>
          </a:p>
        </p:txBody>
      </p:sp>
      <p:sp>
        <p:nvSpPr>
          <p:cNvPr id="3" name="Content Placeholder 2">
            <a:extLst>
              <a:ext uri="{FF2B5EF4-FFF2-40B4-BE49-F238E27FC236}">
                <a16:creationId xmlns:a16="http://schemas.microsoft.com/office/drawing/2014/main" id="{D4AEDA1C-70A5-4A5C-BF96-FAB5022AEACD}"/>
              </a:ext>
            </a:extLst>
          </p:cNvPr>
          <p:cNvSpPr>
            <a:spLocks noGrp="1"/>
          </p:cNvSpPr>
          <p:nvPr>
            <p:ph idx="1"/>
          </p:nvPr>
        </p:nvSpPr>
        <p:spPr>
          <a:xfrm>
            <a:off x="1066800" y="1573808"/>
            <a:ext cx="10058400" cy="4208837"/>
          </a:xfrm>
        </p:spPr>
        <p:txBody>
          <a:bodyPr>
            <a:normAutofit/>
          </a:bodyPr>
          <a:lstStyle/>
          <a:p>
            <a:r>
              <a:rPr lang="en-US" dirty="0"/>
              <a:t>Salt ensures that </a:t>
            </a:r>
            <a:r>
              <a:rPr lang="en-US" u="sng" dirty="0"/>
              <a:t>attackers can't use</a:t>
            </a:r>
            <a:r>
              <a:rPr lang="en-US" dirty="0"/>
              <a:t> specialized attacks like lookup </a:t>
            </a:r>
            <a:r>
              <a:rPr lang="en-US" u="sng" dirty="0"/>
              <a:t>tables</a:t>
            </a:r>
            <a:r>
              <a:rPr lang="en-US" dirty="0"/>
              <a:t> and rainbow tables to crack large collections of hashes quickly</a:t>
            </a:r>
          </a:p>
          <a:p>
            <a:pPr lvl="1"/>
            <a:r>
              <a:rPr lang="en-US" dirty="0"/>
              <a:t>But </a:t>
            </a:r>
            <a:r>
              <a:rPr lang="en-US" u="sng" dirty="0"/>
              <a:t>doesn't prevent</a:t>
            </a:r>
            <a:r>
              <a:rPr lang="en-US" dirty="0"/>
              <a:t> them from running dictionary or brute-force attacks on each hash individually</a:t>
            </a:r>
          </a:p>
          <a:p>
            <a:r>
              <a:rPr lang="en-US" dirty="0"/>
              <a:t>High-end graphics cards (</a:t>
            </a:r>
            <a:r>
              <a:rPr lang="en-US" u="sng" dirty="0"/>
              <a:t>GPUs</a:t>
            </a:r>
            <a:r>
              <a:rPr lang="en-US" dirty="0"/>
              <a:t>) and custom hardware can compute billions of hashes per second, so these attacks are </a:t>
            </a:r>
            <a:r>
              <a:rPr lang="en-US" u="sng" dirty="0"/>
              <a:t>still very effective</a:t>
            </a:r>
          </a:p>
          <a:p>
            <a:r>
              <a:rPr lang="en-US" dirty="0"/>
              <a:t>To make these attacks less effective, we can use a technique known as </a:t>
            </a:r>
            <a:r>
              <a:rPr lang="en-US" u="sng" dirty="0"/>
              <a:t>key stretching</a:t>
            </a:r>
          </a:p>
          <a:p>
            <a:endParaRPr lang="en-US" dirty="0"/>
          </a:p>
          <a:p>
            <a:endParaRPr lang="en-US" dirty="0"/>
          </a:p>
        </p:txBody>
      </p:sp>
      <p:sp>
        <p:nvSpPr>
          <p:cNvPr id="4" name="Date Placeholder 3">
            <a:extLst>
              <a:ext uri="{FF2B5EF4-FFF2-40B4-BE49-F238E27FC236}">
                <a16:creationId xmlns:a16="http://schemas.microsoft.com/office/drawing/2014/main" id="{DE992FAB-7C5C-4F35-97E5-A221FB08C084}"/>
              </a:ext>
            </a:extLst>
          </p:cNvPr>
          <p:cNvSpPr>
            <a:spLocks noGrp="1"/>
          </p:cNvSpPr>
          <p:nvPr>
            <p:ph type="dt" sz="half" idx="10"/>
          </p:nvPr>
        </p:nvSpPr>
        <p:spPr/>
        <p:txBody>
          <a:bodyPr/>
          <a:lstStyle/>
          <a:p>
            <a:fld id="{B12EAD24-C772-46D7-A58C-8E4D2EB9BD0A}" type="datetime1">
              <a:rPr lang="en-US" smtClean="0"/>
              <a:t>1/28/25</a:t>
            </a:fld>
            <a:endParaRPr lang="en-US" dirty="0"/>
          </a:p>
        </p:txBody>
      </p:sp>
      <p:sp>
        <p:nvSpPr>
          <p:cNvPr id="5" name="Footer Placeholder 4">
            <a:extLst>
              <a:ext uri="{FF2B5EF4-FFF2-40B4-BE49-F238E27FC236}">
                <a16:creationId xmlns:a16="http://schemas.microsoft.com/office/drawing/2014/main" id="{F5E18916-2BC2-4686-8CCA-2959CBF69BB9}"/>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46D2A604-8551-449E-BAEB-344EEEED6D50}"/>
              </a:ext>
            </a:extLst>
          </p:cNvPr>
          <p:cNvSpPr>
            <a:spLocks noGrp="1"/>
          </p:cNvSpPr>
          <p:nvPr>
            <p:ph type="sldNum" sz="quarter" idx="12"/>
          </p:nvPr>
        </p:nvSpPr>
        <p:spPr/>
        <p:txBody>
          <a:bodyPr/>
          <a:lstStyle/>
          <a:p>
            <a:fld id="{96E0BC51-A275-4FC5-9FC3-F7A764066967}" type="slidenum">
              <a:rPr lang="en-US" smtClean="0"/>
              <a:pPr/>
              <a:t>98</a:t>
            </a:fld>
            <a:endParaRPr lang="en-US" dirty="0"/>
          </a:p>
        </p:txBody>
      </p:sp>
    </p:spTree>
    <p:extLst>
      <p:ext uri="{BB962C8B-B14F-4D97-AF65-F5344CB8AC3E}">
        <p14:creationId xmlns:p14="http://schemas.microsoft.com/office/powerpoint/2010/main" val="419427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8152</Words>
  <Application>Microsoft Macintosh PowerPoint</Application>
  <PresentationFormat>Widescreen</PresentationFormat>
  <Paragraphs>1478</Paragraphs>
  <Slides>118</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118</vt:i4>
      </vt:variant>
    </vt:vector>
  </HeadingPairs>
  <TitlesOfParts>
    <vt:vector size="132" baseType="lpstr">
      <vt:lpstr>Arial</vt:lpstr>
      <vt:lpstr>Calibri</vt:lpstr>
      <vt:lpstr>Calibri Light</vt:lpstr>
      <vt:lpstr>Cambria</vt:lpstr>
      <vt:lpstr>Century</vt:lpstr>
      <vt:lpstr>Comic Sans MS</vt:lpstr>
      <vt:lpstr>Helvetica Neue</vt:lpstr>
      <vt:lpstr>Muli</vt:lpstr>
      <vt:lpstr>Symbol</vt:lpstr>
      <vt:lpstr>Times New Roman</vt:lpstr>
      <vt:lpstr>TimesNewRomanPS</vt:lpstr>
      <vt:lpstr>Trebuchet MS</vt:lpstr>
      <vt:lpstr>Wingdings</vt:lpstr>
      <vt:lpstr>Office Theme</vt:lpstr>
      <vt:lpstr>Cryptographic Hash Function </vt:lpstr>
      <vt:lpstr>Cryptographic Hash Function</vt:lpstr>
      <vt:lpstr>One-way Hash Function</vt:lpstr>
      <vt:lpstr>One-way Hash Function</vt:lpstr>
      <vt:lpstr>Application: Hashing  Password</vt:lpstr>
      <vt:lpstr>Application: Hashing  Password</vt:lpstr>
      <vt:lpstr>Applications of Hash: Verification</vt:lpstr>
      <vt:lpstr>Application: Verifying the Data Integrity</vt:lpstr>
      <vt:lpstr>Application: With Digital  Signature</vt:lpstr>
      <vt:lpstr>Hashing Methodologies</vt:lpstr>
      <vt:lpstr>Hashing Methodologies</vt:lpstr>
      <vt:lpstr>Hashing Methodologies: Mixing/Compression</vt:lpstr>
      <vt:lpstr>Hash Function Properties</vt:lpstr>
      <vt:lpstr>PowerPoint Presentation</vt:lpstr>
      <vt:lpstr>Collision Resistance</vt:lpstr>
      <vt:lpstr>Collision Resistance</vt:lpstr>
      <vt:lpstr>Preimage Resistance</vt:lpstr>
      <vt:lpstr>Preimage Resistance</vt:lpstr>
      <vt:lpstr>PowerPoint Presentation</vt:lpstr>
      <vt:lpstr>PowerPoint Presentation</vt:lpstr>
      <vt:lpstr>Construction of a Secure Hash Function</vt:lpstr>
      <vt:lpstr>Construction of a Secure Hash Function</vt:lpstr>
      <vt:lpstr>PowerPoint Presentation</vt:lpstr>
      <vt:lpstr>Trapdoor One-way Function</vt:lpstr>
      <vt:lpstr>PowerPoint Presentation</vt:lpstr>
      <vt:lpstr>Hash Functions In Use Today </vt:lpstr>
      <vt:lpstr>Hashed Message Authentication Code (HMAC)</vt:lpstr>
      <vt:lpstr>Hashed Message Authentication Code (HMAC)</vt:lpstr>
      <vt:lpstr>MD2 Hashing</vt:lpstr>
      <vt:lpstr>MD2 Hashing</vt:lpstr>
      <vt:lpstr>MD2 Algorithm Steps</vt:lpstr>
      <vt:lpstr>Why Always Pad?</vt:lpstr>
      <vt:lpstr>PowerPoint Presentation</vt:lpstr>
      <vt:lpstr>PowerPoint Presentation</vt:lpstr>
      <vt:lpstr>MD2 Insecurity</vt:lpstr>
      <vt:lpstr>Dictionary Attacks</vt:lpstr>
      <vt:lpstr>Dictionary  Attacks</vt:lpstr>
      <vt:lpstr>Brute Force Attack</vt:lpstr>
      <vt:lpstr>Brute Force</vt:lpstr>
      <vt:lpstr>User Accounts</vt:lpstr>
      <vt:lpstr>How to login</vt:lpstr>
      <vt:lpstr>Hashing</vt:lpstr>
      <vt:lpstr>Hashing</vt:lpstr>
      <vt:lpstr>Hashing</vt:lpstr>
      <vt:lpstr>Hashed User Accounts in Kali</vt:lpstr>
      <vt:lpstr>Lookup Tables</vt:lpstr>
      <vt:lpstr>Online Hash Cracker (Lookup Table)</vt:lpstr>
      <vt:lpstr>Password Cracking </vt:lpstr>
      <vt:lpstr>Password Cracking Tools</vt:lpstr>
      <vt:lpstr>Crack: John the Ripper </vt:lpstr>
      <vt:lpstr>Attack Model</vt:lpstr>
      <vt:lpstr>Attack Model</vt:lpstr>
      <vt:lpstr>Attack Model</vt:lpstr>
      <vt:lpstr>Attack Model</vt:lpstr>
      <vt:lpstr>Attack Model</vt:lpstr>
      <vt:lpstr>Attack Model</vt:lpstr>
      <vt:lpstr>Attack Model</vt:lpstr>
      <vt:lpstr>How it works</vt:lpstr>
      <vt:lpstr>John Usage</vt:lpstr>
      <vt:lpstr>Crack: John the Ripper Stages </vt:lpstr>
      <vt:lpstr>Mangled Wordlist Attack</vt:lpstr>
      <vt:lpstr>Mangled Wordlist Attack</vt:lpstr>
      <vt:lpstr>Mangled Wordlist Attack</vt:lpstr>
      <vt:lpstr>Mangled Wordlist Attack</vt:lpstr>
      <vt:lpstr>Mangled Wordlist Attack</vt:lpstr>
      <vt:lpstr>Mangled Wordlist Attack</vt:lpstr>
      <vt:lpstr>Mangled Wordlist Attack</vt:lpstr>
      <vt:lpstr>Password Cracking: Dictionary Attack &amp; Brute Force</vt:lpstr>
      <vt:lpstr>Neural Networks For Passwords</vt:lpstr>
      <vt:lpstr>Better Password Scoring</vt:lpstr>
      <vt:lpstr>Pattern 123</vt:lpstr>
      <vt:lpstr>Current Year</vt:lpstr>
      <vt:lpstr>Current Year</vt:lpstr>
      <vt:lpstr>Month/Year</vt:lpstr>
      <vt:lpstr>Current Year with a Special / Prepending Years</vt:lpstr>
      <vt:lpstr>Months</vt:lpstr>
      <vt:lpstr>Months</vt:lpstr>
      <vt:lpstr>Days of the Week</vt:lpstr>
      <vt:lpstr>Users Love Numbers</vt:lpstr>
      <vt:lpstr>Users Love Numbers</vt:lpstr>
      <vt:lpstr>Users Love Numbers</vt:lpstr>
      <vt:lpstr>Users Love Numbers</vt:lpstr>
      <vt:lpstr>Special Characters</vt:lpstr>
      <vt:lpstr>Special Characters</vt:lpstr>
      <vt:lpstr>Special Characters</vt:lpstr>
      <vt:lpstr>Special Characters</vt:lpstr>
      <vt:lpstr>Special Characters</vt:lpstr>
      <vt:lpstr>Finger Patterns</vt:lpstr>
      <vt:lpstr>Internet Related / Dev.Prod.Test.UAT</vt:lpstr>
      <vt:lpstr>Previous Passwords as Dictionary</vt:lpstr>
      <vt:lpstr>Replace Numbers to Specials</vt:lpstr>
      <vt:lpstr>Replace Letters</vt:lpstr>
      <vt:lpstr>Hash with Salt</vt:lpstr>
      <vt:lpstr>Hash with Salt</vt:lpstr>
      <vt:lpstr>Example Database with Hash with Salt</vt:lpstr>
      <vt:lpstr>Hacking Hash+Salt</vt:lpstr>
      <vt:lpstr>Rainbow Tables</vt:lpstr>
      <vt:lpstr>Rainbow Tables</vt:lpstr>
      <vt:lpstr>Slow Hash Functions</vt:lpstr>
      <vt:lpstr>Slow Hash Functions</vt:lpstr>
      <vt:lpstr>PBKDF2 For PHP</vt:lpstr>
      <vt:lpstr>Problem with Slow Hash Functions </vt:lpstr>
      <vt:lpstr>Keyed Hashes</vt:lpstr>
      <vt:lpstr>Cracking Windows Passwords</vt:lpstr>
      <vt:lpstr>Privilege Escalation</vt:lpstr>
      <vt:lpstr>Exploiting an Application</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Cryptographic Hash Function </dc:title>
  <dc:creator>Sajedul Talukder</dc:creator>
  <cp:lastModifiedBy>Microsoft Office User</cp:lastModifiedBy>
  <cp:revision>14</cp:revision>
  <dcterms:created xsi:type="dcterms:W3CDTF">2020-04-09T10:40:21Z</dcterms:created>
  <dcterms:modified xsi:type="dcterms:W3CDTF">2025-01-28T22:24:28Z</dcterms:modified>
</cp:coreProperties>
</file>